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361" r:id="rId2"/>
    <p:sldId id="403" r:id="rId3"/>
    <p:sldId id="408" r:id="rId4"/>
    <p:sldId id="410" r:id="rId5"/>
    <p:sldId id="379" r:id="rId6"/>
    <p:sldId id="409" r:id="rId7"/>
    <p:sldId id="420" r:id="rId8"/>
    <p:sldId id="417" r:id="rId9"/>
    <p:sldId id="418" r:id="rId10"/>
    <p:sldId id="419" r:id="rId11"/>
    <p:sldId id="421" r:id="rId12"/>
    <p:sldId id="422" r:id="rId13"/>
    <p:sldId id="423" r:id="rId14"/>
    <p:sldId id="424" r:id="rId15"/>
    <p:sldId id="425" r:id="rId16"/>
    <p:sldId id="427" r:id="rId17"/>
    <p:sldId id="428" r:id="rId18"/>
    <p:sldId id="429" r:id="rId19"/>
    <p:sldId id="431" r:id="rId20"/>
    <p:sldId id="433" r:id="rId21"/>
    <p:sldId id="435" r:id="rId22"/>
    <p:sldId id="436" r:id="rId23"/>
    <p:sldId id="438" r:id="rId24"/>
    <p:sldId id="434" r:id="rId25"/>
    <p:sldId id="440" r:id="rId26"/>
    <p:sldId id="439" r:id="rId27"/>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73">
          <p15:clr>
            <a:srgbClr val="A4A3A4"/>
          </p15:clr>
        </p15:guide>
        <p15:guide id="2" pos="3822">
          <p15:clr>
            <a:srgbClr val="A4A3A4"/>
          </p15:clr>
        </p15:guide>
        <p15:guide id="3" pos="72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yuguang" initials="ly"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1B29"/>
    <a:srgbClr val="01090C"/>
    <a:srgbClr val="000000"/>
    <a:srgbClr val="7F7F7F"/>
    <a:srgbClr val="669900"/>
    <a:srgbClr val="17375E"/>
    <a:srgbClr val="4C4C4C"/>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9" autoAdjust="0"/>
    <p:restoredTop sz="92205" autoAdjust="0"/>
  </p:normalViewPr>
  <p:slideViewPr>
    <p:cSldViewPr>
      <p:cViewPr varScale="1">
        <p:scale>
          <a:sx n="101" d="100"/>
          <a:sy n="101" d="100"/>
        </p:scale>
        <p:origin x="912" y="54"/>
      </p:cViewPr>
      <p:guideLst>
        <p:guide orient="horz" pos="2073"/>
        <p:guide pos="3822"/>
        <p:guide pos="7296"/>
      </p:guideLst>
    </p:cSldViewPr>
  </p:slideViewPr>
  <p:outlineViewPr>
    <p:cViewPr>
      <p:scale>
        <a:sx n="33" d="100"/>
        <a:sy n="33" d="100"/>
      </p:scale>
      <p:origin x="0" y="-1926"/>
    </p:cViewPr>
  </p:outlin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页眉占位符 1"/>
          <p:cNvSpPr>
            <a:spLocks noGrp="1" noChangeArrowheads="1"/>
          </p:cNvSpPr>
          <p:nvPr>
            <p:ph type="hdr" sz="quarter" idx="4294967295"/>
          </p:nvPr>
        </p:nvSpPr>
        <p:spPr bwMode="auto">
          <a:xfrm>
            <a:off x="0" y="0"/>
            <a:ext cx="2970213" cy="45720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a:lvl1pPr>
          </a:lstStyle>
          <a:p>
            <a:pPr>
              <a:defRPr/>
            </a:pPr>
            <a:endParaRPr lang="zh-CN" altLang="en-US"/>
          </a:p>
        </p:txBody>
      </p:sp>
      <p:sp>
        <p:nvSpPr>
          <p:cNvPr id="13315" name="日期占位符 2"/>
          <p:cNvSpPr>
            <a:spLocks noGrp="1" noChangeArrowheads="1"/>
          </p:cNvSpPr>
          <p:nvPr>
            <p:ph type="dt" idx="1"/>
          </p:nvPr>
        </p:nvSpPr>
        <p:spPr bwMode="auto">
          <a:xfrm>
            <a:off x="3883025" y="0"/>
            <a:ext cx="2973388" cy="45720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a:lvl1pPr>
          </a:lstStyle>
          <a:p>
            <a:pPr>
              <a:defRPr/>
            </a:pPr>
            <a:fld id="{5E93587F-CCA4-4744-B097-815D1C45E4C9}" type="datetime1">
              <a:rPr lang="zh-CN" altLang="en-US"/>
              <a:t>2018/3/29</a:t>
            </a:fld>
            <a:endParaRPr lang="zh-CN" altLang="en-US" sz="1200"/>
          </a:p>
        </p:txBody>
      </p:sp>
      <p:sp>
        <p:nvSpPr>
          <p:cNvPr id="10244" name="幻灯片图像占位符 3"/>
          <p:cNvSpPr>
            <a:spLocks noGrp="1" noRot="1" noChangeAspect="1" noChangeArrowheads="1"/>
          </p:cNvSpPr>
          <p:nvPr>
            <p:ph type="sldImg" idx="9"/>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37221"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spcBef>
                <a:spcPct val="30000"/>
              </a:spcBef>
              <a:defRPr/>
            </a:pPr>
            <a:r>
              <a:rPr lang="zh-CN" altLang="en-US" sz="1200">
                <a:sym typeface="+mn-ea"/>
              </a:rPr>
              <a:t>单击此处编辑母版文本样式</a:t>
            </a:r>
          </a:p>
          <a:p>
            <a:pPr eaLnBrk="0" hangingPunct="0">
              <a:spcBef>
                <a:spcPct val="30000"/>
              </a:spcBef>
              <a:defRPr/>
            </a:pPr>
            <a:r>
              <a:rPr lang="zh-CN" altLang="en-US" sz="1200">
                <a:sym typeface="+mn-ea"/>
              </a:rPr>
              <a:t>第二级</a:t>
            </a:r>
          </a:p>
          <a:p>
            <a:pPr eaLnBrk="0" hangingPunct="0">
              <a:spcBef>
                <a:spcPct val="30000"/>
              </a:spcBef>
              <a:defRPr/>
            </a:pPr>
            <a:r>
              <a:rPr lang="zh-CN" altLang="en-US" sz="1200">
                <a:sym typeface="+mn-ea"/>
              </a:rPr>
              <a:t>第三级</a:t>
            </a:r>
          </a:p>
          <a:p>
            <a:pPr eaLnBrk="0" hangingPunct="0">
              <a:spcBef>
                <a:spcPct val="30000"/>
              </a:spcBef>
              <a:defRPr/>
            </a:pPr>
            <a:r>
              <a:rPr lang="zh-CN" altLang="en-US" sz="1200">
                <a:sym typeface="+mn-ea"/>
              </a:rPr>
              <a:t>第四级</a:t>
            </a:r>
          </a:p>
          <a:p>
            <a:pPr eaLnBrk="0" hangingPunct="0">
              <a:spcBef>
                <a:spcPct val="30000"/>
              </a:spcBef>
              <a:defRPr/>
            </a:pPr>
            <a:r>
              <a:rPr lang="zh-CN" altLang="en-US" sz="1200">
                <a:sym typeface="+mn-ea"/>
              </a:rPr>
              <a:t>第五级</a:t>
            </a:r>
          </a:p>
        </p:txBody>
      </p:sp>
      <p:sp>
        <p:nvSpPr>
          <p:cNvPr id="13318" name="页脚占位符 5"/>
          <p:cNvSpPr>
            <a:spLocks noGrp="1" noChangeArrowheads="1"/>
          </p:cNvSpPr>
          <p:nvPr>
            <p:ph type="ftr" sz="quarter" idx="4"/>
          </p:nvPr>
        </p:nvSpPr>
        <p:spPr bwMode="auto">
          <a:xfrm>
            <a:off x="0" y="8685213"/>
            <a:ext cx="2970213" cy="457200"/>
          </a:xfrm>
          <a:prstGeom prst="rect">
            <a:avLst/>
          </a:prstGeom>
          <a:noFill/>
          <a:ln w="9525">
            <a:noFill/>
            <a:miter lim="800000"/>
          </a:ln>
        </p:spPr>
        <p:txBody>
          <a:bodyPr vert="horz" wrap="square" lIns="91440" tIns="45720" rIns="91440" bIns="45720" numCol="1" anchor="b" anchorCtr="0" compatLnSpc="1"/>
          <a:lstStyle>
            <a:lvl1pPr eaLnBrk="1" hangingPunct="1">
              <a:buFont typeface="Arial" panose="020B0604020202020204" pitchFamily="34" charset="0"/>
              <a:buNone/>
              <a:defRPr sz="1200"/>
            </a:lvl1pPr>
          </a:lstStyle>
          <a:p>
            <a:pPr>
              <a:defRPr/>
            </a:pPr>
            <a:endParaRPr lang="zh-CN" altLang="en-US"/>
          </a:p>
        </p:txBody>
      </p:sp>
      <p:sp>
        <p:nvSpPr>
          <p:cNvPr id="13319" name="灯片编号占位符 6"/>
          <p:cNvSpPr>
            <a:spLocks noGrp="1" noChangeArrowheads="1"/>
          </p:cNvSpPr>
          <p:nvPr>
            <p:ph type="sldNum" sz="quarter" idx="5"/>
          </p:nvPr>
        </p:nvSpPr>
        <p:spPr bwMode="auto">
          <a:xfrm>
            <a:off x="3883025" y="8685213"/>
            <a:ext cx="2973388" cy="457200"/>
          </a:xfrm>
          <a:prstGeom prst="rect">
            <a:avLst/>
          </a:prstGeom>
          <a:noFill/>
          <a:ln w="9525">
            <a:noFill/>
            <a:miter lim="800000"/>
          </a:ln>
        </p:spPr>
        <p:txBody>
          <a:bodyPr vert="horz" wrap="square" lIns="91440" tIns="45720" rIns="91440" bIns="45720" numCol="1" anchor="b" anchorCtr="0" compatLnSpc="1"/>
          <a:lstStyle>
            <a:lvl1pPr algn="r" eaLnBrk="1" hangingPunct="1">
              <a:buFont typeface="Arial" panose="020B0604020202020204" pitchFamily="34" charset="0"/>
              <a:buNone/>
              <a:defRPr/>
            </a:lvl1pPr>
          </a:lstStyle>
          <a:p>
            <a:pPr>
              <a:defRPr/>
            </a:pPr>
            <a:fld id="{7C5F0202-0FFD-49B9-B05D-703D3770BF7F}" type="slidenum">
              <a:rPr lang="zh-CN" altLang="en-US"/>
              <a:t>‹#›</a:t>
            </a:fld>
            <a:endParaRPr lang="zh-CN" altLang="en-US" sz="1200"/>
          </a:p>
        </p:txBody>
      </p:sp>
    </p:spTree>
  </p:cSld>
  <p:clrMap bg1="lt1" tx1="dk1" bg2="lt2" tx2="dk2" accent1="accent1" accent2="accent2" accent3="accent3" accent4="accent4" accent5="accent5" accent6="accent6" hlink="hlink" folHlink="folHlink"/>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noChangeArrowheads="1" noTextEdit="1"/>
          </p:cNvSpPr>
          <p:nvPr>
            <p:ph type="sldImg" idx="4294967295"/>
          </p:nvPr>
        </p:nvSpPr>
        <p:spPr/>
      </p:sp>
      <p:sp>
        <p:nvSpPr>
          <p:cNvPr id="12290" name="备注占位符 2"/>
          <p:cNvSpPr>
            <a:spLocks noGrp="1" noChangeArrowheads="1"/>
          </p:cNvSpPr>
          <p:nvPr>
            <p:ph type="body" idx="4294967295"/>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2291"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06A16618-152A-4EC1-9EB8-F6C9D52168BC}" type="slidenum">
              <a:rPr lang="zh-CN" altLang="en-US" smtClean="0"/>
              <a:t>1</a:t>
            </a:fld>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2</a:t>
            </a:fld>
            <a:endParaRPr lang="zh-CN" altLang="en-US" sz="120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noChangeArrowheads="1" noTextEdit="1"/>
          </p:cNvSpPr>
          <p:nvPr>
            <p:ph type="sldImg" idx="4294967295"/>
          </p:nvPr>
        </p:nvSpPr>
        <p:spPr/>
      </p:sp>
      <p:sp>
        <p:nvSpPr>
          <p:cNvPr id="16386"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6387"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B1760833-37A7-4374-9804-A9AB22773FA1}" type="slidenum">
              <a:rPr lang="zh-CN" altLang="en-US" smtClean="0"/>
              <a:t>3</a:t>
            </a:fld>
            <a:endParaRPr lang="zh-CN" altLang="en-US" sz="120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p:sp>
      <p:sp>
        <p:nvSpPr>
          <p:cNvPr id="18434"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8435"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2A0D5E70-3C11-4210-858F-9BA9DE4EB560}" type="slidenum">
              <a:rPr lang="zh-CN" altLang="en-US" smtClean="0"/>
              <a:t>4</a:t>
            </a:fld>
            <a:endParaRPr lang="zh-CN" altLang="en-US" sz="120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ChangeArrowheads="1" noTextEdit="1"/>
          </p:cNvSpPr>
          <p:nvPr>
            <p:ph type="sldImg" idx="4294967295"/>
          </p:nvPr>
        </p:nvSpPr>
        <p:spPr/>
      </p:sp>
      <p:sp>
        <p:nvSpPr>
          <p:cNvPr id="20482" name="备注占位符 2"/>
          <p:cNvSpPr>
            <a:spLocks noGrp="1" noChangeArrowheads="1"/>
          </p:cNvSpPr>
          <p:nvPr>
            <p:ph type="body" idx="4294967295"/>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p>
        </p:txBody>
      </p:sp>
      <p:sp>
        <p:nvSpPr>
          <p:cNvPr id="20483"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8130EB4F-C6F5-4CB6-ABFD-9FA96A7BEBC5}" type="slidenum">
              <a:rPr lang="zh-CN" altLang="en-US" smtClean="0"/>
              <a:t>5</a:t>
            </a:fld>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noChangeArrowheads="1" noTextEdit="1"/>
          </p:cNvSpPr>
          <p:nvPr>
            <p:ph type="sldImg" idx="4294967295"/>
          </p:nvPr>
        </p:nvSpPr>
        <p:spPr/>
      </p:sp>
      <p:sp>
        <p:nvSpPr>
          <p:cNvPr id="22530"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22531"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3406F89D-D03C-45C8-8F86-A5093C81628D}" type="slidenum">
              <a:rPr lang="zh-CN" altLang="en-US" smtClean="0"/>
              <a:t>6</a:t>
            </a:fld>
            <a:endParaRPr lang="zh-CN" altLang="en-US" sz="120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noChangeArrowheads="1" noTextEdit="1"/>
          </p:cNvSpPr>
          <p:nvPr>
            <p:ph type="sldImg" idx="4294967295"/>
          </p:nvPr>
        </p:nvSpPr>
        <p:spPr/>
      </p:sp>
      <p:sp>
        <p:nvSpPr>
          <p:cNvPr id="22530"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22531"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3406F89D-D03C-45C8-8F86-A5093C81628D}" type="slidenum">
              <a:rPr lang="zh-CN" altLang="en-US" smtClean="0"/>
              <a:t>8</a:t>
            </a:fld>
            <a:endParaRPr lang="zh-CN" altLang="en-US" sz="120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noChangeArrowheads="1" noTextEdit="1"/>
          </p:cNvSpPr>
          <p:nvPr>
            <p:ph type="sldImg" idx="4294967295"/>
          </p:nvPr>
        </p:nvSpPr>
        <p:spPr/>
      </p:sp>
      <p:sp>
        <p:nvSpPr>
          <p:cNvPr id="22530"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22531"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3406F89D-D03C-45C8-8F86-A5093C81628D}" type="slidenum">
              <a:rPr lang="zh-CN" altLang="en-US" smtClean="0"/>
              <a:t>9</a:t>
            </a:fld>
            <a:endParaRPr lang="zh-CN" altLang="en-US" sz="120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noChangeArrowheads="1" noTextEdit="1"/>
          </p:cNvSpPr>
          <p:nvPr>
            <p:ph type="sldImg" idx="4294967295"/>
          </p:nvPr>
        </p:nvSpPr>
        <p:spPr/>
      </p:sp>
      <p:sp>
        <p:nvSpPr>
          <p:cNvPr id="22530"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22531"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3406F89D-D03C-45C8-8F86-A5093C81628D}" type="slidenum">
              <a:rPr lang="zh-CN" altLang="en-US" smtClean="0"/>
              <a:t>10</a:t>
            </a:fld>
            <a:endParaRPr lang="zh-CN" altLang="en-US" sz="120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4938" y="-768350"/>
            <a:ext cx="12485688" cy="837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57225" y="1147763"/>
            <a:ext cx="6291263"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1"/>
          <p:cNvSpPr>
            <a:spLocks noGrp="1"/>
          </p:cNvSpPr>
          <p:nvPr>
            <p:ph type="dt" sz="half" idx="10"/>
          </p:nvPr>
        </p:nvSpPr>
        <p:spPr/>
        <p:txBody>
          <a:bodyPr/>
          <a:lstStyle>
            <a:lvl1pPr>
              <a:defRPr/>
            </a:lvl1pPr>
          </a:lstStyle>
          <a:p>
            <a:pPr>
              <a:defRPr/>
            </a:pPr>
            <a:fld id="{D9540E0F-CC5D-4A2C-9037-1E5DCA97CD7C}" type="datetime1">
              <a:rPr lang="zh-CN" altLang="en-US"/>
              <a:t>2018/3/29</a:t>
            </a:fld>
            <a:endParaRPr lang="zh-CN" altLang="en-US"/>
          </a:p>
        </p:txBody>
      </p:sp>
      <p:sp>
        <p:nvSpPr>
          <p:cNvPr id="6" name="页脚占位符 2"/>
          <p:cNvSpPr>
            <a:spLocks noGrp="1"/>
          </p:cNvSpPr>
          <p:nvPr>
            <p:ph type="ftr" sz="quarter" idx="11"/>
          </p:nvPr>
        </p:nvSpPr>
        <p:spPr/>
        <p:txBody>
          <a:bodyPr/>
          <a:lstStyle>
            <a:lvl1pPr>
              <a:defRPr/>
            </a:lvl1pPr>
          </a:lstStyle>
          <a:p>
            <a:pPr>
              <a:defRPr/>
            </a:pPr>
            <a:endParaRPr lang="zh-CN" altLang="en-US"/>
          </a:p>
        </p:txBody>
      </p:sp>
      <p:sp>
        <p:nvSpPr>
          <p:cNvPr id="7" name="灯片编号占位符 3"/>
          <p:cNvSpPr>
            <a:spLocks noGrp="1"/>
          </p:cNvSpPr>
          <p:nvPr>
            <p:ph type="sldNum" sz="quarter" idx="12"/>
          </p:nvPr>
        </p:nvSpPr>
        <p:spPr/>
        <p:txBody>
          <a:bodyPr/>
          <a:lstStyle>
            <a:lvl1pPr>
              <a:defRPr/>
            </a:lvl1pPr>
          </a:lstStyle>
          <a:p>
            <a:pPr>
              <a:defRPr/>
            </a:pPr>
            <a:fld id="{4E59F1BD-95E7-449F-91F0-191BE8858898}"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D9540E0F-CC5D-4A2C-9037-1E5DCA97CD7C}" type="datetime1">
              <a:rPr lang="zh-CN" altLang="en-US"/>
              <a:t>2018/3/29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13353131-B550-4809-9236-BB84B398F384}"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noChangeArrowheads="1"/>
          </p:cNvSpPr>
          <p:nvPr>
            <p:ph type="dt" sz="half" idx="10"/>
          </p:nvPr>
        </p:nvSpPr>
        <p:spPr/>
        <p:txBody>
          <a:bodyPr/>
          <a:lstStyle>
            <a:lvl1pPr>
              <a:defRPr/>
            </a:lvl1pPr>
          </a:lstStyle>
          <a:p>
            <a:pPr>
              <a:defRPr/>
            </a:pPr>
            <a:fld id="{D9540E0F-CC5D-4A2C-9037-1E5DCA97CD7C}" type="datetime1">
              <a:rPr lang="zh-CN" altLang="en-US"/>
              <a:t>2018/3/29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982647BD-BE83-4D99-9982-6C93BE47DEEF}"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noChangeArrowheads="1"/>
          </p:cNvSpPr>
          <p:nvPr>
            <p:ph type="dt" sz="half" idx="10"/>
          </p:nvPr>
        </p:nvSpPr>
        <p:spPr/>
        <p:txBody>
          <a:bodyPr/>
          <a:lstStyle>
            <a:lvl1pPr>
              <a:defRPr/>
            </a:lvl1pPr>
          </a:lstStyle>
          <a:p>
            <a:pPr>
              <a:defRPr/>
            </a:pPr>
            <a:fld id="{D9540E0F-CC5D-4A2C-9037-1E5DCA97CD7C}" type="datetime1">
              <a:rPr lang="zh-CN" altLang="en-US"/>
              <a:t>2018/3/29</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5B8EE42D-37C2-42F5-A12D-DA9543E580FE}" type="slidenum">
              <a:rPr lang="zh-CN" altLang="en-US"/>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D9540E0F-CC5D-4A2C-9037-1E5DCA97CD7C}" type="datetime1">
              <a:rPr lang="zh-CN" altLang="en-US"/>
              <a:t>2018/3/29</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4339A27A-5DF9-4CC1-B5A5-FB4D2BBBBCC9}" type="slidenum">
              <a:rPr lang="zh-CN" altLang="en-US"/>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D9540E0F-CC5D-4A2C-9037-1E5DCA97CD7C}" type="datetime1">
              <a:rPr lang="zh-CN" altLang="en-US"/>
              <a:t>2018/3/29</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5BBB8127-1E71-4FE2-9013-6CAFEECAB27B}" type="slidenum">
              <a:rPr lang="zh-CN" altLang="en-US"/>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D9540E0F-CC5D-4A2C-9037-1E5DCA97CD7C}" type="datetime1">
              <a:rPr lang="zh-CN" altLang="en-US"/>
              <a:t>2018/3/29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CD34496F-D61C-4C86-8979-33FE163D41D0}" type="slidenum">
              <a:rPr lang="zh-CN" altLang="en-US"/>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D9540E0F-CC5D-4A2C-9037-1E5DCA97CD7C}" type="datetime1">
              <a:rPr lang="zh-CN" altLang="en-US"/>
              <a:t>2018/3/29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3A7C90A9-4D1A-4581-94D3-F1619716125B}"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noChangeArrowheads="1"/>
          </p:cNvSpPr>
          <p:nvPr>
            <p:ph type="dt" sz="half" idx="10"/>
          </p:nvPr>
        </p:nvSpPr>
        <p:spPr/>
        <p:txBody>
          <a:bodyPr/>
          <a:lstStyle>
            <a:lvl1pPr>
              <a:defRPr/>
            </a:lvl1pPr>
          </a:lstStyle>
          <a:p>
            <a:pPr>
              <a:defRPr/>
            </a:pPr>
            <a:fld id="{D9540E0F-CC5D-4A2C-9037-1E5DCA97CD7C}" type="datetime1">
              <a:rPr lang="zh-CN" altLang="en-US"/>
              <a:t>2018/3/29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7F8217CA-479F-4313-B042-A5625C852589}" type="slidenum">
              <a:rPr lang="zh-CN" altLang="en-US"/>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noChangeArrowheads="1"/>
          </p:cNvSpPr>
          <p:nvPr>
            <p:ph type="dt" sz="half" idx="10"/>
          </p:nvPr>
        </p:nvSpPr>
        <p:spPr/>
        <p:txBody>
          <a:bodyPr/>
          <a:lstStyle>
            <a:lvl1pPr>
              <a:defRPr/>
            </a:lvl1pPr>
          </a:lstStyle>
          <a:p>
            <a:pPr>
              <a:defRPr/>
            </a:pPr>
            <a:fld id="{D9540E0F-CC5D-4A2C-9037-1E5DCA97CD7C}" type="datetime1">
              <a:rPr lang="zh-CN" altLang="en-US"/>
              <a:t>2018/3/29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792E2B9C-C397-461E-8E29-E502D2D5AD60}"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2"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4938" y="-768350"/>
            <a:ext cx="12485688" cy="837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1"/>
          <p:cNvSpPr>
            <a:spLocks noChangeArrowheads="1"/>
          </p:cNvSpPr>
          <p:nvPr/>
        </p:nvSpPr>
        <p:spPr bwMode="auto">
          <a:xfrm>
            <a:off x="-134938" y="2336800"/>
            <a:ext cx="8288338" cy="2590800"/>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en-US" smtClean="0"/>
          </a:p>
        </p:txBody>
      </p:sp>
      <p:sp>
        <p:nvSpPr>
          <p:cNvPr id="5" name="日期占位符 1"/>
          <p:cNvSpPr>
            <a:spLocks noGrp="1"/>
          </p:cNvSpPr>
          <p:nvPr>
            <p:ph type="dt" sz="half" idx="10"/>
          </p:nvPr>
        </p:nvSpPr>
        <p:spPr/>
        <p:txBody>
          <a:bodyPr/>
          <a:lstStyle>
            <a:lvl1pPr>
              <a:defRPr/>
            </a:lvl1pPr>
          </a:lstStyle>
          <a:p>
            <a:pPr>
              <a:defRPr/>
            </a:pPr>
            <a:fld id="{D9540E0F-CC5D-4A2C-9037-1E5DCA97CD7C}" type="datetime1">
              <a:rPr lang="zh-CN" altLang="en-US"/>
              <a:t>2018/3/29</a:t>
            </a:fld>
            <a:endParaRPr lang="zh-CN" altLang="en-US"/>
          </a:p>
        </p:txBody>
      </p:sp>
      <p:sp>
        <p:nvSpPr>
          <p:cNvPr id="6" name="页脚占位符 2"/>
          <p:cNvSpPr>
            <a:spLocks noGrp="1"/>
          </p:cNvSpPr>
          <p:nvPr>
            <p:ph type="ftr" sz="quarter" idx="11"/>
          </p:nvPr>
        </p:nvSpPr>
        <p:spPr/>
        <p:txBody>
          <a:bodyPr/>
          <a:lstStyle>
            <a:lvl1pPr>
              <a:defRPr/>
            </a:lvl1pPr>
          </a:lstStyle>
          <a:p>
            <a:pPr>
              <a:defRPr/>
            </a:pPr>
            <a:endParaRPr lang="zh-CN" altLang="en-US"/>
          </a:p>
        </p:txBody>
      </p:sp>
      <p:sp>
        <p:nvSpPr>
          <p:cNvPr id="7" name="灯片编号占位符 3"/>
          <p:cNvSpPr>
            <a:spLocks noGrp="1"/>
          </p:cNvSpPr>
          <p:nvPr>
            <p:ph type="sldNum" sz="quarter" idx="12"/>
          </p:nvPr>
        </p:nvSpPr>
        <p:spPr/>
        <p:txBody>
          <a:bodyPr/>
          <a:lstStyle>
            <a:lvl1pPr>
              <a:defRPr/>
            </a:lvl1pPr>
          </a:lstStyle>
          <a:p>
            <a:pPr>
              <a:defRPr/>
            </a:pPr>
            <a:fld id="{886BE623-43E2-4DE3-B2D7-AABD224BE73A}"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p:txBody>
          <a:bodyPr/>
          <a:lstStyle>
            <a:lvl1pPr>
              <a:defRPr/>
            </a:lvl1pPr>
          </a:lstStyle>
          <a:p>
            <a:pPr>
              <a:defRPr/>
            </a:pPr>
            <a:fld id="{D9540E0F-CC5D-4A2C-9037-1E5DCA97CD7C}" type="datetime1">
              <a:rPr lang="zh-CN" altLang="en-US"/>
              <a:t>2018/3/29</a:t>
            </a:fld>
            <a:endParaRPr lang="zh-CN" altLang="en-US"/>
          </a:p>
        </p:txBody>
      </p:sp>
      <p:sp>
        <p:nvSpPr>
          <p:cNvPr id="4" name="页脚占位符 2"/>
          <p:cNvSpPr>
            <a:spLocks noGrp="1"/>
          </p:cNvSpPr>
          <p:nvPr>
            <p:ph type="ftr" sz="quarter" idx="11"/>
          </p:nvPr>
        </p:nvSpPr>
        <p:spPr/>
        <p:txBody>
          <a:bodyPr/>
          <a:lstStyle>
            <a:lvl1pPr>
              <a:defRPr/>
            </a:lvl1pPr>
          </a:lstStyle>
          <a:p>
            <a:pPr>
              <a:defRPr/>
            </a:pPr>
            <a:endParaRPr lang="zh-CN" altLang="en-US"/>
          </a:p>
        </p:txBody>
      </p:sp>
      <p:sp>
        <p:nvSpPr>
          <p:cNvPr id="5" name="灯片编号占位符 3"/>
          <p:cNvSpPr>
            <a:spLocks noGrp="1"/>
          </p:cNvSpPr>
          <p:nvPr>
            <p:ph type="sldNum" sz="quarter" idx="12"/>
          </p:nvPr>
        </p:nvSpPr>
        <p:spPr/>
        <p:txBody>
          <a:bodyPr/>
          <a:lstStyle>
            <a:lvl1pPr>
              <a:defRPr/>
            </a:lvl1pPr>
          </a:lstStyle>
          <a:p>
            <a:pPr>
              <a:defRPr/>
            </a:pPr>
            <a:fld id="{2E9C5D0D-D2A4-40BA-9498-90845B3CB7B2}"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D9540E0F-CC5D-4A2C-9037-1E5DCA97CD7C}" type="datetime1">
              <a:rPr lang="zh-CN" altLang="en-US"/>
              <a:t>2018/3/29</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0162B4AE-ED11-485E-B269-FBBF4B514565}"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KSO_Shape"/>
          <p:cNvSpPr/>
          <p:nvPr/>
        </p:nvSpPr>
        <p:spPr bwMode="auto">
          <a:xfrm>
            <a:off x="533400" y="460375"/>
            <a:ext cx="387350" cy="530225"/>
          </a:xfrm>
          <a:custGeom>
            <a:avLst/>
            <a:gdLst>
              <a:gd name="T0" fmla="*/ 559992551 w 2924"/>
              <a:gd name="T1" fmla="*/ 344656664 h 3994"/>
              <a:gd name="T2" fmla="*/ 252371942 w 2924"/>
              <a:gd name="T3" fmla="*/ 765751810 h 3994"/>
              <a:gd name="T4" fmla="*/ 559992551 w 2924"/>
              <a:gd name="T5" fmla="*/ 765751810 h 3994"/>
              <a:gd name="T6" fmla="*/ 559992551 w 2924"/>
              <a:gd name="T7" fmla="*/ 344656664 h 3994"/>
              <a:gd name="T8" fmla="*/ 559992551 w 2924"/>
              <a:gd name="T9" fmla="*/ 344656664 h 3994"/>
              <a:gd name="T10" fmla="*/ 664806380 w 2924"/>
              <a:gd name="T11" fmla="*/ 0 h 3994"/>
              <a:gd name="T12" fmla="*/ 664806380 w 2924"/>
              <a:gd name="T13" fmla="*/ 908619179 h 3994"/>
              <a:gd name="T14" fmla="*/ 0 w 2924"/>
              <a:gd name="T15" fmla="*/ 908619179 h 3994"/>
              <a:gd name="T16" fmla="*/ 664806380 w 2924"/>
              <a:gd name="T17" fmla="*/ 0 h 3994"/>
              <a:gd name="T18" fmla="*/ 664806380 w 2924"/>
              <a:gd name="T19" fmla="*/ 0 h 39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4" h="3994">
                <a:moveTo>
                  <a:pt x="2463" y="1515"/>
                </a:moveTo>
                <a:lnTo>
                  <a:pt x="1110" y="3366"/>
                </a:lnTo>
                <a:lnTo>
                  <a:pt x="2463" y="3366"/>
                </a:lnTo>
                <a:lnTo>
                  <a:pt x="2463" y="1515"/>
                </a:lnTo>
                <a:close/>
                <a:moveTo>
                  <a:pt x="2924" y="0"/>
                </a:moveTo>
                <a:lnTo>
                  <a:pt x="2924" y="3994"/>
                </a:lnTo>
                <a:lnTo>
                  <a:pt x="0" y="3994"/>
                </a:lnTo>
                <a:lnTo>
                  <a:pt x="2924" y="0"/>
                </a:lnTo>
                <a:close/>
              </a:path>
            </a:pathLst>
          </a:custGeom>
          <a:solidFill>
            <a:schemeClr val="bg1"/>
          </a:solidFill>
          <a:ln>
            <a:noFill/>
          </a:ln>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FontTx/>
              <a:buNone/>
              <a:defRPr/>
            </a:pPr>
            <a:endParaRPr lang="zh-CN" altLang="en-US"/>
          </a:p>
        </p:txBody>
      </p:sp>
      <p:pic>
        <p:nvPicPr>
          <p:cNvPr id="3"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7225" y="1147763"/>
            <a:ext cx="6291263"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1"/>
          <p:cNvSpPr>
            <a:spLocks noChangeArrowheads="1"/>
          </p:cNvSpPr>
          <p:nvPr/>
        </p:nvSpPr>
        <p:spPr bwMode="auto">
          <a:xfrm>
            <a:off x="1028700" y="2228850"/>
            <a:ext cx="5475288" cy="2743200"/>
          </a:xfrm>
          <a:prstGeom prst="rect">
            <a:avLst/>
          </a:prstGeom>
          <a:solidFill>
            <a:srgbClr val="001B29"/>
          </a:solidFill>
          <a:ln w="9525" algn="ctr">
            <a:solidFill>
              <a:schemeClr val="tx1"/>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en-US" smtClean="0"/>
          </a:p>
        </p:txBody>
      </p:sp>
      <p:pic>
        <p:nvPicPr>
          <p:cNvPr id="5" name="图片 4"/>
          <p:cNvPicPr>
            <a:picLocks noChangeAspect="1"/>
          </p:cNvPicPr>
          <p:nvPr/>
        </p:nvPicPr>
        <p:blipFill>
          <a:blip r:embed="rId3"/>
          <a:stretch>
            <a:fillRect/>
          </a:stretch>
        </p:blipFill>
        <p:spPr>
          <a:xfrm rot="19850327">
            <a:off x="328613" y="5581650"/>
            <a:ext cx="957262" cy="969963"/>
          </a:xfrm>
          <a:prstGeom prst="rect">
            <a:avLst/>
          </a:prstGeom>
          <a:ln>
            <a:noFill/>
          </a:ln>
          <a:effectLst>
            <a:outerShdw blurRad="292100" dist="139700" dir="2700000" algn="tl" rotWithShape="0">
              <a:srgbClr val="333333">
                <a:alpha val="65000"/>
              </a:srgbClr>
            </a:outerShdw>
          </a:effectLst>
        </p:spPr>
      </p:pic>
      <p:sp>
        <p:nvSpPr>
          <p:cNvPr id="6" name="日期占位符 1"/>
          <p:cNvSpPr>
            <a:spLocks noGrp="1"/>
          </p:cNvSpPr>
          <p:nvPr>
            <p:ph type="dt" sz="half" idx="10"/>
          </p:nvPr>
        </p:nvSpPr>
        <p:spPr/>
        <p:txBody>
          <a:bodyPr/>
          <a:lstStyle>
            <a:lvl1pPr>
              <a:defRPr/>
            </a:lvl1pPr>
          </a:lstStyle>
          <a:p>
            <a:pPr>
              <a:defRPr/>
            </a:pPr>
            <a:fld id="{D9540E0F-CC5D-4A2C-9037-1E5DCA97CD7C}" type="datetime1">
              <a:rPr lang="zh-CN" altLang="en-US"/>
              <a:t>2018/3/29</a:t>
            </a:fld>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pPr>
              <a:defRPr/>
            </a:pPr>
            <a:fld id="{30B1E88F-D608-4F38-A696-3CAA1DE61E81}"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2" name="KSO_Shape"/>
          <p:cNvSpPr/>
          <p:nvPr/>
        </p:nvSpPr>
        <p:spPr bwMode="auto">
          <a:xfrm>
            <a:off x="533400" y="460375"/>
            <a:ext cx="387350" cy="530225"/>
          </a:xfrm>
          <a:custGeom>
            <a:avLst/>
            <a:gdLst>
              <a:gd name="T0" fmla="*/ 559992551 w 2924"/>
              <a:gd name="T1" fmla="*/ 344656664 h 3994"/>
              <a:gd name="T2" fmla="*/ 252371942 w 2924"/>
              <a:gd name="T3" fmla="*/ 765751810 h 3994"/>
              <a:gd name="T4" fmla="*/ 559992551 w 2924"/>
              <a:gd name="T5" fmla="*/ 765751810 h 3994"/>
              <a:gd name="T6" fmla="*/ 559992551 w 2924"/>
              <a:gd name="T7" fmla="*/ 344656664 h 3994"/>
              <a:gd name="T8" fmla="*/ 559992551 w 2924"/>
              <a:gd name="T9" fmla="*/ 344656664 h 3994"/>
              <a:gd name="T10" fmla="*/ 664806380 w 2924"/>
              <a:gd name="T11" fmla="*/ 0 h 3994"/>
              <a:gd name="T12" fmla="*/ 664806380 w 2924"/>
              <a:gd name="T13" fmla="*/ 908619179 h 3994"/>
              <a:gd name="T14" fmla="*/ 0 w 2924"/>
              <a:gd name="T15" fmla="*/ 908619179 h 3994"/>
              <a:gd name="T16" fmla="*/ 664806380 w 2924"/>
              <a:gd name="T17" fmla="*/ 0 h 3994"/>
              <a:gd name="T18" fmla="*/ 664806380 w 2924"/>
              <a:gd name="T19" fmla="*/ 0 h 39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4" h="3994">
                <a:moveTo>
                  <a:pt x="2463" y="1515"/>
                </a:moveTo>
                <a:lnTo>
                  <a:pt x="1110" y="3366"/>
                </a:lnTo>
                <a:lnTo>
                  <a:pt x="2463" y="3366"/>
                </a:lnTo>
                <a:lnTo>
                  <a:pt x="2463" y="1515"/>
                </a:lnTo>
                <a:close/>
                <a:moveTo>
                  <a:pt x="2924" y="0"/>
                </a:moveTo>
                <a:lnTo>
                  <a:pt x="2924" y="3994"/>
                </a:lnTo>
                <a:lnTo>
                  <a:pt x="0" y="3994"/>
                </a:lnTo>
                <a:lnTo>
                  <a:pt x="2924" y="0"/>
                </a:lnTo>
                <a:close/>
              </a:path>
            </a:pathLst>
          </a:custGeom>
          <a:solidFill>
            <a:schemeClr val="bg1"/>
          </a:solidFill>
          <a:ln>
            <a:noFill/>
          </a:ln>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FontTx/>
              <a:buNone/>
              <a:defRPr/>
            </a:pPr>
            <a:endParaRPr lang="zh-CN" altLang="en-US"/>
          </a:p>
        </p:txBody>
      </p:sp>
      <p:grpSp>
        <p:nvGrpSpPr>
          <p:cNvPr id="3" name="组合 2"/>
          <p:cNvGrpSpPr/>
          <p:nvPr/>
        </p:nvGrpSpPr>
        <p:grpSpPr>
          <a:xfrm>
            <a:off x="685942" y="1371654"/>
            <a:ext cx="7010216" cy="4648078"/>
            <a:chOff x="1021338" y="1295456"/>
            <a:chExt cx="10332324" cy="5105265"/>
          </a:xfrm>
          <a:effectLst>
            <a:outerShdw blurRad="50800" dist="38100" dir="18900000" algn="bl" rotWithShape="0">
              <a:prstClr val="black">
                <a:alpha val="40000"/>
              </a:prstClr>
            </a:outerShdw>
          </a:effectLst>
        </p:grpSpPr>
        <p:sp>
          <p:nvSpPr>
            <p:cNvPr id="4" name="矩形 3"/>
            <p:cNvSpPr/>
            <p:nvPr/>
          </p:nvSpPr>
          <p:spPr bwMode="auto">
            <a:xfrm>
              <a:off x="1021338" y="1295456"/>
              <a:ext cx="10332324" cy="5105265"/>
            </a:xfrm>
            <a:prstGeom prst="rect">
              <a:avLst/>
            </a:prstGeom>
            <a:solidFill>
              <a:schemeClr val="bg1"/>
            </a:solidFill>
            <a:ln w="9525" cap="flat" cmpd="sng" algn="ctr">
              <a:noFill/>
              <a:prstDash val="solid"/>
              <a:round/>
              <a:headEnd type="none" w="med" len="med"/>
              <a:tailEnd type="none" w="med" len="med"/>
            </a:ln>
            <a:effectLst/>
          </p:spPr>
          <p:txBody>
            <a:bodyPr/>
            <a:lstStyle/>
            <a:p>
              <a:pPr>
                <a:defRPr/>
              </a:pPr>
              <a:endParaRPr lang="zh-CN" altLang="en-US"/>
            </a:p>
          </p:txBody>
        </p:sp>
        <p:sp>
          <p:nvSpPr>
            <p:cNvPr id="5" name="矩形 4"/>
            <p:cNvSpPr/>
            <p:nvPr/>
          </p:nvSpPr>
          <p:spPr bwMode="auto">
            <a:xfrm>
              <a:off x="1303333" y="1568395"/>
              <a:ext cx="9768334" cy="4559387"/>
            </a:xfrm>
            <a:prstGeom prst="rect">
              <a:avLst/>
            </a:prstGeom>
            <a:solidFill>
              <a:srgbClr val="001B29"/>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p>
              <a:pPr>
                <a:defRPr/>
              </a:pPr>
              <a:endParaRPr lang="zh-CN" altLang="en-US"/>
            </a:p>
          </p:txBody>
        </p:sp>
      </p:grpSp>
      <p:pic>
        <p:nvPicPr>
          <p:cNvPr id="6" name="图片 5"/>
          <p:cNvPicPr>
            <a:picLocks noChangeAspect="1"/>
          </p:cNvPicPr>
          <p:nvPr/>
        </p:nvPicPr>
        <p:blipFill>
          <a:blip r:embed="rId2"/>
          <a:stretch>
            <a:fillRect/>
          </a:stretch>
        </p:blipFill>
        <p:spPr>
          <a:xfrm rot="19850327">
            <a:off x="176213" y="5791200"/>
            <a:ext cx="957262" cy="971550"/>
          </a:xfrm>
          <a:prstGeom prst="rect">
            <a:avLst/>
          </a:prstGeom>
          <a:ln>
            <a:noFill/>
          </a:ln>
          <a:effectLst>
            <a:outerShdw blurRad="292100" dist="139700" dir="2700000" algn="tl" rotWithShape="0">
              <a:srgbClr val="333333">
                <a:alpha val="65000"/>
              </a:srgbClr>
            </a:outerShdw>
          </a:effectLst>
        </p:spPr>
      </p:pic>
      <p:sp>
        <p:nvSpPr>
          <p:cNvPr id="7" name="日期占位符 1"/>
          <p:cNvSpPr>
            <a:spLocks noGrp="1"/>
          </p:cNvSpPr>
          <p:nvPr>
            <p:ph type="dt" sz="half" idx="10"/>
          </p:nvPr>
        </p:nvSpPr>
        <p:spPr/>
        <p:txBody>
          <a:bodyPr/>
          <a:lstStyle>
            <a:lvl1pPr>
              <a:defRPr/>
            </a:lvl1pPr>
          </a:lstStyle>
          <a:p>
            <a:pPr>
              <a:defRPr/>
            </a:pPr>
            <a:fld id="{D9540E0F-CC5D-4A2C-9037-1E5DCA97CD7C}" type="datetime1">
              <a:rPr lang="zh-CN" altLang="en-US"/>
              <a:t>2018/3/29</a:t>
            </a:fld>
            <a:endParaRPr lang="zh-CN" altLang="en-US"/>
          </a:p>
        </p:txBody>
      </p:sp>
      <p:sp>
        <p:nvSpPr>
          <p:cNvPr id="8" name="页脚占位符 2"/>
          <p:cNvSpPr>
            <a:spLocks noGrp="1"/>
          </p:cNvSpPr>
          <p:nvPr>
            <p:ph type="ftr" sz="quarter" idx="11"/>
          </p:nvPr>
        </p:nvSpPr>
        <p:spPr/>
        <p:txBody>
          <a:bodyPr/>
          <a:lstStyle>
            <a:lvl1pPr>
              <a:defRPr/>
            </a:lvl1pPr>
          </a:lstStyle>
          <a:p>
            <a:pPr>
              <a:defRPr/>
            </a:pPr>
            <a:endParaRPr lang="zh-CN" altLang="en-US"/>
          </a:p>
        </p:txBody>
      </p:sp>
      <p:sp>
        <p:nvSpPr>
          <p:cNvPr id="9" name="灯片编号占位符 3"/>
          <p:cNvSpPr>
            <a:spLocks noGrp="1"/>
          </p:cNvSpPr>
          <p:nvPr>
            <p:ph type="sldNum" sz="quarter" idx="12"/>
          </p:nvPr>
        </p:nvSpPr>
        <p:spPr/>
        <p:txBody>
          <a:bodyPr/>
          <a:lstStyle>
            <a:lvl1pPr>
              <a:defRPr/>
            </a:lvl1pPr>
          </a:lstStyle>
          <a:p>
            <a:pPr>
              <a:defRPr/>
            </a:pPr>
            <a:fld id="{31C92690-DCBA-46A7-A556-5DE0EFDB6C41}"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 name="KSO_Shape"/>
          <p:cNvSpPr/>
          <p:nvPr/>
        </p:nvSpPr>
        <p:spPr bwMode="auto">
          <a:xfrm>
            <a:off x="533400" y="460375"/>
            <a:ext cx="387350" cy="530225"/>
          </a:xfrm>
          <a:custGeom>
            <a:avLst/>
            <a:gdLst>
              <a:gd name="T0" fmla="*/ 559992551 w 2924"/>
              <a:gd name="T1" fmla="*/ 344656664 h 3994"/>
              <a:gd name="T2" fmla="*/ 252371942 w 2924"/>
              <a:gd name="T3" fmla="*/ 765751810 h 3994"/>
              <a:gd name="T4" fmla="*/ 559992551 w 2924"/>
              <a:gd name="T5" fmla="*/ 765751810 h 3994"/>
              <a:gd name="T6" fmla="*/ 559992551 w 2924"/>
              <a:gd name="T7" fmla="*/ 344656664 h 3994"/>
              <a:gd name="T8" fmla="*/ 559992551 w 2924"/>
              <a:gd name="T9" fmla="*/ 344656664 h 3994"/>
              <a:gd name="T10" fmla="*/ 664806380 w 2924"/>
              <a:gd name="T11" fmla="*/ 0 h 3994"/>
              <a:gd name="T12" fmla="*/ 664806380 w 2924"/>
              <a:gd name="T13" fmla="*/ 908619179 h 3994"/>
              <a:gd name="T14" fmla="*/ 0 w 2924"/>
              <a:gd name="T15" fmla="*/ 908619179 h 3994"/>
              <a:gd name="T16" fmla="*/ 664806380 w 2924"/>
              <a:gd name="T17" fmla="*/ 0 h 3994"/>
              <a:gd name="T18" fmla="*/ 664806380 w 2924"/>
              <a:gd name="T19" fmla="*/ 0 h 39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4" h="3994">
                <a:moveTo>
                  <a:pt x="2463" y="1515"/>
                </a:moveTo>
                <a:lnTo>
                  <a:pt x="1110" y="3366"/>
                </a:lnTo>
                <a:lnTo>
                  <a:pt x="2463" y="3366"/>
                </a:lnTo>
                <a:lnTo>
                  <a:pt x="2463" y="1515"/>
                </a:lnTo>
                <a:close/>
                <a:moveTo>
                  <a:pt x="2924" y="0"/>
                </a:moveTo>
                <a:lnTo>
                  <a:pt x="2924" y="3994"/>
                </a:lnTo>
                <a:lnTo>
                  <a:pt x="0" y="3994"/>
                </a:lnTo>
                <a:lnTo>
                  <a:pt x="2924" y="0"/>
                </a:lnTo>
                <a:close/>
              </a:path>
            </a:pathLst>
          </a:custGeom>
          <a:solidFill>
            <a:schemeClr val="bg1"/>
          </a:solidFill>
          <a:ln>
            <a:noFill/>
          </a:ln>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FontTx/>
              <a:buNone/>
              <a:defRPr/>
            </a:pPr>
            <a:endParaRPr lang="zh-CN" altLang="en-US"/>
          </a:p>
        </p:txBody>
      </p:sp>
      <p:pic>
        <p:nvPicPr>
          <p:cNvPr id="3"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8800" y="685800"/>
            <a:ext cx="1115377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1"/>
          <p:cNvSpPr>
            <a:spLocks noChangeArrowheads="1"/>
          </p:cNvSpPr>
          <p:nvPr/>
        </p:nvSpPr>
        <p:spPr bwMode="auto">
          <a:xfrm>
            <a:off x="1204913" y="2222500"/>
            <a:ext cx="9767887" cy="3873500"/>
          </a:xfrm>
          <a:prstGeom prst="rect">
            <a:avLst/>
          </a:prstGeom>
          <a:solidFill>
            <a:srgbClr val="001B29"/>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en-US" smtClean="0"/>
          </a:p>
        </p:txBody>
      </p:sp>
      <p:pic>
        <p:nvPicPr>
          <p:cNvPr id="5" name="图片 4"/>
          <p:cNvPicPr>
            <a:picLocks noChangeAspect="1"/>
          </p:cNvPicPr>
          <p:nvPr/>
        </p:nvPicPr>
        <p:blipFill>
          <a:blip r:embed="rId3"/>
          <a:stretch>
            <a:fillRect/>
          </a:stretch>
        </p:blipFill>
        <p:spPr>
          <a:xfrm rot="19850327">
            <a:off x="328613" y="5581650"/>
            <a:ext cx="957262" cy="969963"/>
          </a:xfrm>
          <a:prstGeom prst="rect">
            <a:avLst/>
          </a:prstGeom>
          <a:ln>
            <a:noFill/>
          </a:ln>
          <a:effectLst>
            <a:outerShdw blurRad="292100" dist="139700" dir="2700000" algn="tl" rotWithShape="0">
              <a:srgbClr val="333333">
                <a:alpha val="65000"/>
              </a:srgbClr>
            </a:outerShdw>
          </a:effectLst>
        </p:spPr>
      </p:pic>
      <p:sp>
        <p:nvSpPr>
          <p:cNvPr id="6" name="日期占位符 1"/>
          <p:cNvSpPr>
            <a:spLocks noGrp="1"/>
          </p:cNvSpPr>
          <p:nvPr>
            <p:ph type="dt" sz="half" idx="10"/>
          </p:nvPr>
        </p:nvSpPr>
        <p:spPr/>
        <p:txBody>
          <a:bodyPr/>
          <a:lstStyle>
            <a:lvl1pPr>
              <a:defRPr/>
            </a:lvl1pPr>
          </a:lstStyle>
          <a:p>
            <a:pPr>
              <a:defRPr/>
            </a:pPr>
            <a:fld id="{D9540E0F-CC5D-4A2C-9037-1E5DCA97CD7C}" type="datetime1">
              <a:rPr lang="zh-CN" altLang="en-US"/>
              <a:t>2018/3/29</a:t>
            </a:fld>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pPr>
              <a:defRPr/>
            </a:pPr>
            <a:fld id="{95951117-EAB5-4F53-9769-DA0F49A0468D}"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2" name="KSO_Shape"/>
          <p:cNvSpPr/>
          <p:nvPr/>
        </p:nvSpPr>
        <p:spPr bwMode="auto">
          <a:xfrm>
            <a:off x="533400" y="460375"/>
            <a:ext cx="387350" cy="530225"/>
          </a:xfrm>
          <a:custGeom>
            <a:avLst/>
            <a:gdLst>
              <a:gd name="T0" fmla="*/ 559992551 w 2924"/>
              <a:gd name="T1" fmla="*/ 344656664 h 3994"/>
              <a:gd name="T2" fmla="*/ 252371942 w 2924"/>
              <a:gd name="T3" fmla="*/ 765751810 h 3994"/>
              <a:gd name="T4" fmla="*/ 559992551 w 2924"/>
              <a:gd name="T5" fmla="*/ 765751810 h 3994"/>
              <a:gd name="T6" fmla="*/ 559992551 w 2924"/>
              <a:gd name="T7" fmla="*/ 344656664 h 3994"/>
              <a:gd name="T8" fmla="*/ 559992551 w 2924"/>
              <a:gd name="T9" fmla="*/ 344656664 h 3994"/>
              <a:gd name="T10" fmla="*/ 664806380 w 2924"/>
              <a:gd name="T11" fmla="*/ 0 h 3994"/>
              <a:gd name="T12" fmla="*/ 664806380 w 2924"/>
              <a:gd name="T13" fmla="*/ 908619179 h 3994"/>
              <a:gd name="T14" fmla="*/ 0 w 2924"/>
              <a:gd name="T15" fmla="*/ 908619179 h 3994"/>
              <a:gd name="T16" fmla="*/ 664806380 w 2924"/>
              <a:gd name="T17" fmla="*/ 0 h 3994"/>
              <a:gd name="T18" fmla="*/ 664806380 w 2924"/>
              <a:gd name="T19" fmla="*/ 0 h 39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4" h="3994">
                <a:moveTo>
                  <a:pt x="2463" y="1515"/>
                </a:moveTo>
                <a:lnTo>
                  <a:pt x="1110" y="3366"/>
                </a:lnTo>
                <a:lnTo>
                  <a:pt x="2463" y="3366"/>
                </a:lnTo>
                <a:lnTo>
                  <a:pt x="2463" y="1515"/>
                </a:lnTo>
                <a:close/>
                <a:moveTo>
                  <a:pt x="2924" y="0"/>
                </a:moveTo>
                <a:lnTo>
                  <a:pt x="2924" y="3994"/>
                </a:lnTo>
                <a:lnTo>
                  <a:pt x="0" y="3994"/>
                </a:lnTo>
                <a:lnTo>
                  <a:pt x="2924" y="0"/>
                </a:lnTo>
                <a:close/>
              </a:path>
            </a:pathLst>
          </a:custGeom>
          <a:solidFill>
            <a:schemeClr val="bg1"/>
          </a:solidFill>
          <a:ln>
            <a:noFill/>
          </a:ln>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FontTx/>
              <a:buNone/>
              <a:defRPr/>
            </a:pPr>
            <a:endParaRPr lang="zh-CN" altLang="en-US"/>
          </a:p>
        </p:txBody>
      </p:sp>
      <p:grpSp>
        <p:nvGrpSpPr>
          <p:cNvPr id="3" name="组合 2"/>
          <p:cNvGrpSpPr/>
          <p:nvPr/>
        </p:nvGrpSpPr>
        <p:grpSpPr>
          <a:xfrm>
            <a:off x="838336" y="1295456"/>
            <a:ext cx="10332324" cy="5105265"/>
            <a:chOff x="1021338" y="1295456"/>
            <a:chExt cx="10332324" cy="5105265"/>
          </a:xfrm>
          <a:effectLst>
            <a:outerShdw blurRad="50800" dist="38100" dir="18900000" algn="bl" rotWithShape="0">
              <a:prstClr val="black">
                <a:alpha val="40000"/>
              </a:prstClr>
            </a:outerShdw>
          </a:effectLst>
        </p:grpSpPr>
        <p:sp>
          <p:nvSpPr>
            <p:cNvPr id="4" name="矩形 3"/>
            <p:cNvSpPr/>
            <p:nvPr/>
          </p:nvSpPr>
          <p:spPr bwMode="auto">
            <a:xfrm>
              <a:off x="1021338" y="1295456"/>
              <a:ext cx="10332324" cy="5105265"/>
            </a:xfrm>
            <a:prstGeom prst="rect">
              <a:avLst/>
            </a:prstGeom>
            <a:solidFill>
              <a:schemeClr val="bg1"/>
            </a:solidFill>
            <a:ln w="9525" cap="flat" cmpd="sng" algn="ctr">
              <a:noFill/>
              <a:prstDash val="solid"/>
              <a:round/>
              <a:headEnd type="none" w="med" len="med"/>
              <a:tailEnd type="none" w="med" len="med"/>
            </a:ln>
            <a:effectLst/>
          </p:spPr>
          <p:txBody>
            <a:bodyPr/>
            <a:lstStyle/>
            <a:p>
              <a:pPr>
                <a:defRPr/>
              </a:pPr>
              <a:endParaRPr lang="zh-CN" altLang="en-US"/>
            </a:p>
          </p:txBody>
        </p:sp>
        <p:sp>
          <p:nvSpPr>
            <p:cNvPr id="5" name="矩形 4"/>
            <p:cNvSpPr/>
            <p:nvPr/>
          </p:nvSpPr>
          <p:spPr bwMode="auto">
            <a:xfrm>
              <a:off x="1303333" y="1568395"/>
              <a:ext cx="9768334" cy="4559387"/>
            </a:xfrm>
            <a:prstGeom prst="rect">
              <a:avLst/>
            </a:prstGeom>
            <a:solidFill>
              <a:srgbClr val="001B29"/>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p>
              <a:pPr>
                <a:defRPr/>
              </a:pPr>
              <a:endParaRPr lang="zh-CN" altLang="en-US"/>
            </a:p>
          </p:txBody>
        </p:sp>
      </p:grpSp>
      <p:pic>
        <p:nvPicPr>
          <p:cNvPr id="6" name="图片 5"/>
          <p:cNvPicPr>
            <a:picLocks noChangeAspect="1"/>
          </p:cNvPicPr>
          <p:nvPr/>
        </p:nvPicPr>
        <p:blipFill>
          <a:blip r:embed="rId2"/>
          <a:stretch>
            <a:fillRect/>
          </a:stretch>
        </p:blipFill>
        <p:spPr>
          <a:xfrm rot="19850327">
            <a:off x="176213" y="5791200"/>
            <a:ext cx="957262" cy="971550"/>
          </a:xfrm>
          <a:prstGeom prst="rect">
            <a:avLst/>
          </a:prstGeom>
          <a:ln>
            <a:noFill/>
          </a:ln>
          <a:effectLst>
            <a:outerShdw blurRad="292100" dist="139700" dir="2700000" algn="tl" rotWithShape="0">
              <a:srgbClr val="333333">
                <a:alpha val="65000"/>
              </a:srgbClr>
            </a:outerShdw>
          </a:effectLst>
        </p:spPr>
      </p:pic>
      <p:sp>
        <p:nvSpPr>
          <p:cNvPr id="7" name="日期占位符 1"/>
          <p:cNvSpPr>
            <a:spLocks noGrp="1"/>
          </p:cNvSpPr>
          <p:nvPr>
            <p:ph type="dt" sz="half" idx="10"/>
          </p:nvPr>
        </p:nvSpPr>
        <p:spPr/>
        <p:txBody>
          <a:bodyPr/>
          <a:lstStyle>
            <a:lvl1pPr>
              <a:defRPr/>
            </a:lvl1pPr>
          </a:lstStyle>
          <a:p>
            <a:pPr>
              <a:defRPr/>
            </a:pPr>
            <a:fld id="{D9540E0F-CC5D-4A2C-9037-1E5DCA97CD7C}" type="datetime1">
              <a:rPr lang="zh-CN" altLang="en-US"/>
              <a:t>2018/3/29</a:t>
            </a:fld>
            <a:endParaRPr lang="zh-CN" altLang="en-US"/>
          </a:p>
        </p:txBody>
      </p:sp>
      <p:sp>
        <p:nvSpPr>
          <p:cNvPr id="8" name="页脚占位符 2"/>
          <p:cNvSpPr>
            <a:spLocks noGrp="1"/>
          </p:cNvSpPr>
          <p:nvPr>
            <p:ph type="ftr" sz="quarter" idx="11"/>
          </p:nvPr>
        </p:nvSpPr>
        <p:spPr/>
        <p:txBody>
          <a:bodyPr/>
          <a:lstStyle>
            <a:lvl1pPr>
              <a:defRPr/>
            </a:lvl1pPr>
          </a:lstStyle>
          <a:p>
            <a:pPr>
              <a:defRPr/>
            </a:pPr>
            <a:endParaRPr lang="zh-CN" altLang="en-US"/>
          </a:p>
        </p:txBody>
      </p:sp>
      <p:sp>
        <p:nvSpPr>
          <p:cNvPr id="9" name="灯片编号占位符 3"/>
          <p:cNvSpPr>
            <a:spLocks noGrp="1"/>
          </p:cNvSpPr>
          <p:nvPr>
            <p:ph type="sldNum" sz="quarter" idx="12"/>
          </p:nvPr>
        </p:nvSpPr>
        <p:spPr/>
        <p:txBody>
          <a:bodyPr/>
          <a:lstStyle>
            <a:lvl1pPr>
              <a:defRPr/>
            </a:lvl1pPr>
          </a:lstStyle>
          <a:p>
            <a:pPr>
              <a:defRPr/>
            </a:pPr>
            <a:fld id="{F48A4675-95BD-4D1C-8555-AC913BD9ACA3}"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KSO_Shape"/>
          <p:cNvSpPr/>
          <p:nvPr/>
        </p:nvSpPr>
        <p:spPr bwMode="auto">
          <a:xfrm>
            <a:off x="533400" y="460375"/>
            <a:ext cx="387350" cy="530225"/>
          </a:xfrm>
          <a:custGeom>
            <a:avLst/>
            <a:gdLst>
              <a:gd name="T0" fmla="*/ 559992551 w 2924"/>
              <a:gd name="T1" fmla="*/ 344656664 h 3994"/>
              <a:gd name="T2" fmla="*/ 252371942 w 2924"/>
              <a:gd name="T3" fmla="*/ 765751810 h 3994"/>
              <a:gd name="T4" fmla="*/ 559992551 w 2924"/>
              <a:gd name="T5" fmla="*/ 765751810 h 3994"/>
              <a:gd name="T6" fmla="*/ 559992551 w 2924"/>
              <a:gd name="T7" fmla="*/ 344656664 h 3994"/>
              <a:gd name="T8" fmla="*/ 559992551 w 2924"/>
              <a:gd name="T9" fmla="*/ 344656664 h 3994"/>
              <a:gd name="T10" fmla="*/ 664806380 w 2924"/>
              <a:gd name="T11" fmla="*/ 0 h 3994"/>
              <a:gd name="T12" fmla="*/ 664806380 w 2924"/>
              <a:gd name="T13" fmla="*/ 908619179 h 3994"/>
              <a:gd name="T14" fmla="*/ 0 w 2924"/>
              <a:gd name="T15" fmla="*/ 908619179 h 3994"/>
              <a:gd name="T16" fmla="*/ 664806380 w 2924"/>
              <a:gd name="T17" fmla="*/ 0 h 3994"/>
              <a:gd name="T18" fmla="*/ 664806380 w 2924"/>
              <a:gd name="T19" fmla="*/ 0 h 39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4" h="3994">
                <a:moveTo>
                  <a:pt x="2463" y="1515"/>
                </a:moveTo>
                <a:lnTo>
                  <a:pt x="1110" y="3366"/>
                </a:lnTo>
                <a:lnTo>
                  <a:pt x="2463" y="3366"/>
                </a:lnTo>
                <a:lnTo>
                  <a:pt x="2463" y="1515"/>
                </a:lnTo>
                <a:close/>
                <a:moveTo>
                  <a:pt x="2924" y="0"/>
                </a:moveTo>
                <a:lnTo>
                  <a:pt x="2924" y="3994"/>
                </a:lnTo>
                <a:lnTo>
                  <a:pt x="0" y="3994"/>
                </a:lnTo>
                <a:lnTo>
                  <a:pt x="2924" y="0"/>
                </a:lnTo>
                <a:close/>
              </a:path>
            </a:pathLst>
          </a:custGeom>
          <a:solidFill>
            <a:schemeClr val="bg1"/>
          </a:solidFill>
          <a:ln>
            <a:noFill/>
          </a:ln>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FontTx/>
              <a:buNone/>
              <a:defRPr/>
            </a:pPr>
            <a:endParaRPr lang="zh-CN" altLang="en-US"/>
          </a:p>
        </p:txBody>
      </p:sp>
      <p:sp>
        <p:nvSpPr>
          <p:cNvPr id="3" name="日期占位符 1"/>
          <p:cNvSpPr>
            <a:spLocks noGrp="1"/>
          </p:cNvSpPr>
          <p:nvPr>
            <p:ph type="dt" sz="half" idx="10"/>
          </p:nvPr>
        </p:nvSpPr>
        <p:spPr/>
        <p:txBody>
          <a:bodyPr/>
          <a:lstStyle>
            <a:lvl1pPr>
              <a:defRPr/>
            </a:lvl1pPr>
          </a:lstStyle>
          <a:p>
            <a:pPr>
              <a:defRPr/>
            </a:pPr>
            <a:fld id="{D9540E0F-CC5D-4A2C-9037-1E5DCA97CD7C}" type="datetime1">
              <a:rPr lang="zh-CN" altLang="en-US"/>
              <a:t>2018/3/29</a:t>
            </a:fld>
            <a:endParaRPr lang="zh-CN" altLang="en-US"/>
          </a:p>
        </p:txBody>
      </p:sp>
      <p:sp>
        <p:nvSpPr>
          <p:cNvPr id="4" name="页脚占位符 2"/>
          <p:cNvSpPr>
            <a:spLocks noGrp="1"/>
          </p:cNvSpPr>
          <p:nvPr>
            <p:ph type="ftr" sz="quarter" idx="11"/>
          </p:nvPr>
        </p:nvSpPr>
        <p:spPr/>
        <p:txBody>
          <a:bodyPr/>
          <a:lstStyle>
            <a:lvl1pPr>
              <a:defRPr/>
            </a:lvl1pPr>
          </a:lstStyle>
          <a:p>
            <a:pPr>
              <a:defRPr/>
            </a:pPr>
            <a:endParaRPr lang="zh-CN" altLang="en-US"/>
          </a:p>
        </p:txBody>
      </p:sp>
      <p:sp>
        <p:nvSpPr>
          <p:cNvPr id="5" name="灯片编号占位符 3"/>
          <p:cNvSpPr>
            <a:spLocks noGrp="1"/>
          </p:cNvSpPr>
          <p:nvPr>
            <p:ph type="sldNum" sz="quarter" idx="12"/>
          </p:nvPr>
        </p:nvSpPr>
        <p:spPr/>
        <p:txBody>
          <a:bodyPr/>
          <a:lstStyle>
            <a:lvl1pPr>
              <a:defRPr/>
            </a:lvl1pPr>
          </a:lstStyle>
          <a:p>
            <a:pPr>
              <a:defRPr/>
            </a:pPr>
            <a:fld id="{C07FA2AD-AD6D-411B-96AA-1F867021C1D5}"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panose="020F0502020204030204" pitchFamily="34" charset="0"/>
              </a:rPr>
              <a:t>单击此处编辑母版标题样式</a:t>
            </a:r>
          </a:p>
        </p:txBody>
      </p:sp>
      <p:sp>
        <p:nvSpPr>
          <p:cNvPr id="1027" name="文本占位符 2"/>
          <p:cNvSpPr>
            <a:spLocks noGrp="1" noChangeArrowheads="1"/>
          </p:cNvSpPr>
          <p:nvPr>
            <p:ph type="body" idx="9"/>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09600" y="6356350"/>
            <a:ext cx="2844800" cy="366713"/>
          </a:xfrm>
          <a:prstGeom prst="rect">
            <a:avLst/>
          </a:prstGeom>
          <a:noFill/>
          <a:ln w="9525">
            <a:noFill/>
            <a:miter lim="800000"/>
          </a:ln>
        </p:spPr>
        <p:txBody>
          <a:bodyPr vert="horz" wrap="square" lIns="91440" tIns="45720" rIns="91440" bIns="45720" numCol="1" anchor="ctr" anchorCtr="0" compatLnSpc="1"/>
          <a:lstStyle>
            <a:lvl1pPr eaLnBrk="1" hangingPunct="1">
              <a:buFont typeface="Arial" panose="020B0604020202020204" pitchFamily="34" charset="0"/>
              <a:buNone/>
              <a:defRPr sz="1600">
                <a:solidFill>
                  <a:srgbClr val="898989"/>
                </a:solidFill>
                <a:latin typeface="+mn-lt"/>
                <a:ea typeface="MS PGothic" panose="020B0600070205080204" pitchFamily="34" charset="-128"/>
                <a:sym typeface="Calibri" panose="020F0502020204030204" pitchFamily="34" charset="0"/>
              </a:defRPr>
            </a:lvl1pPr>
          </a:lstStyle>
          <a:p>
            <a:pPr>
              <a:defRPr/>
            </a:pPr>
            <a:fld id="{D9540E0F-CC5D-4A2C-9037-1E5DCA97CD7C}" type="datetime1">
              <a:rPr lang="zh-CN" altLang="en-US"/>
              <a:t>2018/3/29</a:t>
            </a:fld>
            <a:endParaRPr lang="zh-CN" altLang="en-US"/>
          </a:p>
        </p:txBody>
      </p:sp>
      <p:sp>
        <p:nvSpPr>
          <p:cNvPr id="1029" name="页脚占位符 4"/>
          <p:cNvSpPr>
            <a:spLocks noGrp="1" noChangeArrowheads="1"/>
          </p:cNvSpPr>
          <p:nvPr>
            <p:ph type="ftr" sz="quarter" idx="3"/>
          </p:nvPr>
        </p:nvSpPr>
        <p:spPr bwMode="auto">
          <a:xfrm>
            <a:off x="4165600" y="6356350"/>
            <a:ext cx="3860800" cy="366713"/>
          </a:xfrm>
          <a:prstGeom prst="rect">
            <a:avLst/>
          </a:prstGeom>
          <a:noFill/>
          <a:ln w="9525">
            <a:noFill/>
            <a:miter lim="800000"/>
          </a:ln>
        </p:spPr>
        <p:txBody>
          <a:bodyPr vert="horz" wrap="square" lIns="91440" tIns="45720" rIns="91440" bIns="45720" numCol="1" anchor="ctr" anchorCtr="0" compatLnSpc="1"/>
          <a:lstStyle>
            <a:lvl1pPr algn="ctr" eaLnBrk="1" hangingPunct="1">
              <a:buFont typeface="Arial" panose="020B0604020202020204" pitchFamily="34" charset="0"/>
              <a:buNone/>
              <a:defRPr sz="1600">
                <a:solidFill>
                  <a:srgbClr val="898989"/>
                </a:solidFill>
                <a:latin typeface="+mn-lt"/>
                <a:ea typeface="MS PGothic" panose="020B0600070205080204" pitchFamily="34" charset="-128"/>
                <a:sym typeface="Calibri" panose="020F0502020204030204" pitchFamily="34" charset="0"/>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737600" y="6356350"/>
            <a:ext cx="2844800" cy="366713"/>
          </a:xfrm>
          <a:prstGeom prst="rect">
            <a:avLst/>
          </a:prstGeom>
          <a:noFill/>
          <a:ln w="9525">
            <a:noFill/>
            <a:miter lim="800000"/>
          </a:ln>
        </p:spPr>
        <p:txBody>
          <a:bodyPr vert="horz" wrap="square" lIns="91440" tIns="45720" rIns="91440" bIns="45720" numCol="1" anchor="ctr" anchorCtr="0" compatLnSpc="1"/>
          <a:lstStyle>
            <a:lvl1pPr algn="r" eaLnBrk="1" hangingPunct="1">
              <a:buFont typeface="Arial" panose="020B0604020202020204" pitchFamily="34" charset="0"/>
              <a:buNone/>
              <a:defRPr sz="1600">
                <a:solidFill>
                  <a:srgbClr val="898989"/>
                </a:solidFill>
              </a:defRPr>
            </a:lvl1pPr>
          </a:lstStyle>
          <a:p>
            <a:pPr>
              <a:defRPr/>
            </a:pPr>
            <a:fld id="{07A85211-4820-460D-B6F9-D62B403D482D}" type="slidenum">
              <a:rPr lang="zh-CN" altLang="en-US"/>
              <a:t>‹#›</a:t>
            </a:fld>
            <a:endParaRPr lang="zh-CN" altLang="en-US"/>
          </a:p>
        </p:txBody>
      </p:sp>
      <p:pic>
        <p:nvPicPr>
          <p:cNvPr id="1031" name="图片 2"/>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图片 9"/>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119063" y="0"/>
            <a:ext cx="12463463" cy="70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ctr" rtl="0" eaLnBrk="0" fontAlgn="base" hangingPunct="0">
        <a:spcBef>
          <a:spcPct val="0"/>
        </a:spcBef>
        <a:spcAft>
          <a:spcPct val="0"/>
        </a:spcAft>
        <a:defRPr sz="5800">
          <a:solidFill>
            <a:schemeClr val="tx1"/>
          </a:solidFill>
          <a:latin typeface="+mj-lt"/>
          <a:ea typeface="+mj-ea"/>
          <a:cs typeface="+mj-cs"/>
          <a:sym typeface="Calibri" panose="020F0502020204030204" pitchFamily="34" charset="0"/>
        </a:defRPr>
      </a:lvl1pPr>
      <a:lvl2pPr algn="ctr"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gn="ctr"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gn="ctr"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gn="ctr"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457200" algn="ctr"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914400" algn="ctr"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1371600" algn="ctr"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1828800" algn="ctr"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457200" indent="-457200" algn="l" defTabSz="0"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sym typeface="Calibri" panose="020F0502020204030204" pitchFamily="34" charset="0"/>
        </a:defRPr>
      </a:lvl1pPr>
      <a:lvl2pPr marL="990600" indent="-381000" algn="l" defTabSz="0"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sym typeface="Calibri" panose="020F0502020204030204" pitchFamily="34" charset="0"/>
        </a:defRPr>
      </a:lvl2pPr>
      <a:lvl3pPr marL="1524000" indent="-304800" algn="l" defTabSz="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sym typeface="Calibri" panose="020F0502020204030204" pitchFamily="34" charset="0"/>
        </a:defRPr>
      </a:lvl3pPr>
      <a:lvl4pPr marL="2133600" indent="-304800" algn="l" defTabSz="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sym typeface="Calibri" panose="020F0502020204030204" pitchFamily="34" charset="0"/>
        </a:defRPr>
      </a:lvl4pPr>
      <a:lvl5pPr marL="2743200" indent="-304800" algn="l" defTabSz="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sym typeface="Calibri" panose="020F0502020204030204" pitchFamily="34" charset="0"/>
        </a:defRPr>
      </a:lvl5pPr>
      <a:lvl6pPr marL="3200400" indent="-304800" algn="l" defTabSz="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sym typeface="Calibri" panose="020F0502020204030204" pitchFamily="34" charset="0"/>
        </a:defRPr>
      </a:lvl6pPr>
      <a:lvl7pPr marL="3657600" indent="-304800" algn="l" defTabSz="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sym typeface="Calibri" panose="020F0502020204030204" pitchFamily="34" charset="0"/>
        </a:defRPr>
      </a:lvl7pPr>
      <a:lvl8pPr marL="4114800" indent="-304800" algn="l" defTabSz="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sym typeface="Calibri" panose="020F0502020204030204" pitchFamily="34" charset="0"/>
        </a:defRPr>
      </a:lvl8pPr>
      <a:lvl9pPr marL="4572000" indent="-304800" algn="l" defTabSz="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6.wmf"/><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5.w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304800" y="3182938"/>
            <a:ext cx="7162800" cy="1200150"/>
          </a:xfrm>
          <a:prstGeom prst="rect">
            <a:avLst/>
          </a:prstGeom>
        </p:spPr>
        <p:txBody>
          <a:bodyPr>
            <a:spAutoFit/>
          </a:bodyPr>
          <a:lstStyle/>
          <a:p>
            <a:pPr algn="ctr" eaLnBrk="0" hangingPunct="0">
              <a:buFontTx/>
              <a:buNone/>
              <a:defRPr/>
            </a:pPr>
            <a:r>
              <a:rPr lang="zh-CN" altLang="en-US" sz="7200" b="1" dirty="0">
                <a:effectLst>
                  <a:outerShdw blurRad="38100" dist="38100" dir="2700000" algn="tl">
                    <a:srgbClr val="000000">
                      <a:alpha val="43137"/>
                    </a:srgbClr>
                  </a:outerShdw>
                </a:effectLst>
                <a:latin typeface="全新硬笔行书简" panose="02010600040101010101" pitchFamily="2" charset="-122"/>
                <a:ea typeface="全新硬笔行书简" panose="02010600040101010101" pitchFamily="2" charset="-122"/>
                <a:cs typeface="方正静蕾简体" panose="02000000000000000000" pitchFamily="2" charset="-122"/>
                <a:sym typeface="+mn-ea"/>
              </a:rPr>
              <a:t>数值计算方法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609600" y="273050"/>
            <a:ext cx="4572024" cy="1162050"/>
          </a:xfrm>
        </p:spPr>
        <p:txBody>
          <a:bodyPr/>
          <a:lstStyle/>
          <a:p>
            <a:r>
              <a:rPr lang="en-US" altLang="zh-CN" sz="3600"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1.3</a:t>
            </a:r>
            <a:r>
              <a:rPr lang="en-US" altLang="zh-CN" sz="3600" dirty="0" smtClean="0">
                <a:solidFill>
                  <a:srgbClr val="FF0000"/>
                </a:solidFill>
                <a:latin typeface="全新硬笔行书简" panose="02010600040101010101" pitchFamily="2" charset="-122"/>
                <a:ea typeface="全新硬笔行书简" panose="02010600040101010101" pitchFamily="2" charset="-122"/>
              </a:rPr>
              <a:t> </a:t>
            </a:r>
            <a:r>
              <a:rPr lang="zh-CN" altLang="en-US" sz="3600" dirty="0" smtClean="0">
                <a:solidFill>
                  <a:srgbClr val="FF0000"/>
                </a:solidFill>
                <a:latin typeface="全新硬笔行书简" panose="02010600040101010101" pitchFamily="2" charset="-122"/>
                <a:ea typeface="全新硬笔行书简" panose="02010600040101010101" pitchFamily="2" charset="-122"/>
              </a:rPr>
              <a:t>拉格朗日插值余项</a:t>
            </a:r>
          </a:p>
        </p:txBody>
      </p:sp>
      <mc:AlternateContent xmlns:mc="http://schemas.openxmlformats.org/markup-compatibility/2006" xmlns:a14="http://schemas.microsoft.com/office/drawing/2010/main">
        <mc:Choice Requires="a14">
          <p:sp>
            <p:nvSpPr>
              <p:cNvPr id="3" name="文本占位符 2"/>
              <p:cNvSpPr>
                <a:spLocks noGrp="1"/>
              </p:cNvSpPr>
              <p:nvPr>
                <p:ph type="body" sz="half" idx="2"/>
              </p:nvPr>
            </p:nvSpPr>
            <p:spPr>
              <a:xfrm>
                <a:off x="609600" y="1435100"/>
                <a:ext cx="5029212" cy="4691063"/>
              </a:xfrm>
            </p:spPr>
            <p:txBody>
              <a:bodyPr/>
              <a:lstStyle/>
              <a:p>
                <a:pPr eaLnBrk="1" hangingPunct="1"/>
                <a:r>
                  <a:rPr lang="en-US" altLang="zh-CN" sz="2000" dirty="0" smtClean="0">
                    <a:solidFill>
                      <a:schemeClr val="bg1"/>
                    </a:solidFill>
                  </a:rPr>
                  <a:t>1.3.3 </a:t>
                </a:r>
                <a:r>
                  <a:rPr lang="zh-CN" altLang="en-US" sz="2000" dirty="0" smtClean="0">
                    <a:solidFill>
                      <a:schemeClr val="bg1"/>
                    </a:solidFill>
                  </a:rPr>
                  <a:t>拉格朗日基函数的一些性质</a:t>
                </a:r>
                <a:endParaRPr lang="en-US" altLang="zh-CN" sz="2000" dirty="0" smtClean="0">
                  <a:solidFill>
                    <a:schemeClr val="bg1"/>
                  </a:solidFill>
                </a:endParaRPr>
              </a:p>
              <a:p>
                <a:pPr eaLnBrk="1" hangingPunct="1"/>
                <a:r>
                  <a:rPr lang="en-US" altLang="zh-CN"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设</a:t>
                </a:r>
                <a14:m>
                  <m:oMath xmlns:m="http://schemas.openxmlformats.org/officeDocument/2006/math">
                    <m:sSub>
                      <m:sSubPr>
                        <m:ctrlPr>
                          <a:rPr lang="en-US" altLang="zh-CN" sz="200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𝑙</m:t>
                        </m:r>
                      </m:e>
                      <m:sub>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𝑖</m:t>
                        </m:r>
                      </m:sub>
                    </m:sSub>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是</m:t>
                    </m:r>
                  </m:oMath>
                </a14:m>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以不</a:t>
                </a:r>
                <a14:m>
                  <m:oMath xmlns:m="http://schemas.openxmlformats.org/officeDocument/2006/math">
                    <m:r>
                      <a:rPr lang="zh-CN" altLang="en-US" sz="2000" i="1" dirty="0">
                        <a:solidFill>
                          <a:schemeClr val="bg1"/>
                        </a:solidFill>
                        <a:latin typeface="Cambria Math" panose="02040503050406030204" pitchFamily="18" charset="0"/>
                        <a:ea typeface="全新硬笔行书简" panose="02010600040101010101" pitchFamily="2" charset="-122"/>
                      </a:rPr>
                      <m:t>同</m:t>
                    </m:r>
                    <m:r>
                      <a:rPr lang="zh-CN" altLang="en-US" sz="2000" i="1" dirty="0" smtClean="0">
                        <a:solidFill>
                          <a:schemeClr val="bg1"/>
                        </a:solidFill>
                        <a:latin typeface="Cambria Math" panose="02040503050406030204" pitchFamily="18" charset="0"/>
                        <a:ea typeface="全新硬笔行书简" panose="02010600040101010101" pitchFamily="2" charset="-122"/>
                      </a:rPr>
                      <m:t>点</m:t>
                    </m:r>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𝑥</m:t>
                        </m:r>
                      </m:e>
                      <m:sub>
                        <m:r>
                          <a:rPr lang="en-US" altLang="zh-CN" sz="2000" i="1">
                            <a:solidFill>
                              <a:schemeClr val="bg1"/>
                            </a:solidFill>
                            <a:latin typeface="Cambria Math" panose="02040503050406030204" pitchFamily="18" charset="0"/>
                            <a:ea typeface="全新硬笔行书简" panose="02010600040101010101" pitchFamily="2" charset="-122"/>
                          </a:rPr>
                          <m:t>0</m:t>
                        </m:r>
                      </m:sub>
                    </m:sSub>
                    <m:r>
                      <a:rPr lang="en-US" altLang="zh-CN" sz="2000" i="1">
                        <a:solidFill>
                          <a:schemeClr val="bg1"/>
                        </a:solidFill>
                        <a:latin typeface="Cambria Math" panose="02040503050406030204" pitchFamily="18" charset="0"/>
                        <a:ea typeface="全新硬笔行书简" panose="02010600040101010101" pitchFamily="2" charset="-122"/>
                      </a:rPr>
                      <m:t>,</m:t>
                    </m:r>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𝑥</m:t>
                        </m:r>
                      </m:e>
                      <m:sub>
                        <m:r>
                          <a:rPr lang="en-US" altLang="zh-CN" sz="2000" i="1">
                            <a:solidFill>
                              <a:schemeClr val="bg1"/>
                            </a:solidFill>
                            <a:latin typeface="Cambria Math" panose="02040503050406030204" pitchFamily="18" charset="0"/>
                            <a:ea typeface="全新硬笔行书简" panose="02010600040101010101" pitchFamily="2" charset="-122"/>
                          </a:rPr>
                          <m:t>1</m:t>
                        </m:r>
                      </m:sub>
                    </m:sSub>
                    <m:r>
                      <a:rPr lang="en-US" altLang="zh-CN" sz="2000" i="1">
                        <a:solidFill>
                          <a:schemeClr val="bg1"/>
                        </a:solidFill>
                        <a:latin typeface="Cambria Math" panose="02040503050406030204" pitchFamily="18" charset="0"/>
                        <a:ea typeface="全新硬笔行书简" panose="02010600040101010101" pitchFamily="2" charset="-122"/>
                      </a:rPr>
                      <m:t>,</m:t>
                    </m:r>
                    <m:r>
                      <a:rPr lang="en-US" altLang="zh-CN" sz="2000" i="1">
                        <a:solidFill>
                          <a:schemeClr val="bg1"/>
                        </a:solidFill>
                        <a:latin typeface="Cambria Math" panose="02040503050406030204" pitchFamily="18" charset="0"/>
                        <a:ea typeface="Cambria Math" panose="02040503050406030204" pitchFamily="18" charset="0"/>
                      </a:rPr>
                      <m:t>⋯,</m:t>
                    </m:r>
                    <m:sSub>
                      <m:sSubPr>
                        <m:ctrlPr>
                          <a:rPr lang="en-US" altLang="zh-CN" sz="2000" i="1">
                            <a:solidFill>
                              <a:schemeClr val="bg1"/>
                            </a:solidFill>
                            <a:latin typeface="Cambria Math" panose="02040503050406030204" pitchFamily="18" charset="0"/>
                            <a:ea typeface="Cambria Math" panose="02040503050406030204" pitchFamily="18" charset="0"/>
                          </a:rPr>
                        </m:ctrlPr>
                      </m:sSubPr>
                      <m:e>
                        <m:r>
                          <a:rPr lang="en-US" altLang="zh-CN" sz="2000" i="1">
                            <a:solidFill>
                              <a:schemeClr val="bg1"/>
                            </a:solidFill>
                            <a:latin typeface="Cambria Math" panose="02040503050406030204" pitchFamily="18" charset="0"/>
                            <a:ea typeface="Cambria Math" panose="02040503050406030204" pitchFamily="18" charset="0"/>
                          </a:rPr>
                          <m:t>𝑥</m:t>
                        </m:r>
                      </m:e>
                      <m:sub>
                        <m:r>
                          <a:rPr lang="en-US" altLang="zh-CN" sz="2000" i="1">
                            <a:solidFill>
                              <a:schemeClr val="bg1"/>
                            </a:solidFill>
                            <a:latin typeface="Cambria Math" panose="02040503050406030204" pitchFamily="18" charset="0"/>
                            <a:ea typeface="Cambria Math" panose="02040503050406030204" pitchFamily="18" charset="0"/>
                          </a:rPr>
                          <m:t>𝑛</m:t>
                        </m:r>
                      </m:sub>
                    </m:sSub>
                  </m:oMath>
                </a14:m>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为节点的拉格朗日基函数（</a:t>
                </a:r>
                <a14:m>
                  <m:oMath xmlns:m="http://schemas.openxmlformats.org/officeDocument/2006/math">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𝑖</m:t>
                    </m:r>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=0,1,2,⋯,</m:t>
                    </m:r>
                    <m:r>
                      <a:rPr lang="en-US" altLang="zh-CN" sz="20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𝑛</m:t>
                    </m:r>
                  </m:oMath>
                </a14:m>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en-US" altLang="zh-CN"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并记</a:t>
                </a:r>
                <a14:m>
                  <m:oMath xmlns:m="http://schemas.openxmlformats.org/officeDocument/2006/math">
                    <m:r>
                      <a:rPr lang="zh-CN" altLang="en-US" sz="200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𝜔</m:t>
                    </m:r>
                    <m:d>
                      <m:dPr>
                        <m:ctrlP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e>
                    </m:d>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hr m:val="∏"/>
                        <m:ctrlP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𝑖</m:t>
                        </m:r>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up>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𝑛</m:t>
                        </m:r>
                      </m:sup>
                      <m:e>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e>
                          <m:sub>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𝑖</m:t>
                            </m:r>
                          </m:sub>
                        </m:sSub>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nary>
                  </m:oMath>
                </a14:m>
                <a:r>
                  <a:rPr lang="en-US" altLang="zh-CN"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则</a:t>
                </a:r>
                <a:endParaRPr lang="en-US" altLang="zh-CN"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eaLnBrk="1" hangingPunct="1"/>
                <a:endParaRPr lang="en-US" altLang="zh-CN"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3" name="文本占位符 2"/>
              <p:cNvSpPr>
                <a:spLocks noGrp="1" noRot="1" noChangeAspect="1" noMove="1" noResize="1" noEditPoints="1" noAdjustHandles="1" noChangeArrowheads="1" noChangeShapeType="1" noTextEdit="1"/>
              </p:cNvSpPr>
              <p:nvPr>
                <p:ph type="body" sz="half" idx="2"/>
              </p:nvPr>
            </p:nvSpPr>
            <p:spPr>
              <a:xfrm>
                <a:off x="609600" y="1435100"/>
                <a:ext cx="5029212" cy="4691063"/>
              </a:xfrm>
              <a:blipFill rotWithShape="1">
                <a:blip r:embed="rId4"/>
                <a:stretch>
                  <a:fillRect l="-1212" t="-103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 name="文本框 3"/>
              <p:cNvSpPr txBox="1"/>
              <p:nvPr/>
            </p:nvSpPr>
            <p:spPr bwMode="auto">
              <a:xfrm>
                <a:off x="6248396" y="533476"/>
                <a:ext cx="5638652" cy="5010795"/>
              </a:xfrm>
              <a:prstGeom prst="rect">
                <a:avLst/>
              </a:prstGeom>
              <a:noFill/>
              <a:ln>
                <a:noFill/>
              </a:ln>
            </p:spPr>
            <p:txBody>
              <a:bodyPr wrap="square" rtlCol="0">
                <a:spAutoFit/>
              </a:bodyPr>
              <a:lstStyle/>
              <a:p>
                <a:pPr eaLnBrk="0" hangingPunct="0">
                  <a:buFontTx/>
                  <a:buNone/>
                </a:pPr>
                <a:r>
                  <a:rPr lang="zh-CN" altLang="en-US" dirty="0" smtClean="0">
                    <a:solidFill>
                      <a:schemeClr val="bg1"/>
                    </a:solidFill>
                    <a:sym typeface="+mn-ea"/>
                  </a:rPr>
                  <a:t>这些性质中（</a:t>
                </a:r>
                <a:r>
                  <a:rPr lang="en-US" altLang="zh-CN" dirty="0" smtClean="0">
                    <a:solidFill>
                      <a:schemeClr val="bg1"/>
                    </a:solidFill>
                    <a:sym typeface="+mn-ea"/>
                  </a:rPr>
                  <a:t>1</a:t>
                </a:r>
                <a:r>
                  <a:rPr lang="zh-CN" altLang="en-US" dirty="0" smtClean="0">
                    <a:solidFill>
                      <a:schemeClr val="bg1"/>
                    </a:solidFill>
                    <a:sym typeface="+mn-ea"/>
                  </a:rPr>
                  <a:t>）是拉格朗日基函数的构造式；（</a:t>
                </a:r>
                <a:r>
                  <a:rPr lang="en-US" altLang="zh-CN" dirty="0" smtClean="0">
                    <a:solidFill>
                      <a:schemeClr val="bg1"/>
                    </a:solidFill>
                    <a:sym typeface="+mn-ea"/>
                  </a:rPr>
                  <a:t>2</a:t>
                </a:r>
                <a:r>
                  <a:rPr lang="zh-CN" altLang="en-US" dirty="0" smtClean="0">
                    <a:solidFill>
                      <a:schemeClr val="bg1"/>
                    </a:solidFill>
                    <a:sym typeface="+mn-ea"/>
                  </a:rPr>
                  <a:t>）（</a:t>
                </a:r>
                <a:r>
                  <a:rPr lang="en-US" altLang="zh-CN" dirty="0" smtClean="0">
                    <a:solidFill>
                      <a:schemeClr val="bg1"/>
                    </a:solidFill>
                    <a:sym typeface="+mn-ea"/>
                  </a:rPr>
                  <a:t>3</a:t>
                </a:r>
                <a:r>
                  <a:rPr lang="zh-CN" altLang="en-US" dirty="0" smtClean="0">
                    <a:solidFill>
                      <a:schemeClr val="bg1"/>
                    </a:solidFill>
                    <a:sym typeface="+mn-ea"/>
                  </a:rPr>
                  <a:t>）（</a:t>
                </a:r>
                <a:r>
                  <a:rPr lang="en-US" altLang="zh-CN" dirty="0" smtClean="0">
                    <a:solidFill>
                      <a:schemeClr val="bg1"/>
                    </a:solidFill>
                    <a:sym typeface="+mn-ea"/>
                  </a:rPr>
                  <a:t>5</a:t>
                </a:r>
                <a:r>
                  <a:rPr lang="zh-CN" altLang="en-US" dirty="0" smtClean="0">
                    <a:solidFill>
                      <a:schemeClr val="bg1"/>
                    </a:solidFill>
                    <a:sym typeface="+mn-ea"/>
                  </a:rPr>
                  <a:t>）可利用拉格朗日插值公式及余项定理得到，而（</a:t>
                </a:r>
                <a:r>
                  <a:rPr lang="en-US" altLang="zh-CN" dirty="0" smtClean="0">
                    <a:solidFill>
                      <a:schemeClr val="bg1"/>
                    </a:solidFill>
                    <a:sym typeface="+mn-ea"/>
                  </a:rPr>
                  <a:t>4</a:t>
                </a:r>
                <a:r>
                  <a:rPr lang="zh-CN" altLang="en-US" dirty="0" smtClean="0">
                    <a:solidFill>
                      <a:schemeClr val="bg1"/>
                    </a:solidFill>
                    <a:sym typeface="+mn-ea"/>
                  </a:rPr>
                  <a:t>）（</a:t>
                </a:r>
                <a:r>
                  <a:rPr lang="en-US" altLang="zh-CN" dirty="0" smtClean="0">
                    <a:solidFill>
                      <a:schemeClr val="bg1"/>
                    </a:solidFill>
                    <a:sym typeface="+mn-ea"/>
                  </a:rPr>
                  <a:t>6</a:t>
                </a:r>
                <a:r>
                  <a:rPr lang="zh-CN" altLang="en-US" dirty="0" smtClean="0">
                    <a:solidFill>
                      <a:schemeClr val="bg1"/>
                    </a:solidFill>
                    <a:sym typeface="+mn-ea"/>
                  </a:rPr>
                  <a:t>）（</a:t>
                </a:r>
                <a:r>
                  <a:rPr lang="en-US" altLang="zh-CN" dirty="0" smtClean="0">
                    <a:solidFill>
                      <a:schemeClr val="bg1"/>
                    </a:solidFill>
                    <a:sym typeface="+mn-ea"/>
                  </a:rPr>
                  <a:t>7</a:t>
                </a:r>
                <a:r>
                  <a:rPr lang="zh-CN" altLang="en-US" dirty="0" smtClean="0">
                    <a:solidFill>
                      <a:schemeClr val="bg1"/>
                    </a:solidFill>
                    <a:sym typeface="+mn-ea"/>
                  </a:rPr>
                  <a:t>）（</a:t>
                </a:r>
                <a:r>
                  <a:rPr lang="en-US" altLang="zh-CN" dirty="0" smtClean="0">
                    <a:solidFill>
                      <a:schemeClr val="bg1"/>
                    </a:solidFill>
                    <a:sym typeface="+mn-ea"/>
                  </a:rPr>
                  <a:t>8</a:t>
                </a:r>
                <a:r>
                  <a:rPr lang="zh-CN" altLang="en-US" dirty="0" smtClean="0">
                    <a:solidFill>
                      <a:schemeClr val="bg1"/>
                    </a:solidFill>
                    <a:sym typeface="+mn-ea"/>
                  </a:rPr>
                  <a:t>）是它们的变形。</a:t>
                </a:r>
                <a:endParaRPr lang="en-US" altLang="zh-CN" dirty="0" smtClean="0">
                  <a:solidFill>
                    <a:schemeClr val="bg1"/>
                  </a:solidFill>
                  <a:sym typeface="+mn-ea"/>
                </a:endParaRPr>
              </a:p>
              <a:p>
                <a:pPr eaLnBrk="0" hangingPunct="0">
                  <a:buFontTx/>
                  <a:buNone/>
                </a:pPr>
                <a:r>
                  <a:rPr lang="zh-CN" altLang="en-US" dirty="0" smtClean="0">
                    <a:solidFill>
                      <a:schemeClr val="bg1"/>
                    </a:solidFill>
                    <a:sym typeface="+mn-ea"/>
                  </a:rPr>
                  <a:t>如性质（</a:t>
                </a:r>
                <a:r>
                  <a:rPr lang="en-US" altLang="zh-CN" dirty="0" smtClean="0">
                    <a:solidFill>
                      <a:schemeClr val="bg1"/>
                    </a:solidFill>
                    <a:sym typeface="+mn-ea"/>
                  </a:rPr>
                  <a:t>3</a:t>
                </a:r>
                <a:r>
                  <a:rPr lang="zh-CN" altLang="en-US" dirty="0" smtClean="0">
                    <a:solidFill>
                      <a:schemeClr val="bg1"/>
                    </a:solidFill>
                    <a:sym typeface="+mn-ea"/>
                  </a:rPr>
                  <a:t>）的证明：令</a:t>
                </a:r>
                <a14:m>
                  <m:oMath xmlns:m="http://schemas.openxmlformats.org/officeDocument/2006/math">
                    <m:r>
                      <a:rPr lang="en-US" altLang="zh-CN" b="0" i="1" smtClean="0">
                        <a:solidFill>
                          <a:schemeClr val="bg1"/>
                        </a:solidFill>
                        <a:latin typeface="Cambria Math" panose="02040503050406030204" pitchFamily="18" charset="0"/>
                        <a:sym typeface="+mn-ea"/>
                      </a:rPr>
                      <m:t>𝑓</m:t>
                    </m:r>
                    <m:d>
                      <m:dPr>
                        <m:ctrlPr>
                          <a:rPr lang="en-US" altLang="zh-CN" b="0" i="1" smtClean="0">
                            <a:solidFill>
                              <a:schemeClr val="bg1"/>
                            </a:solidFill>
                            <a:latin typeface="Cambria Math" panose="02040503050406030204" pitchFamily="18" charset="0"/>
                            <a:sym typeface="+mn-ea"/>
                          </a:rPr>
                        </m:ctrlPr>
                      </m:dPr>
                      <m:e>
                        <m:r>
                          <a:rPr lang="en-US" altLang="zh-CN" b="0" i="1" smtClean="0">
                            <a:solidFill>
                              <a:schemeClr val="bg1"/>
                            </a:solidFill>
                            <a:latin typeface="Cambria Math" panose="02040503050406030204" pitchFamily="18" charset="0"/>
                            <a:sym typeface="+mn-ea"/>
                          </a:rPr>
                          <m:t>𝑥</m:t>
                        </m:r>
                      </m:e>
                    </m:d>
                    <m:r>
                      <a:rPr lang="en-US" altLang="zh-CN" b="0" i="1" smtClean="0">
                        <a:solidFill>
                          <a:schemeClr val="bg1"/>
                        </a:solidFill>
                        <a:latin typeface="Cambria Math" panose="02040503050406030204" pitchFamily="18" charset="0"/>
                        <a:sym typeface="+mn-ea"/>
                      </a:rPr>
                      <m:t>=</m:t>
                    </m:r>
                    <m:sSup>
                      <m:sSupPr>
                        <m:ctrlPr>
                          <a:rPr lang="en-US" altLang="zh-CN" b="0" i="1" smtClean="0">
                            <a:solidFill>
                              <a:schemeClr val="bg1"/>
                            </a:solidFill>
                            <a:latin typeface="Cambria Math" panose="02040503050406030204" pitchFamily="18" charset="0"/>
                            <a:sym typeface="+mn-ea"/>
                          </a:rPr>
                        </m:ctrlPr>
                      </m:sSupPr>
                      <m:e>
                        <m:r>
                          <a:rPr lang="en-US" altLang="zh-CN" b="0" i="1" smtClean="0">
                            <a:solidFill>
                              <a:schemeClr val="bg1"/>
                            </a:solidFill>
                            <a:latin typeface="Cambria Math" panose="02040503050406030204" pitchFamily="18" charset="0"/>
                            <a:sym typeface="+mn-ea"/>
                          </a:rPr>
                          <m:t>𝑥</m:t>
                        </m:r>
                      </m:e>
                      <m:sup>
                        <m:r>
                          <a:rPr lang="en-US" altLang="zh-CN" b="0" i="1" smtClean="0">
                            <a:solidFill>
                              <a:schemeClr val="bg1"/>
                            </a:solidFill>
                            <a:latin typeface="Cambria Math" panose="02040503050406030204" pitchFamily="18" charset="0"/>
                            <a:sym typeface="+mn-ea"/>
                          </a:rPr>
                          <m:t>𝑘</m:t>
                        </m:r>
                      </m:sup>
                    </m:sSup>
                    <m:d>
                      <m:dPr>
                        <m:ctrlPr>
                          <a:rPr lang="en-US" altLang="zh-CN" b="0" i="1" smtClean="0">
                            <a:solidFill>
                              <a:schemeClr val="bg1"/>
                            </a:solidFill>
                            <a:latin typeface="Cambria Math" panose="02040503050406030204" pitchFamily="18" charset="0"/>
                            <a:sym typeface="+mn-ea"/>
                          </a:rPr>
                        </m:ctrlPr>
                      </m:dPr>
                      <m:e>
                        <m:r>
                          <a:rPr lang="en-US" altLang="zh-CN" b="0" i="1" smtClean="0">
                            <a:solidFill>
                              <a:schemeClr val="bg1"/>
                            </a:solidFill>
                            <a:latin typeface="Cambria Math" panose="02040503050406030204" pitchFamily="18" charset="0"/>
                            <a:sym typeface="+mn-ea"/>
                          </a:rPr>
                          <m:t>𝑘</m:t>
                        </m:r>
                        <m:r>
                          <a:rPr lang="en-US" altLang="zh-CN" b="0" i="1" smtClean="0">
                            <a:solidFill>
                              <a:schemeClr val="bg1"/>
                            </a:solidFill>
                            <a:latin typeface="Cambria Math" panose="02040503050406030204" pitchFamily="18" charset="0"/>
                            <a:sym typeface="+mn-ea"/>
                          </a:rPr>
                          <m:t>=1,2,⋯,</m:t>
                        </m:r>
                        <m:r>
                          <a:rPr lang="en-US" altLang="zh-CN" b="0" i="1" smtClean="0">
                            <a:solidFill>
                              <a:schemeClr val="bg1"/>
                            </a:solidFill>
                            <a:latin typeface="Cambria Math" panose="02040503050406030204" pitchFamily="18" charset="0"/>
                            <a:ea typeface="Cambria Math" panose="02040503050406030204" pitchFamily="18" charset="0"/>
                            <a:sym typeface="+mn-ea"/>
                          </a:rPr>
                          <m:t>𝑛</m:t>
                        </m:r>
                      </m:e>
                    </m:d>
                  </m:oMath>
                </a14:m>
                <a:endParaRPr lang="en-US" altLang="zh-CN" b="0" dirty="0" smtClean="0">
                  <a:solidFill>
                    <a:schemeClr val="bg1"/>
                  </a:solidFill>
                  <a:ea typeface="Cambria Math" panose="02040503050406030204" pitchFamily="18" charset="0"/>
                  <a:sym typeface="+mn-ea"/>
                </a:endParaRPr>
              </a:p>
              <a:p>
                <a:pPr eaLnBrk="0" hangingPunct="0">
                  <a:buFontTx/>
                  <a:buNone/>
                </a:pPr>
                <a:r>
                  <a:rPr lang="zh-CN" altLang="en-US" dirty="0" smtClean="0">
                    <a:solidFill>
                      <a:schemeClr val="bg1"/>
                    </a:solidFill>
                    <a:sym typeface="+mn-ea"/>
                  </a:rPr>
                  <a:t>由拉格朗日插值公式，</a:t>
                </a:r>
                <a:endParaRPr lang="en-US" altLang="zh-CN" dirty="0" smtClean="0">
                  <a:solidFill>
                    <a:schemeClr val="bg1"/>
                  </a:solidFill>
                  <a:sym typeface="+mn-ea"/>
                </a:endParaRPr>
              </a:p>
              <a:p>
                <a:pPr eaLnBrk="0" hangingPunct="0">
                  <a:buFontTx/>
                  <a:buNone/>
                </a:pP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𝐿</m:t>
                          </m:r>
                        </m:e>
                        <m:sub>
                          <m:r>
                            <a:rPr lang="en-US" altLang="zh-CN" b="0" i="1" smtClean="0">
                              <a:solidFill>
                                <a:schemeClr val="bg1"/>
                              </a:solidFill>
                              <a:latin typeface="Cambria Math" panose="02040503050406030204" pitchFamily="18" charset="0"/>
                              <a:sym typeface="+mn-ea"/>
                            </a:rPr>
                            <m:t>𝑛</m:t>
                          </m:r>
                        </m:sub>
                      </m:sSub>
                      <m:d>
                        <m:dPr>
                          <m:ctrlPr>
                            <a:rPr lang="en-US" altLang="zh-CN" b="0" i="1" smtClean="0">
                              <a:solidFill>
                                <a:schemeClr val="bg1"/>
                              </a:solidFill>
                              <a:latin typeface="Cambria Math" panose="02040503050406030204" pitchFamily="18" charset="0"/>
                              <a:sym typeface="+mn-ea"/>
                            </a:rPr>
                          </m:ctrlPr>
                        </m:dPr>
                        <m:e>
                          <m:r>
                            <a:rPr lang="en-US" altLang="zh-CN" b="0" i="1" smtClean="0">
                              <a:solidFill>
                                <a:schemeClr val="bg1"/>
                              </a:solidFill>
                              <a:latin typeface="Cambria Math" panose="02040503050406030204" pitchFamily="18" charset="0"/>
                              <a:sym typeface="+mn-ea"/>
                            </a:rPr>
                            <m:t>𝑥</m:t>
                          </m:r>
                        </m:e>
                      </m:d>
                      <m:r>
                        <a:rPr lang="en-US" altLang="zh-CN" b="0" i="1" smtClean="0">
                          <a:solidFill>
                            <a:schemeClr val="bg1"/>
                          </a:solidFill>
                          <a:latin typeface="Cambria Math" panose="02040503050406030204" pitchFamily="18" charset="0"/>
                          <a:sym typeface="+mn-ea"/>
                        </a:rPr>
                        <m:t>=</m:t>
                      </m:r>
                      <m:nary>
                        <m:naryPr>
                          <m:chr m:val="∑"/>
                          <m:ctrlPr>
                            <a:rPr lang="en-US" altLang="zh-CN" b="0" i="1" smtClean="0">
                              <a:solidFill>
                                <a:schemeClr val="bg1"/>
                              </a:solidFill>
                              <a:latin typeface="Cambria Math" panose="02040503050406030204" pitchFamily="18" charset="0"/>
                              <a:sym typeface="+mn-ea"/>
                            </a:rPr>
                          </m:ctrlPr>
                        </m:naryPr>
                        <m:sub>
                          <m:r>
                            <m:rPr>
                              <m:brk m:alnAt="23"/>
                            </m:rPr>
                            <a:rPr lang="en-US" altLang="zh-CN" b="0" i="1" smtClean="0">
                              <a:solidFill>
                                <a:schemeClr val="bg1"/>
                              </a:solidFill>
                              <a:latin typeface="Cambria Math" panose="02040503050406030204" pitchFamily="18" charset="0"/>
                              <a:sym typeface="+mn-ea"/>
                            </a:rPr>
                            <m:t>𝑖</m:t>
                          </m:r>
                          <m:r>
                            <a:rPr lang="en-US" altLang="zh-CN" b="0" i="1" smtClean="0">
                              <a:solidFill>
                                <a:schemeClr val="bg1"/>
                              </a:solidFill>
                              <a:latin typeface="Cambria Math" panose="02040503050406030204" pitchFamily="18" charset="0"/>
                              <a:sym typeface="+mn-ea"/>
                            </a:rPr>
                            <m:t>=0</m:t>
                          </m:r>
                        </m:sub>
                        <m:sup>
                          <m:r>
                            <a:rPr lang="en-US" altLang="zh-CN" b="0" i="1" smtClean="0">
                              <a:solidFill>
                                <a:schemeClr val="bg1"/>
                              </a:solidFill>
                              <a:latin typeface="Cambria Math" panose="02040503050406030204" pitchFamily="18" charset="0"/>
                              <a:sym typeface="+mn-ea"/>
                            </a:rPr>
                            <m:t>𝑛</m:t>
                          </m:r>
                        </m:sup>
                        <m:e>
                          <m:r>
                            <a:rPr lang="en-US" altLang="zh-CN" b="0" i="1" smtClean="0">
                              <a:solidFill>
                                <a:schemeClr val="bg1"/>
                              </a:solidFill>
                              <a:latin typeface="Cambria Math" panose="02040503050406030204" pitchFamily="18" charset="0"/>
                              <a:sym typeface="+mn-ea"/>
                            </a:rPr>
                            <m:t>𝑓</m:t>
                          </m:r>
                          <m:r>
                            <a:rPr lang="en-US" altLang="zh-CN" b="0" i="1" smtClean="0">
                              <a:solidFill>
                                <a:schemeClr val="bg1"/>
                              </a:solidFill>
                              <a:latin typeface="Cambria Math" panose="02040503050406030204" pitchFamily="18" charset="0"/>
                              <a:sym typeface="+mn-ea"/>
                            </a:rPr>
                            <m:t>(</m:t>
                          </m:r>
                          <m:sSub>
                            <m:sSubPr>
                              <m:ctrlPr>
                                <a:rPr lang="en-US" altLang="zh-CN" b="0"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𝑖</m:t>
                              </m:r>
                            </m:sub>
                          </m:sSub>
                          <m:r>
                            <a:rPr lang="en-US" altLang="zh-CN" b="0" i="1" smtClean="0">
                              <a:solidFill>
                                <a:schemeClr val="bg1"/>
                              </a:solidFill>
                              <a:latin typeface="Cambria Math" panose="02040503050406030204" pitchFamily="18" charset="0"/>
                              <a:sym typeface="+mn-ea"/>
                            </a:rPr>
                            <m:t>)</m:t>
                          </m:r>
                          <m:sSub>
                            <m:sSubPr>
                              <m:ctrlPr>
                                <a:rPr lang="en-US" altLang="zh-CN" b="0"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𝑙</m:t>
                              </m:r>
                            </m:e>
                            <m:sub>
                              <m:r>
                                <a:rPr lang="en-US" altLang="zh-CN" b="0" i="1" smtClean="0">
                                  <a:solidFill>
                                    <a:schemeClr val="bg1"/>
                                  </a:solidFill>
                                  <a:latin typeface="Cambria Math" panose="02040503050406030204" pitchFamily="18" charset="0"/>
                                  <a:sym typeface="+mn-ea"/>
                                </a:rPr>
                                <m:t>𝑖</m:t>
                              </m:r>
                            </m:sub>
                          </m:sSub>
                          <m:r>
                            <a:rPr lang="en-US" altLang="zh-CN" b="0" i="1" smtClean="0">
                              <a:solidFill>
                                <a:schemeClr val="bg1"/>
                              </a:solidFill>
                              <a:latin typeface="Cambria Math" panose="02040503050406030204" pitchFamily="18" charset="0"/>
                              <a:sym typeface="+mn-ea"/>
                            </a:rPr>
                            <m:t>(</m:t>
                          </m:r>
                          <m:r>
                            <a:rPr lang="en-US" altLang="zh-CN" b="0" i="1" smtClean="0">
                              <a:solidFill>
                                <a:schemeClr val="bg1"/>
                              </a:solidFill>
                              <a:latin typeface="Cambria Math" panose="02040503050406030204" pitchFamily="18" charset="0"/>
                              <a:sym typeface="+mn-ea"/>
                            </a:rPr>
                            <m:t>𝑥</m:t>
                          </m:r>
                          <m:r>
                            <a:rPr lang="en-US" altLang="zh-CN" b="0" i="1" smtClean="0">
                              <a:solidFill>
                                <a:schemeClr val="bg1"/>
                              </a:solidFill>
                              <a:latin typeface="Cambria Math" panose="02040503050406030204" pitchFamily="18" charset="0"/>
                              <a:sym typeface="+mn-ea"/>
                            </a:rPr>
                            <m:t>)</m:t>
                          </m:r>
                        </m:e>
                      </m:nary>
                      <m:r>
                        <a:rPr lang="en-US" altLang="zh-CN" b="0" i="1" smtClean="0">
                          <a:solidFill>
                            <a:schemeClr val="bg1"/>
                          </a:solidFill>
                          <a:latin typeface="Cambria Math" panose="02040503050406030204" pitchFamily="18" charset="0"/>
                          <a:sym typeface="+mn-ea"/>
                        </a:rPr>
                        <m:t>=</m:t>
                      </m:r>
                      <m:nary>
                        <m:naryPr>
                          <m:chr m:val="∑"/>
                          <m:ctrlPr>
                            <a:rPr lang="en-US" altLang="zh-CN" b="0" i="1" smtClean="0">
                              <a:solidFill>
                                <a:schemeClr val="bg1"/>
                              </a:solidFill>
                              <a:latin typeface="Cambria Math" panose="02040503050406030204" pitchFamily="18" charset="0"/>
                              <a:sym typeface="+mn-ea"/>
                            </a:rPr>
                          </m:ctrlPr>
                        </m:naryPr>
                        <m:sub>
                          <m:r>
                            <m:rPr>
                              <m:brk m:alnAt="23"/>
                            </m:rPr>
                            <a:rPr lang="en-US" altLang="zh-CN" b="0" i="1" smtClean="0">
                              <a:solidFill>
                                <a:schemeClr val="bg1"/>
                              </a:solidFill>
                              <a:latin typeface="Cambria Math" panose="02040503050406030204" pitchFamily="18" charset="0"/>
                              <a:sym typeface="+mn-ea"/>
                            </a:rPr>
                            <m:t>𝑖</m:t>
                          </m:r>
                          <m:r>
                            <a:rPr lang="en-US" altLang="zh-CN" b="0" i="1" smtClean="0">
                              <a:solidFill>
                                <a:schemeClr val="bg1"/>
                              </a:solidFill>
                              <a:latin typeface="Cambria Math" panose="02040503050406030204" pitchFamily="18" charset="0"/>
                              <a:sym typeface="+mn-ea"/>
                            </a:rPr>
                            <m:t>=0</m:t>
                          </m:r>
                        </m:sub>
                        <m:sup>
                          <m:r>
                            <a:rPr lang="en-US" altLang="zh-CN" b="0" i="1" smtClean="0">
                              <a:solidFill>
                                <a:schemeClr val="bg1"/>
                              </a:solidFill>
                              <a:latin typeface="Cambria Math" panose="02040503050406030204" pitchFamily="18" charset="0"/>
                              <a:sym typeface="+mn-ea"/>
                            </a:rPr>
                            <m:t>𝑛</m:t>
                          </m:r>
                        </m:sup>
                        <m:e>
                          <m:sSubSup>
                            <m:sSubSupPr>
                              <m:ctrlPr>
                                <a:rPr lang="en-US" altLang="zh-CN" b="0" i="1" smtClean="0">
                                  <a:solidFill>
                                    <a:schemeClr val="bg1"/>
                                  </a:solidFill>
                                  <a:latin typeface="Cambria Math" panose="02040503050406030204" pitchFamily="18" charset="0"/>
                                  <a:sym typeface="+mn-ea"/>
                                </a:rPr>
                              </m:ctrlPr>
                            </m:sSubSupPr>
                            <m:e>
                              <m:r>
                                <a:rPr lang="en-US" altLang="zh-CN" b="0" i="1" smtClean="0">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𝑖</m:t>
                              </m:r>
                            </m:sub>
                            <m:sup>
                              <m:r>
                                <a:rPr lang="en-US" altLang="zh-CN" b="0" i="1" smtClean="0">
                                  <a:solidFill>
                                    <a:schemeClr val="bg1"/>
                                  </a:solidFill>
                                  <a:latin typeface="Cambria Math" panose="02040503050406030204" pitchFamily="18" charset="0"/>
                                  <a:sym typeface="+mn-ea"/>
                                </a:rPr>
                                <m:t>𝑘</m:t>
                              </m:r>
                            </m:sup>
                          </m:sSubSup>
                          <m:sSub>
                            <m:sSubPr>
                              <m:ctrlPr>
                                <a:rPr lang="en-US" altLang="zh-CN" b="0"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𝑙</m:t>
                              </m:r>
                            </m:e>
                            <m:sub>
                              <m:r>
                                <a:rPr lang="en-US" altLang="zh-CN" b="0" i="1" smtClean="0">
                                  <a:solidFill>
                                    <a:schemeClr val="bg1"/>
                                  </a:solidFill>
                                  <a:latin typeface="Cambria Math" panose="02040503050406030204" pitchFamily="18" charset="0"/>
                                  <a:sym typeface="+mn-ea"/>
                                </a:rPr>
                                <m:t>𝑖</m:t>
                              </m:r>
                            </m:sub>
                          </m:sSub>
                          <m:r>
                            <a:rPr lang="en-US" altLang="zh-CN" b="0" i="1" smtClean="0">
                              <a:solidFill>
                                <a:schemeClr val="bg1"/>
                              </a:solidFill>
                              <a:latin typeface="Cambria Math" panose="02040503050406030204" pitchFamily="18" charset="0"/>
                              <a:sym typeface="+mn-ea"/>
                            </a:rPr>
                            <m:t>(</m:t>
                          </m:r>
                          <m:r>
                            <a:rPr lang="en-US" altLang="zh-CN" b="0" i="1" smtClean="0">
                              <a:solidFill>
                                <a:schemeClr val="bg1"/>
                              </a:solidFill>
                              <a:latin typeface="Cambria Math" panose="02040503050406030204" pitchFamily="18" charset="0"/>
                              <a:sym typeface="+mn-ea"/>
                            </a:rPr>
                            <m:t>𝑥</m:t>
                          </m:r>
                          <m:r>
                            <a:rPr lang="en-US" altLang="zh-CN" b="0" i="1" smtClean="0">
                              <a:solidFill>
                                <a:schemeClr val="bg1"/>
                              </a:solidFill>
                              <a:latin typeface="Cambria Math" panose="02040503050406030204" pitchFamily="18" charset="0"/>
                              <a:sym typeface="+mn-ea"/>
                            </a:rPr>
                            <m:t>)</m:t>
                          </m:r>
                        </m:e>
                      </m:nary>
                    </m:oMath>
                  </m:oMathPara>
                </a14:m>
                <a:endParaRPr lang="en-US" altLang="zh-CN" dirty="0" smtClean="0">
                  <a:solidFill>
                    <a:schemeClr val="bg1"/>
                  </a:solidFill>
                  <a:sym typeface="+mn-ea"/>
                </a:endParaRPr>
              </a:p>
              <a:p>
                <a:pPr eaLnBrk="0" hangingPunct="0">
                  <a:buFontTx/>
                  <a:buNone/>
                </a:pPr>
                <a:r>
                  <a:rPr lang="zh-CN" altLang="en-US" dirty="0" smtClean="0">
                    <a:solidFill>
                      <a:schemeClr val="bg1"/>
                    </a:solidFill>
                    <a:sym typeface="+mn-ea"/>
                  </a:rPr>
                  <a:t>而</a:t>
                </a:r>
                <a14:m>
                  <m:oMath xmlns:m="http://schemas.openxmlformats.org/officeDocument/2006/math">
                    <m:sSup>
                      <m:sSupPr>
                        <m:ctrlPr>
                          <a:rPr lang="en-US" altLang="zh-CN" i="1" smtClean="0">
                            <a:solidFill>
                              <a:schemeClr val="bg1"/>
                            </a:solidFill>
                            <a:latin typeface="Cambria Math" panose="02040503050406030204" pitchFamily="18" charset="0"/>
                            <a:sym typeface="+mn-ea"/>
                          </a:rPr>
                        </m:ctrlPr>
                      </m:sSupPr>
                      <m:e>
                        <m:r>
                          <a:rPr lang="en-US" altLang="zh-CN" b="0" i="1" smtClean="0">
                            <a:solidFill>
                              <a:schemeClr val="bg1"/>
                            </a:solidFill>
                            <a:latin typeface="Cambria Math" panose="02040503050406030204" pitchFamily="18" charset="0"/>
                            <a:sym typeface="+mn-ea"/>
                          </a:rPr>
                          <m:t>𝑓</m:t>
                        </m:r>
                      </m:e>
                      <m:sup>
                        <m:d>
                          <m:dPr>
                            <m:ctrlPr>
                              <a:rPr lang="en-US" altLang="zh-CN" b="0" i="1" smtClean="0">
                                <a:solidFill>
                                  <a:schemeClr val="bg1"/>
                                </a:solidFill>
                                <a:latin typeface="Cambria Math" panose="02040503050406030204" pitchFamily="18" charset="0"/>
                                <a:sym typeface="+mn-ea"/>
                              </a:rPr>
                            </m:ctrlPr>
                          </m:dPr>
                          <m:e>
                            <m:r>
                              <a:rPr lang="en-US" altLang="zh-CN" b="0" i="1" smtClean="0">
                                <a:solidFill>
                                  <a:schemeClr val="bg1"/>
                                </a:solidFill>
                                <a:latin typeface="Cambria Math" panose="02040503050406030204" pitchFamily="18" charset="0"/>
                                <a:sym typeface="+mn-ea"/>
                              </a:rPr>
                              <m:t>𝑛</m:t>
                            </m:r>
                            <m:r>
                              <a:rPr lang="en-US" altLang="zh-CN" b="0" i="1" smtClean="0">
                                <a:solidFill>
                                  <a:schemeClr val="bg1"/>
                                </a:solidFill>
                                <a:latin typeface="Cambria Math" panose="02040503050406030204" pitchFamily="18" charset="0"/>
                                <a:sym typeface="+mn-ea"/>
                              </a:rPr>
                              <m:t>+1</m:t>
                            </m:r>
                          </m:e>
                        </m:d>
                      </m:sup>
                    </m:sSup>
                    <m:d>
                      <m:dPr>
                        <m:ctrlPr>
                          <a:rPr lang="en-US" altLang="zh-CN" b="0" i="1" smtClean="0">
                            <a:solidFill>
                              <a:schemeClr val="bg1"/>
                            </a:solidFill>
                            <a:latin typeface="Cambria Math" panose="02040503050406030204" pitchFamily="18" charset="0"/>
                            <a:sym typeface="+mn-ea"/>
                          </a:rPr>
                        </m:ctrlPr>
                      </m:dPr>
                      <m:e>
                        <m:r>
                          <a:rPr lang="en-US" altLang="zh-CN" b="0" i="1" smtClean="0">
                            <a:solidFill>
                              <a:schemeClr val="bg1"/>
                            </a:solidFill>
                            <a:latin typeface="Cambria Math" panose="02040503050406030204" pitchFamily="18" charset="0"/>
                            <a:sym typeface="+mn-ea"/>
                          </a:rPr>
                          <m:t>𝑥</m:t>
                        </m:r>
                      </m:e>
                    </m:d>
                    <m:r>
                      <a:rPr lang="en-US" altLang="zh-CN" b="0" i="1" smtClean="0">
                        <a:solidFill>
                          <a:schemeClr val="bg1"/>
                        </a:solidFill>
                        <a:latin typeface="Cambria Math" panose="02040503050406030204" pitchFamily="18" charset="0"/>
                        <a:sym typeface="+mn-ea"/>
                      </a:rPr>
                      <m:t>=0</m:t>
                    </m:r>
                  </m:oMath>
                </a14:m>
                <a:r>
                  <a:rPr lang="en-US" altLang="zh-CN" dirty="0" smtClean="0">
                    <a:solidFill>
                      <a:schemeClr val="bg1"/>
                    </a:solidFill>
                    <a:sym typeface="+mn-ea"/>
                  </a:rPr>
                  <a:t>,</a:t>
                </a:r>
                <a:r>
                  <a:rPr lang="zh-CN" altLang="en-US" dirty="0" smtClean="0">
                    <a:solidFill>
                      <a:schemeClr val="bg1"/>
                    </a:solidFill>
                    <a:sym typeface="+mn-ea"/>
                  </a:rPr>
                  <a:t>从而余项</a:t>
                </a:r>
                <a:endParaRPr lang="en-US" altLang="zh-CN" dirty="0" smtClean="0">
                  <a:solidFill>
                    <a:schemeClr val="bg1"/>
                  </a:solidFill>
                  <a:sym typeface="+mn-ea"/>
                </a:endParaRPr>
              </a:p>
              <a:p>
                <a:pPr eaLnBrk="0" hangingPunct="0">
                  <a:buFontTx/>
                  <a:buNone/>
                </a:pPr>
                <a14:m>
                  <m:oMath xmlns:m="http://schemas.openxmlformats.org/officeDocument/2006/math">
                    <m:sSub>
                      <m:sSub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𝑅</m:t>
                        </m:r>
                      </m:e>
                      <m:sub>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𝑛</m:t>
                        </m:r>
                      </m:sub>
                    </m:sSub>
                    <m:d>
                      <m:d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e>
                    </m:d>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𝑓</m:t>
                    </m:r>
                    <m:d>
                      <m:d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e>
                    </m:d>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𝐿</m:t>
                        </m:r>
                      </m:e>
                      <m:sub>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𝑛</m:t>
                        </m:r>
                      </m:sub>
                    </m:sSub>
                    <m:d>
                      <m:d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e>
                    </m:d>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𝑓</m:t>
                            </m:r>
                          </m:e>
                          <m:sup>
                            <m:d>
                              <m:d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𝑛</m:t>
                                </m:r>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e>
                            </m:d>
                          </m:sup>
                        </m:sSup>
                        <m:d>
                          <m:d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zh-CN" altLang="en-US"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𝜉</m:t>
                            </m:r>
                          </m:e>
                        </m:d>
                      </m:num>
                      <m:den>
                        <m:d>
                          <m:d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𝑛</m:t>
                            </m:r>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e>
                        </m:d>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en>
                    </m:f>
                    <m:r>
                      <m:rPr>
                        <m:sty m:val="p"/>
                      </m:rPr>
                      <a:rPr lang="el-GR" altLang="zh-CN"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ω</m:t>
                    </m:r>
                    <m:r>
                      <a:rPr lang="en-US" altLang="zh-CN"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𝑥</m:t>
                    </m:r>
                    <m:r>
                      <a:rPr lang="en-US" altLang="zh-CN"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dirty="0" smtClean="0">
                    <a:solidFill>
                      <a:schemeClr val="bg1"/>
                    </a:solidFill>
                    <a:sym typeface="+mn-ea"/>
                  </a:rPr>
                  <a:t>=0</a:t>
                </a:r>
              </a:p>
              <a:p>
                <a:pPr eaLnBrk="0" hangingPunct="0">
                  <a:buFontTx/>
                  <a:buNone/>
                </a:pPr>
                <a:r>
                  <a:rPr lang="zh-CN" altLang="en-US" dirty="0" smtClean="0">
                    <a:solidFill>
                      <a:schemeClr val="bg1"/>
                    </a:solidFill>
                    <a:sym typeface="+mn-ea"/>
                  </a:rPr>
                  <a:t>即</a:t>
                </a:r>
                <a:endParaRPr lang="en-US" altLang="zh-CN" dirty="0" smtClean="0">
                  <a:solidFill>
                    <a:schemeClr val="bg1"/>
                  </a:solidFill>
                  <a:sym typeface="+mn-ea"/>
                </a:endParaRPr>
              </a:p>
              <a:p>
                <a:pPr algn="ctr" eaLnBrk="0" hangingPunct="0">
                  <a:buFontTx/>
                  <a:buNone/>
                </a:pPr>
                <a14:m>
                  <m:oMath xmlns:m="http://schemas.openxmlformats.org/officeDocument/2006/math">
                    <m:nary>
                      <m:naryPr>
                        <m:chr m:val="∑"/>
                        <m:ctrlPr>
                          <a:rPr lang="en-US" altLang="zh-CN" i="1">
                            <a:solidFill>
                              <a:schemeClr val="bg1"/>
                            </a:solidFill>
                            <a:latin typeface="Cambria Math" panose="02040503050406030204" pitchFamily="18" charset="0"/>
                            <a:sym typeface="+mn-ea"/>
                          </a:rPr>
                        </m:ctrlPr>
                      </m:naryPr>
                      <m:sub>
                        <m:r>
                          <m:rPr>
                            <m:brk m:alnAt="23"/>
                          </m:rPr>
                          <a:rPr lang="en-US" altLang="zh-CN" i="1">
                            <a:solidFill>
                              <a:schemeClr val="bg1"/>
                            </a:solidFill>
                            <a:latin typeface="Cambria Math" panose="02040503050406030204" pitchFamily="18" charset="0"/>
                            <a:sym typeface="+mn-ea"/>
                          </a:rPr>
                          <m:t>𝑖</m:t>
                        </m:r>
                        <m:r>
                          <a:rPr lang="en-US" altLang="zh-CN" i="1">
                            <a:solidFill>
                              <a:schemeClr val="bg1"/>
                            </a:solidFill>
                            <a:latin typeface="Cambria Math" panose="02040503050406030204" pitchFamily="18" charset="0"/>
                            <a:sym typeface="+mn-ea"/>
                          </a:rPr>
                          <m:t>=0</m:t>
                        </m:r>
                      </m:sub>
                      <m:sup>
                        <m:r>
                          <a:rPr lang="en-US" altLang="zh-CN" i="1">
                            <a:solidFill>
                              <a:schemeClr val="bg1"/>
                            </a:solidFill>
                            <a:latin typeface="Cambria Math" panose="02040503050406030204" pitchFamily="18" charset="0"/>
                            <a:sym typeface="+mn-ea"/>
                          </a:rPr>
                          <m:t>𝑛</m:t>
                        </m:r>
                      </m:sup>
                      <m:e>
                        <m:sSubSup>
                          <m:sSubSupPr>
                            <m:ctrlPr>
                              <a:rPr lang="en-US" altLang="zh-CN" i="1">
                                <a:solidFill>
                                  <a:schemeClr val="bg1"/>
                                </a:solidFill>
                                <a:latin typeface="Cambria Math" panose="02040503050406030204" pitchFamily="18" charset="0"/>
                                <a:sym typeface="+mn-ea"/>
                              </a:rPr>
                            </m:ctrlPr>
                          </m:sSubSup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𝑖</m:t>
                            </m:r>
                          </m:sub>
                          <m:sup>
                            <m:r>
                              <a:rPr lang="en-US" altLang="zh-CN" i="1">
                                <a:solidFill>
                                  <a:schemeClr val="bg1"/>
                                </a:solidFill>
                                <a:latin typeface="Cambria Math" panose="02040503050406030204" pitchFamily="18" charset="0"/>
                                <a:sym typeface="+mn-ea"/>
                              </a:rPr>
                              <m:t>𝑘</m:t>
                            </m:r>
                          </m:sup>
                        </m:sSubSup>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𝑙</m:t>
                            </m:r>
                          </m:e>
                          <m:sub>
                            <m:r>
                              <a:rPr lang="en-US" altLang="zh-CN" i="1">
                                <a:solidFill>
                                  <a:schemeClr val="bg1"/>
                                </a:solidFill>
                                <a:latin typeface="Cambria Math" panose="02040503050406030204" pitchFamily="18" charset="0"/>
                                <a:sym typeface="+mn-ea"/>
                              </a:rPr>
                              <m:t>𝑖</m:t>
                            </m:r>
                          </m:sub>
                        </m:sSub>
                        <m:r>
                          <a:rPr lang="en-US" altLang="zh-CN" i="1">
                            <a:solidFill>
                              <a:schemeClr val="bg1"/>
                            </a:solidFill>
                            <a:latin typeface="Cambria Math" panose="02040503050406030204" pitchFamily="18" charset="0"/>
                            <a:sym typeface="+mn-ea"/>
                          </a:rPr>
                          <m:t>(</m:t>
                        </m:r>
                        <m:r>
                          <a:rPr lang="en-US" altLang="zh-CN" i="1">
                            <a:solidFill>
                              <a:schemeClr val="bg1"/>
                            </a:solidFill>
                            <a:latin typeface="Cambria Math" panose="02040503050406030204" pitchFamily="18" charset="0"/>
                            <a:sym typeface="+mn-ea"/>
                          </a:rPr>
                          <m:t>𝑥</m:t>
                        </m:r>
                        <m:r>
                          <a:rPr lang="en-US" altLang="zh-CN" i="1">
                            <a:solidFill>
                              <a:schemeClr val="bg1"/>
                            </a:solidFill>
                            <a:latin typeface="Cambria Math" panose="02040503050406030204" pitchFamily="18" charset="0"/>
                            <a:sym typeface="+mn-ea"/>
                          </a:rPr>
                          <m:t>)</m:t>
                        </m:r>
                      </m:e>
                    </m:nary>
                  </m:oMath>
                </a14:m>
                <a:r>
                  <a:rPr lang="en-US" altLang="zh-CN" dirty="0" smtClean="0">
                    <a:solidFill>
                      <a:schemeClr val="bg1"/>
                    </a:solidFill>
                    <a:sym typeface="+mn-ea"/>
                  </a:rPr>
                  <a:t>=</a:t>
                </a:r>
                <a14:m>
                  <m:oMath xmlns:m="http://schemas.openxmlformats.org/officeDocument/2006/math">
                    <m:sSup>
                      <m:sSupPr>
                        <m:ctrlPr>
                          <a:rPr lang="en-US" altLang="zh-CN" i="1" dirty="0" smtClean="0">
                            <a:solidFill>
                              <a:schemeClr val="bg1"/>
                            </a:solidFill>
                            <a:latin typeface="Cambria Math" panose="02040503050406030204" pitchFamily="18" charset="0"/>
                            <a:sym typeface="+mn-ea"/>
                          </a:rPr>
                        </m:ctrlPr>
                      </m:sSupPr>
                      <m:e>
                        <m:r>
                          <a:rPr lang="en-US" altLang="zh-CN" b="0" i="1" dirty="0" smtClean="0">
                            <a:solidFill>
                              <a:schemeClr val="bg1"/>
                            </a:solidFill>
                            <a:latin typeface="Cambria Math" panose="02040503050406030204" pitchFamily="18" charset="0"/>
                            <a:sym typeface="+mn-ea"/>
                          </a:rPr>
                          <m:t>𝑥</m:t>
                        </m:r>
                      </m:e>
                      <m:sup>
                        <m:r>
                          <a:rPr lang="en-US" altLang="zh-CN" b="0" i="1" dirty="0" smtClean="0">
                            <a:solidFill>
                              <a:schemeClr val="bg1"/>
                            </a:solidFill>
                            <a:latin typeface="Cambria Math" panose="02040503050406030204" pitchFamily="18" charset="0"/>
                            <a:sym typeface="+mn-ea"/>
                          </a:rPr>
                          <m:t>𝑘</m:t>
                        </m:r>
                      </m:sup>
                    </m:sSup>
                  </m:oMath>
                </a14:m>
                <a:r>
                  <a:rPr lang="en-US" altLang="zh-CN" dirty="0" smtClean="0">
                    <a:solidFill>
                      <a:schemeClr val="bg1"/>
                    </a:solidFill>
                    <a:sym typeface="+mn-ea"/>
                  </a:rPr>
                  <a:t>.</a:t>
                </a:r>
              </a:p>
              <a:p>
                <a:pPr eaLnBrk="0" hangingPunct="0">
                  <a:buFontTx/>
                  <a:buNone/>
                </a:pPr>
                <a:r>
                  <a:rPr lang="zh-CN" altLang="en-US" dirty="0" smtClean="0">
                    <a:solidFill>
                      <a:schemeClr val="bg1"/>
                    </a:solidFill>
                    <a:sym typeface="+mn-ea"/>
                  </a:rPr>
                  <a:t>再如性质（</a:t>
                </a:r>
                <a:r>
                  <a:rPr lang="en-US" altLang="zh-CN" dirty="0" smtClean="0">
                    <a:solidFill>
                      <a:schemeClr val="bg1"/>
                    </a:solidFill>
                    <a:sym typeface="+mn-ea"/>
                  </a:rPr>
                  <a:t>5</a:t>
                </a:r>
                <a:r>
                  <a:rPr lang="zh-CN" altLang="en-US" dirty="0" smtClean="0">
                    <a:solidFill>
                      <a:schemeClr val="bg1"/>
                    </a:solidFill>
                    <a:sym typeface="+mn-ea"/>
                  </a:rPr>
                  <a:t>），</a:t>
                </a:r>
                <a:endParaRPr lang="en-US" altLang="zh-CN" dirty="0" smtClean="0">
                  <a:solidFill>
                    <a:schemeClr val="bg1"/>
                  </a:solidFill>
                  <a:sym typeface="+mn-ea"/>
                </a:endParaRPr>
              </a:p>
              <a:p>
                <a:pPr eaLnBrk="0" hangingPunct="0">
                  <a:buFontTx/>
                  <a:buNone/>
                </a:pPr>
                <a:r>
                  <a:rPr lang="zh-CN" altLang="en-US" dirty="0" smtClean="0">
                    <a:solidFill>
                      <a:schemeClr val="bg1"/>
                    </a:solidFill>
                    <a:sym typeface="+mn-ea"/>
                  </a:rPr>
                  <a:t>若</a:t>
                </a:r>
                <a14:m>
                  <m:oMath xmlns:m="http://schemas.openxmlformats.org/officeDocument/2006/math">
                    <m:r>
                      <a:rPr lang="en-US" altLang="zh-CN" i="1">
                        <a:solidFill>
                          <a:schemeClr val="bg1"/>
                        </a:solidFill>
                        <a:latin typeface="Cambria Math" panose="02040503050406030204" pitchFamily="18" charset="0"/>
                        <a:sym typeface="+mn-ea"/>
                      </a:rPr>
                      <m:t>𝑓</m:t>
                    </m:r>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e>
                    </m:d>
                    <m:r>
                      <a:rPr lang="en-US" altLang="zh-CN" i="1">
                        <a:solidFill>
                          <a:schemeClr val="bg1"/>
                        </a:solidFill>
                        <a:latin typeface="Cambria Math" panose="02040503050406030204" pitchFamily="18" charset="0"/>
                        <a:sym typeface="+mn-ea"/>
                      </a:rPr>
                      <m:t>=</m:t>
                    </m:r>
                    <m:sSup>
                      <m:sSupPr>
                        <m:ctrlPr>
                          <a:rPr lang="en-US" altLang="zh-CN" i="1">
                            <a:solidFill>
                              <a:schemeClr val="bg1"/>
                            </a:solidFill>
                            <a:latin typeface="Cambria Math" panose="02040503050406030204" pitchFamily="18" charset="0"/>
                            <a:sym typeface="+mn-ea"/>
                          </a:rPr>
                        </m:ctrlPr>
                      </m:sSupPr>
                      <m:e>
                        <m:r>
                          <a:rPr lang="en-US" altLang="zh-CN" i="1">
                            <a:solidFill>
                              <a:schemeClr val="bg1"/>
                            </a:solidFill>
                            <a:latin typeface="Cambria Math" panose="02040503050406030204" pitchFamily="18" charset="0"/>
                            <a:sym typeface="+mn-ea"/>
                          </a:rPr>
                          <m:t>𝑥</m:t>
                        </m:r>
                      </m:e>
                      <m:sup>
                        <m:r>
                          <a:rPr lang="en-US" altLang="zh-CN" b="0" i="1" smtClean="0">
                            <a:solidFill>
                              <a:schemeClr val="bg1"/>
                            </a:solidFill>
                            <a:latin typeface="Cambria Math" panose="02040503050406030204" pitchFamily="18" charset="0"/>
                            <a:sym typeface="+mn-ea"/>
                          </a:rPr>
                          <m:t>𝑛</m:t>
                        </m:r>
                        <m:r>
                          <a:rPr lang="en-US" altLang="zh-CN" b="0" i="1" smtClean="0">
                            <a:solidFill>
                              <a:schemeClr val="bg1"/>
                            </a:solidFill>
                            <a:latin typeface="Cambria Math" panose="02040503050406030204" pitchFamily="18" charset="0"/>
                            <a:sym typeface="+mn-ea"/>
                          </a:rPr>
                          <m:t>+1</m:t>
                        </m:r>
                      </m:sup>
                    </m:sSup>
                  </m:oMath>
                </a14:m>
                <a:r>
                  <a:rPr lang="en-US" altLang="zh-CN" dirty="0" smtClean="0">
                    <a:solidFill>
                      <a:schemeClr val="bg1"/>
                    </a:solidFill>
                    <a:sym typeface="+mn-ea"/>
                  </a:rPr>
                  <a:t>,</a:t>
                </a:r>
                <a:r>
                  <a:rPr lang="zh-CN" altLang="en-US" dirty="0" smtClean="0">
                    <a:solidFill>
                      <a:schemeClr val="bg1"/>
                    </a:solidFill>
                    <a:sym typeface="+mn-ea"/>
                  </a:rPr>
                  <a:t>则</a:t>
                </a:r>
                <a14:m>
                  <m:oMath xmlns:m="http://schemas.openxmlformats.org/officeDocument/2006/math">
                    <m:sSup>
                      <m:sSupPr>
                        <m:ctrlPr>
                          <a:rPr lang="en-US" altLang="zh-CN" i="1">
                            <a:solidFill>
                              <a:schemeClr val="bg1"/>
                            </a:solidFill>
                            <a:latin typeface="Cambria Math" panose="02040503050406030204" pitchFamily="18" charset="0"/>
                            <a:sym typeface="+mn-ea"/>
                          </a:rPr>
                        </m:ctrlPr>
                      </m:sSupPr>
                      <m:e>
                        <m:r>
                          <a:rPr lang="en-US" altLang="zh-CN" i="1">
                            <a:solidFill>
                              <a:schemeClr val="bg1"/>
                            </a:solidFill>
                            <a:latin typeface="Cambria Math" panose="02040503050406030204" pitchFamily="18" charset="0"/>
                            <a:sym typeface="+mn-ea"/>
                          </a:rPr>
                          <m:t>𝑓</m:t>
                        </m:r>
                      </m:e>
                      <m:sup>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𝑛</m:t>
                            </m:r>
                            <m:r>
                              <a:rPr lang="en-US" altLang="zh-CN" i="1">
                                <a:solidFill>
                                  <a:schemeClr val="bg1"/>
                                </a:solidFill>
                                <a:latin typeface="Cambria Math" panose="02040503050406030204" pitchFamily="18" charset="0"/>
                                <a:sym typeface="+mn-ea"/>
                              </a:rPr>
                              <m:t>+1</m:t>
                            </m:r>
                          </m:e>
                        </m:d>
                      </m:sup>
                    </m:sSup>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e>
                    </m:d>
                    <m:r>
                      <a:rPr lang="en-US" altLang="zh-CN" i="1">
                        <a:solidFill>
                          <a:schemeClr val="bg1"/>
                        </a:solidFill>
                        <a:latin typeface="Cambria Math" panose="02040503050406030204" pitchFamily="18" charset="0"/>
                        <a:sym typeface="+mn-ea"/>
                      </a:rPr>
                      <m:t>=</m:t>
                    </m:r>
                    <m:d>
                      <m:dPr>
                        <m:ctrlPr>
                          <a:rPr lang="en-US" altLang="zh-CN" b="0" i="1" smtClean="0">
                            <a:solidFill>
                              <a:schemeClr val="bg1"/>
                            </a:solidFill>
                            <a:latin typeface="Cambria Math" panose="02040503050406030204" pitchFamily="18" charset="0"/>
                            <a:sym typeface="+mn-ea"/>
                          </a:rPr>
                        </m:ctrlPr>
                      </m:dPr>
                      <m:e>
                        <m:r>
                          <a:rPr lang="en-US" altLang="zh-CN" b="0" i="1" smtClean="0">
                            <a:solidFill>
                              <a:schemeClr val="bg1"/>
                            </a:solidFill>
                            <a:latin typeface="Cambria Math" panose="02040503050406030204" pitchFamily="18" charset="0"/>
                            <a:sym typeface="+mn-ea"/>
                          </a:rPr>
                          <m:t>𝑛</m:t>
                        </m:r>
                        <m:r>
                          <a:rPr lang="en-US" altLang="zh-CN" b="0" i="1" smtClean="0">
                            <a:solidFill>
                              <a:schemeClr val="bg1"/>
                            </a:solidFill>
                            <a:latin typeface="Cambria Math" panose="02040503050406030204" pitchFamily="18" charset="0"/>
                            <a:sym typeface="+mn-ea"/>
                          </a:rPr>
                          <m:t>+1</m:t>
                        </m:r>
                      </m:e>
                    </m:d>
                    <m:r>
                      <a:rPr lang="en-US" altLang="zh-CN" b="0" i="1" smtClean="0">
                        <a:solidFill>
                          <a:schemeClr val="bg1"/>
                        </a:solidFill>
                        <a:latin typeface="Cambria Math" panose="02040503050406030204" pitchFamily="18" charset="0"/>
                        <a:sym typeface="+mn-ea"/>
                      </a:rPr>
                      <m:t>!,</m:t>
                    </m:r>
                  </m:oMath>
                </a14:m>
                <a:r>
                  <a:rPr lang="en-US" altLang="zh-CN" dirty="0">
                    <a:solidFill>
                      <a:schemeClr val="bg1"/>
                    </a:solidFill>
                    <a:ea typeface="全新硬笔行书简" panose="02010600040101010101" pitchFamily="2" charset="-122"/>
                    <a:cs typeface="Times New Roman" panose="02020603050405020304" pitchFamily="18" charset="0"/>
                  </a:rPr>
                  <a:t> </a:t>
                </a:r>
                <a14:m>
                  <m:oMath xmlns:m="http://schemas.openxmlformats.org/officeDocument/2006/math">
                    <m:sSub>
                      <m:sSub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𝑅</m:t>
                        </m:r>
                      </m:e>
                      <m:sub>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𝑛</m:t>
                        </m:r>
                      </m:sub>
                    </m:sSub>
                    <m:d>
                      <m:d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e>
                    </m:d>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l-GR" altLang="zh-CN" dirty="0">
                    <a:solidFill>
                      <a:schemeClr val="bg1"/>
                    </a:solidFill>
                    <a:ea typeface="Cambria Math" panose="02040503050406030204" pitchFamily="18" charset="0"/>
                    <a:cs typeface="Times New Roman" panose="02020603050405020304" pitchFamily="18" charset="0"/>
                  </a:rPr>
                  <a:t> </a:t>
                </a:r>
                <a14:m>
                  <m:oMath xmlns:m="http://schemas.openxmlformats.org/officeDocument/2006/math">
                    <m:r>
                      <m:rPr>
                        <m:sty m:val="p"/>
                      </m:rPr>
                      <a:rPr lang="el-GR" altLang="zh-CN"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ω</m:t>
                    </m:r>
                    <m:r>
                      <a:rPr lang="en-US" altLang="zh-CN"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𝑥</m:t>
                    </m:r>
                    <m:r>
                      <a:rPr lang="en-US" altLang="zh-CN"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dirty="0" smtClean="0">
                    <a:solidFill>
                      <a:schemeClr val="bg1"/>
                    </a:solidFill>
                    <a:sym typeface="+mn-ea"/>
                  </a:rPr>
                  <a:t>,</a:t>
                </a:r>
              </a:p>
              <a:p>
                <a:pPr eaLnBrk="0" hangingPunct="0">
                  <a:buFontTx/>
                  <a:buNone/>
                </a:pPr>
                <a:r>
                  <a:rPr lang="zh-CN" altLang="en-US" dirty="0">
                    <a:solidFill>
                      <a:schemeClr val="bg1"/>
                    </a:solidFill>
                    <a:sym typeface="+mn-ea"/>
                  </a:rPr>
                  <a:t>从而</a:t>
                </a:r>
                <a14:m>
                  <m:oMath xmlns:m="http://schemas.openxmlformats.org/officeDocument/2006/math">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𝑓</m:t>
                    </m:r>
                    <m:d>
                      <m:d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e>
                    </m:d>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𝐿</m:t>
                        </m:r>
                      </m:e>
                      <m:sub>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𝑛</m:t>
                        </m:r>
                      </m:sub>
                    </m:sSub>
                    <m:d>
                      <m:d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e>
                    </m:d>
                  </m:oMath>
                </a14:m>
                <a:r>
                  <a:rPr lang="en-US" altLang="zh-CN" dirty="0" smtClean="0">
                    <a:solidFill>
                      <a:schemeClr val="bg1"/>
                    </a:solidFill>
                    <a:sym typeface="+mn-ea"/>
                  </a:rPr>
                  <a:t>=</a:t>
                </a:r>
                <a:r>
                  <a:rPr lang="el-GR" altLang="zh-CN" dirty="0">
                    <a:solidFill>
                      <a:schemeClr val="bg1"/>
                    </a:solidFill>
                    <a:ea typeface="Cambria Math" panose="02040503050406030204" pitchFamily="18" charset="0"/>
                    <a:cs typeface="Times New Roman" panose="02020603050405020304" pitchFamily="18" charset="0"/>
                  </a:rPr>
                  <a:t> </a:t>
                </a:r>
                <a14:m>
                  <m:oMath xmlns:m="http://schemas.openxmlformats.org/officeDocument/2006/math">
                    <m:r>
                      <m:rPr>
                        <m:sty m:val="p"/>
                      </m:rPr>
                      <a:rPr lang="el-GR" altLang="zh-CN"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ω</m:t>
                    </m:r>
                    <m:r>
                      <a:rPr lang="en-US" altLang="zh-CN"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𝑥</m:t>
                    </m:r>
                    <m:r>
                      <a:rPr lang="en-US" altLang="zh-CN"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dirty="0">
                    <a:solidFill>
                      <a:schemeClr val="bg1"/>
                    </a:solidFill>
                    <a:sym typeface="+mn-ea"/>
                  </a:rPr>
                  <a:t>,</a:t>
                </a:r>
                <a:r>
                  <a:rPr lang="zh-CN" altLang="en-US" dirty="0" smtClean="0">
                    <a:solidFill>
                      <a:schemeClr val="bg1"/>
                    </a:solidFill>
                    <a:sym typeface="+mn-ea"/>
                  </a:rPr>
                  <a:t>即</a:t>
                </a:r>
                <a:endParaRPr lang="en-US" altLang="zh-CN" dirty="0" smtClean="0">
                  <a:solidFill>
                    <a:schemeClr val="bg1"/>
                  </a:solidFill>
                  <a:sym typeface="+mn-ea"/>
                </a:endParaRPr>
              </a:p>
              <a:p>
                <a:pPr algn="ctr" eaLnBrk="0" hangingPunct="0">
                  <a:buFontTx/>
                  <a:buNone/>
                </a:pPr>
                <a14:m>
                  <m:oMath xmlns:m="http://schemas.openxmlformats.org/officeDocument/2006/math">
                    <m:nary>
                      <m:naryPr>
                        <m:chr m:val="∑"/>
                        <m:ctrlPr>
                          <a:rPr lang="zh-CN" altLang="en-US" i="1" smtClean="0">
                            <a:solidFill>
                              <a:schemeClr val="bg1"/>
                            </a:solidFill>
                            <a:latin typeface="Cambria Math" panose="02040503050406030204" pitchFamily="18" charset="0"/>
                            <a:sym typeface="+mn-ea"/>
                          </a:rPr>
                        </m:ctrlPr>
                      </m:naryPr>
                      <m:sub>
                        <m:r>
                          <m:rPr>
                            <m:brk m:alnAt="23"/>
                          </m:rPr>
                          <a:rPr lang="en-US" altLang="zh-CN" b="0" i="1" smtClean="0">
                            <a:solidFill>
                              <a:schemeClr val="bg1"/>
                            </a:solidFill>
                            <a:latin typeface="Cambria Math" panose="02040503050406030204" pitchFamily="18" charset="0"/>
                            <a:sym typeface="+mn-ea"/>
                          </a:rPr>
                          <m:t>𝑖</m:t>
                        </m:r>
                        <m:r>
                          <a:rPr lang="en-US" altLang="zh-CN" b="0" i="1" smtClean="0">
                            <a:solidFill>
                              <a:schemeClr val="bg1"/>
                            </a:solidFill>
                            <a:latin typeface="Cambria Math" panose="02040503050406030204" pitchFamily="18" charset="0"/>
                            <a:sym typeface="+mn-ea"/>
                          </a:rPr>
                          <m:t>=0</m:t>
                        </m:r>
                      </m:sub>
                      <m:sup>
                        <m:r>
                          <a:rPr lang="en-US" altLang="zh-CN" b="0" i="1" smtClean="0">
                            <a:solidFill>
                              <a:schemeClr val="bg1"/>
                            </a:solidFill>
                            <a:latin typeface="Cambria Math" panose="02040503050406030204" pitchFamily="18" charset="0"/>
                            <a:sym typeface="+mn-ea"/>
                          </a:rPr>
                          <m:t>𝑛</m:t>
                        </m:r>
                      </m:sup>
                      <m:e>
                        <m:sSubSup>
                          <m:sSubSupPr>
                            <m:ctrlPr>
                              <a:rPr lang="en-US" altLang="zh-CN" i="1" smtClean="0">
                                <a:solidFill>
                                  <a:schemeClr val="bg1"/>
                                </a:solidFill>
                                <a:latin typeface="Cambria Math" panose="02040503050406030204" pitchFamily="18" charset="0"/>
                                <a:sym typeface="+mn-ea"/>
                              </a:rPr>
                            </m:ctrlPr>
                          </m:sSubSupPr>
                          <m:e>
                            <m:r>
                              <a:rPr lang="en-US" altLang="zh-CN" b="0" i="1" smtClean="0">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𝑖</m:t>
                            </m:r>
                          </m:sub>
                          <m:sup>
                            <m:r>
                              <a:rPr lang="en-US" altLang="zh-CN" b="0" i="1" smtClean="0">
                                <a:solidFill>
                                  <a:schemeClr val="bg1"/>
                                </a:solidFill>
                                <a:latin typeface="Cambria Math" panose="02040503050406030204" pitchFamily="18" charset="0"/>
                                <a:sym typeface="+mn-ea"/>
                              </a:rPr>
                              <m:t>𝑛</m:t>
                            </m:r>
                            <m:r>
                              <a:rPr lang="en-US" altLang="zh-CN" b="0" i="1" smtClean="0">
                                <a:solidFill>
                                  <a:schemeClr val="bg1"/>
                                </a:solidFill>
                                <a:latin typeface="Cambria Math" panose="02040503050406030204" pitchFamily="18" charset="0"/>
                                <a:sym typeface="+mn-ea"/>
                              </a:rPr>
                              <m:t>+1</m:t>
                            </m:r>
                          </m:sup>
                        </m:sSubSup>
                        <m:sSub>
                          <m:sSubPr>
                            <m:ctrlPr>
                              <a:rPr lang="en-US" altLang="zh-CN"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𝑙</m:t>
                            </m:r>
                          </m:e>
                          <m:sub>
                            <m:r>
                              <a:rPr lang="en-US" altLang="zh-CN" b="0" i="1" smtClean="0">
                                <a:solidFill>
                                  <a:schemeClr val="bg1"/>
                                </a:solidFill>
                                <a:latin typeface="Cambria Math" panose="02040503050406030204" pitchFamily="18" charset="0"/>
                                <a:sym typeface="+mn-ea"/>
                              </a:rPr>
                              <m:t>𝑖</m:t>
                            </m:r>
                          </m:sub>
                        </m:sSub>
                        <m:d>
                          <m:dPr>
                            <m:ctrlPr>
                              <a:rPr lang="en-US" altLang="zh-CN" b="0" i="1" smtClean="0">
                                <a:solidFill>
                                  <a:schemeClr val="bg1"/>
                                </a:solidFill>
                                <a:latin typeface="Cambria Math" panose="02040503050406030204" pitchFamily="18" charset="0"/>
                                <a:sym typeface="+mn-ea"/>
                              </a:rPr>
                            </m:ctrlPr>
                          </m:dPr>
                          <m:e>
                            <m:r>
                              <a:rPr lang="en-US" altLang="zh-CN" b="0" i="1" smtClean="0">
                                <a:solidFill>
                                  <a:schemeClr val="bg1"/>
                                </a:solidFill>
                                <a:latin typeface="Cambria Math" panose="02040503050406030204" pitchFamily="18" charset="0"/>
                                <a:sym typeface="+mn-ea"/>
                              </a:rPr>
                              <m:t>𝑥</m:t>
                            </m:r>
                          </m:e>
                        </m:d>
                      </m:e>
                    </m:nary>
                    <m:r>
                      <a:rPr lang="en-US" altLang="zh-CN" b="0" i="1" smtClean="0">
                        <a:solidFill>
                          <a:schemeClr val="bg1"/>
                        </a:solidFill>
                        <a:latin typeface="Cambria Math" panose="02040503050406030204" pitchFamily="18" charset="0"/>
                        <a:sym typeface="+mn-ea"/>
                      </a:rPr>
                      <m:t>=</m:t>
                    </m:r>
                    <m:sSup>
                      <m:sSupPr>
                        <m:ctrlPr>
                          <a:rPr lang="en-US" altLang="zh-CN" b="0" i="1" smtClean="0">
                            <a:solidFill>
                              <a:schemeClr val="bg1"/>
                            </a:solidFill>
                            <a:latin typeface="Cambria Math" panose="02040503050406030204" pitchFamily="18" charset="0"/>
                            <a:sym typeface="+mn-ea"/>
                          </a:rPr>
                        </m:ctrlPr>
                      </m:sSupPr>
                      <m:e>
                        <m:r>
                          <a:rPr lang="en-US" altLang="zh-CN" b="0" i="1" smtClean="0">
                            <a:solidFill>
                              <a:schemeClr val="bg1"/>
                            </a:solidFill>
                            <a:latin typeface="Cambria Math" panose="02040503050406030204" pitchFamily="18" charset="0"/>
                            <a:sym typeface="+mn-ea"/>
                          </a:rPr>
                          <m:t>𝑥</m:t>
                        </m:r>
                      </m:e>
                      <m:sup>
                        <m:r>
                          <a:rPr lang="en-US" altLang="zh-CN" b="0" i="1" smtClean="0">
                            <a:solidFill>
                              <a:schemeClr val="bg1"/>
                            </a:solidFill>
                            <a:latin typeface="Cambria Math" panose="02040503050406030204" pitchFamily="18" charset="0"/>
                            <a:sym typeface="+mn-ea"/>
                          </a:rPr>
                          <m:t>𝑛</m:t>
                        </m:r>
                        <m:r>
                          <a:rPr lang="en-US" altLang="zh-CN" b="0" i="1" smtClean="0">
                            <a:solidFill>
                              <a:schemeClr val="bg1"/>
                            </a:solidFill>
                            <a:latin typeface="Cambria Math" panose="02040503050406030204" pitchFamily="18" charset="0"/>
                            <a:sym typeface="+mn-ea"/>
                          </a:rPr>
                          <m:t>+1</m:t>
                        </m:r>
                      </m:sup>
                    </m:sSup>
                    <m:r>
                      <a:rPr lang="en-US" altLang="zh-CN" b="0" i="1" smtClean="0">
                        <a:solidFill>
                          <a:schemeClr val="bg1"/>
                        </a:solidFill>
                        <a:latin typeface="Cambria Math" panose="02040503050406030204" pitchFamily="18" charset="0"/>
                        <a:sym typeface="+mn-ea"/>
                      </a:rPr>
                      <m:t>−</m:t>
                    </m:r>
                  </m:oMath>
                </a14:m>
                <a:r>
                  <a:rPr lang="el-GR" altLang="zh-CN" dirty="0">
                    <a:solidFill>
                      <a:schemeClr val="bg1"/>
                    </a:solidFill>
                    <a:ea typeface="Cambria Math" panose="02040503050406030204" pitchFamily="18" charset="0"/>
                    <a:cs typeface="Times New Roman" panose="02020603050405020304" pitchFamily="18" charset="0"/>
                  </a:rPr>
                  <a:t> </a:t>
                </a:r>
                <a14:m>
                  <m:oMath xmlns:m="http://schemas.openxmlformats.org/officeDocument/2006/math">
                    <m:r>
                      <m:rPr>
                        <m:sty m:val="p"/>
                      </m:rPr>
                      <a:rPr lang="el-GR" altLang="zh-CN"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ω</m:t>
                    </m:r>
                    <m:r>
                      <a:rPr lang="en-US" altLang="zh-CN"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𝑥</m:t>
                    </m:r>
                    <m:r>
                      <a:rPr lang="en-US" altLang="zh-CN"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dirty="0" smtClean="0">
                  <a:solidFill>
                    <a:schemeClr val="bg1"/>
                  </a:solidFill>
                  <a:sym typeface="+mn-ea"/>
                </a:endParaRPr>
              </a:p>
              <a:p>
                <a:pPr algn="ctr" eaLnBrk="0" hangingPunct="0">
                  <a:buFontTx/>
                  <a:buNone/>
                </a:pPr>
                <a:endParaRPr lang="zh-CN" altLang="en-US" dirty="0">
                  <a:solidFill>
                    <a:schemeClr val="bg1"/>
                  </a:solidFill>
                  <a:sym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bwMode="auto">
              <a:xfrm>
                <a:off x="6248396" y="533476"/>
                <a:ext cx="5638652" cy="5010795"/>
              </a:xfrm>
              <a:prstGeom prst="rect">
                <a:avLst/>
              </a:prstGeom>
              <a:blipFill rotWithShape="1">
                <a:blip r:embed="rId5"/>
                <a:stretch>
                  <a:fillRect l="-865" t="-974" b="-7430"/>
                </a:stretch>
              </a:blipFill>
              <a:ln>
                <a:noFill/>
              </a:ln>
            </p:spPr>
            <p:txBody>
              <a:bodyPr/>
              <a:lstStyle/>
              <a:p>
                <a:r>
                  <a:rPr lang="zh-CN" altLang="en-US">
                    <a:noFill/>
                  </a:rPr>
                  <a:t> </a:t>
                </a:r>
                <a:endParaRPr lang="zh-CN" altLang="en-US">
                  <a:noFill/>
                </a:endParaRPr>
              </a:p>
            </p:txBody>
          </p:sp>
        </mc:Fallback>
      </mc:AlternateContent>
      <p:graphicFrame>
        <p:nvGraphicFramePr>
          <p:cNvPr id="8" name="对象 7"/>
          <p:cNvGraphicFramePr>
            <a:graphicFrameLocks noChangeAspect="1"/>
          </p:cNvGraphicFramePr>
          <p:nvPr/>
        </p:nvGraphicFramePr>
        <p:xfrm>
          <a:off x="685942" y="2895614"/>
          <a:ext cx="4038494" cy="3984754"/>
        </p:xfrm>
        <a:graphic>
          <a:graphicData uri="http://schemas.openxmlformats.org/presentationml/2006/ole">
            <mc:AlternateContent xmlns:mc="http://schemas.openxmlformats.org/markup-compatibility/2006">
              <mc:Choice xmlns:v="urn:schemas-microsoft-com:vml" Requires="v">
                <p:oleObj spid="_x0000_s2092" name="Equation" r:id="rId6" imgW="66751200" imgH="65836800" progId="Equation.DSMT4">
                  <p:embed/>
                </p:oleObj>
              </mc:Choice>
              <mc:Fallback>
                <p:oleObj name="Equation" r:id="rId6" imgW="66751200" imgH="65836800" progId="Equation.DSMT4">
                  <p:embed/>
                  <p:pic>
                    <p:nvPicPr>
                      <p:cNvPr id="0" name="图片 2075"/>
                      <p:cNvPicPr/>
                      <p:nvPr/>
                    </p:nvPicPr>
                    <p:blipFill>
                      <a:blip r:embed="rId7"/>
                      <a:stretch>
                        <a:fillRect/>
                      </a:stretch>
                    </p:blipFill>
                    <p:spPr>
                      <a:xfrm>
                        <a:off x="685942" y="2895614"/>
                        <a:ext cx="4038494" cy="39847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1.4 </a:t>
            </a:r>
            <a:r>
              <a:rPr lang="zh-CN" altLang="en-US" sz="3600"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埃特金算法</a:t>
            </a:r>
            <a:endParaRPr lang="zh-CN" altLang="en-US" sz="3600" dirty="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p:graphicFrame>
        <p:nvGraphicFramePr>
          <p:cNvPr id="5" name="内容占位符 4"/>
          <p:cNvGraphicFramePr>
            <a:graphicFrameLocks noGrp="1"/>
          </p:cNvGraphicFramePr>
          <p:nvPr>
            <p:ph idx="1"/>
          </p:nvPr>
        </p:nvGraphicFramePr>
        <p:xfrm>
          <a:off x="304948" y="3657594"/>
          <a:ext cx="8076992" cy="2590728"/>
        </p:xfrm>
        <a:graphic>
          <a:graphicData uri="http://schemas.openxmlformats.org/drawingml/2006/table">
            <a:tbl>
              <a:tblPr bandRow="1">
                <a:tableStyleId>{3B4B98B0-60AC-42C2-AFA5-B58CD77FA1E5}</a:tableStyleId>
              </a:tblPr>
              <a:tblGrid>
                <a:gridCol w="1009624">
                  <a:extLst>
                    <a:ext uri="{9D8B030D-6E8A-4147-A177-3AD203B41FA5}">
                      <a16:colId xmlns:a16="http://schemas.microsoft.com/office/drawing/2014/main" val="20000"/>
                    </a:ext>
                  </a:extLst>
                </a:gridCol>
                <a:gridCol w="1009624">
                  <a:extLst>
                    <a:ext uri="{9D8B030D-6E8A-4147-A177-3AD203B41FA5}">
                      <a16:colId xmlns:a16="http://schemas.microsoft.com/office/drawing/2014/main" val="20001"/>
                    </a:ext>
                  </a:extLst>
                </a:gridCol>
                <a:gridCol w="1009624">
                  <a:extLst>
                    <a:ext uri="{9D8B030D-6E8A-4147-A177-3AD203B41FA5}">
                      <a16:colId xmlns:a16="http://schemas.microsoft.com/office/drawing/2014/main" val="20002"/>
                    </a:ext>
                  </a:extLst>
                </a:gridCol>
                <a:gridCol w="1009624">
                  <a:extLst>
                    <a:ext uri="{9D8B030D-6E8A-4147-A177-3AD203B41FA5}">
                      <a16:colId xmlns:a16="http://schemas.microsoft.com/office/drawing/2014/main" val="20003"/>
                    </a:ext>
                  </a:extLst>
                </a:gridCol>
                <a:gridCol w="1009624">
                  <a:extLst>
                    <a:ext uri="{9D8B030D-6E8A-4147-A177-3AD203B41FA5}">
                      <a16:colId xmlns:a16="http://schemas.microsoft.com/office/drawing/2014/main" val="20004"/>
                    </a:ext>
                  </a:extLst>
                </a:gridCol>
                <a:gridCol w="1009624">
                  <a:extLst>
                    <a:ext uri="{9D8B030D-6E8A-4147-A177-3AD203B41FA5}">
                      <a16:colId xmlns:a16="http://schemas.microsoft.com/office/drawing/2014/main" val="20005"/>
                    </a:ext>
                  </a:extLst>
                </a:gridCol>
                <a:gridCol w="1009624">
                  <a:extLst>
                    <a:ext uri="{9D8B030D-6E8A-4147-A177-3AD203B41FA5}">
                      <a16:colId xmlns:a16="http://schemas.microsoft.com/office/drawing/2014/main" val="20006"/>
                    </a:ext>
                  </a:extLst>
                </a:gridCol>
                <a:gridCol w="1009624">
                  <a:extLst>
                    <a:ext uri="{9D8B030D-6E8A-4147-A177-3AD203B41FA5}">
                      <a16:colId xmlns:a16="http://schemas.microsoft.com/office/drawing/2014/main" val="20007"/>
                    </a:ext>
                  </a:extLst>
                </a:gridCol>
              </a:tblGrid>
              <a:tr h="370104">
                <a:tc>
                  <a:txBody>
                    <a:bodyPr/>
                    <a:lstStyle/>
                    <a:p>
                      <a:endParaRPr lang="zh-CN" dirty="0"/>
                    </a:p>
                  </a:txBody>
                  <a:tcPr>
                    <a:lnL>
                      <a:noFill/>
                    </a:lnL>
                    <a:lnR>
                      <a:noFill/>
                    </a:lnR>
                    <a:lnT w="12700" cmpd="sng">
                      <a:noFill/>
                    </a:lnT>
                    <a:lnB>
                      <a:noFill/>
                    </a:lnB>
                    <a:lnTlToBr w="12700" cmpd="sng">
                      <a:noFill/>
                      <a:prstDash val="solid"/>
                    </a:lnTlToBr>
                    <a:lnBlToTr w="12700" cmpd="sng">
                      <a:noFill/>
                      <a:prstDash val="solid"/>
                    </a:lnBlToTr>
                    <a:blipFill>
                      <a:blip r:embed="rId2"/>
                      <a:stretch>
                        <a:fillRect r="-698193" b="-611475"/>
                      </a:stretch>
                    </a:blipFill>
                  </a:tcPr>
                </a:tc>
                <a:tc>
                  <a:txBody>
                    <a:bodyPr/>
                    <a:lstStyle/>
                    <a:p>
                      <a:endParaRPr lang="zh-CN"/>
                    </a:p>
                  </a:txBody>
                  <a:tcPr>
                    <a:lnL>
                      <a:noFill/>
                    </a:lnL>
                    <a:lnR>
                      <a:noFill/>
                    </a:lnR>
                    <a:lnT w="12700" cmpd="sng">
                      <a:noFill/>
                    </a:lnT>
                    <a:lnB>
                      <a:noFill/>
                    </a:lnB>
                    <a:lnTlToBr w="12700" cmpd="sng">
                      <a:noFill/>
                      <a:prstDash val="solid"/>
                    </a:lnTlToBr>
                    <a:lnBlToTr w="12700" cmpd="sng">
                      <a:noFill/>
                      <a:prstDash val="solid"/>
                    </a:lnBlToTr>
                    <a:blipFill>
                      <a:blip r:embed="rId2"/>
                      <a:stretch>
                        <a:fillRect l="-100606" r="-602424" b="-611475"/>
                      </a:stretch>
                    </a:blipFill>
                  </a:tcPr>
                </a:tc>
                <a:tc>
                  <a:txBody>
                    <a:bodyPr/>
                    <a:lstStyle/>
                    <a:p>
                      <a:endParaRPr lang="zh-CN" altLang="en-US" dirty="0">
                        <a:solidFill>
                          <a:schemeClr val="bg1"/>
                        </a:solidFill>
                      </a:endParaRPr>
                    </a:p>
                  </a:txBody>
                  <a:tcPr>
                    <a:lnL>
                      <a:noFill/>
                    </a:lnL>
                    <a:lnR>
                      <a:noFill/>
                    </a:lnR>
                    <a:lnT w="12700" cmpd="sng">
                      <a:noFill/>
                    </a:lnT>
                    <a:lnB>
                      <a:noFill/>
                    </a:lnB>
                    <a:lnTlToBr w="12700" cmpd="sng">
                      <a:noFill/>
                      <a:prstDash val="solid"/>
                    </a:lnTlToBr>
                    <a:lnBlToTr w="12700" cmpd="sng">
                      <a:noFill/>
                      <a:prstDash val="solid"/>
                    </a:lnBlToTr>
                  </a:tcPr>
                </a:tc>
                <a:tc>
                  <a:txBody>
                    <a:bodyPr/>
                    <a:lstStyle/>
                    <a:p>
                      <a:endParaRPr lang="zh-CN" altLang="en-US" dirty="0">
                        <a:solidFill>
                          <a:schemeClr val="bg1"/>
                        </a:solidFill>
                      </a:endParaRPr>
                    </a:p>
                  </a:txBody>
                  <a:tcPr>
                    <a:lnL>
                      <a:noFill/>
                    </a:lnL>
                    <a:lnR>
                      <a:noFill/>
                    </a:lnR>
                    <a:lnT w="12700" cmpd="sng">
                      <a:noFill/>
                    </a:lnT>
                    <a:lnB>
                      <a:noFill/>
                    </a:lnB>
                    <a:lnTlToBr w="12700" cmpd="sng">
                      <a:noFill/>
                      <a:prstDash val="solid"/>
                    </a:lnTlToBr>
                    <a:lnBlToTr w="12700" cmpd="sng">
                      <a:noFill/>
                      <a:prstDash val="solid"/>
                    </a:lnBlToTr>
                  </a:tcPr>
                </a:tc>
                <a:tc>
                  <a:txBody>
                    <a:bodyPr/>
                    <a:lstStyle/>
                    <a:p>
                      <a:endParaRPr lang="zh-CN" altLang="en-US">
                        <a:solidFill>
                          <a:schemeClr val="bg1"/>
                        </a:solidFill>
                      </a:endParaRPr>
                    </a:p>
                  </a:txBody>
                  <a:tcPr>
                    <a:lnL>
                      <a:noFill/>
                    </a:lnL>
                    <a:lnR>
                      <a:noFill/>
                    </a:lnR>
                    <a:lnT w="12700" cmpd="sng">
                      <a:noFill/>
                    </a:lnT>
                    <a:lnB>
                      <a:noFill/>
                    </a:lnB>
                    <a:lnTlToBr w="12700" cmpd="sng">
                      <a:noFill/>
                      <a:prstDash val="solid"/>
                    </a:lnTlToBr>
                    <a:lnBlToTr w="12700" cmpd="sng">
                      <a:noFill/>
                      <a:prstDash val="solid"/>
                    </a:lnBlToTr>
                  </a:tcPr>
                </a:tc>
                <a:tc>
                  <a:txBody>
                    <a:bodyPr/>
                    <a:lstStyle/>
                    <a:p>
                      <a:endParaRPr lang="zh-CN" altLang="en-US">
                        <a:solidFill>
                          <a:schemeClr val="bg1"/>
                        </a:solidFill>
                      </a:endParaRPr>
                    </a:p>
                  </a:txBody>
                  <a:tcPr>
                    <a:lnL>
                      <a:noFill/>
                    </a:lnL>
                    <a:lnR>
                      <a:noFill/>
                    </a:lnR>
                    <a:lnT w="12700" cmpd="sng">
                      <a:noFill/>
                    </a:lnT>
                    <a:lnB>
                      <a:noFill/>
                    </a:lnB>
                    <a:lnTlToBr w="12700" cmpd="sng">
                      <a:noFill/>
                      <a:prstDash val="solid"/>
                    </a:lnTlToBr>
                    <a:lnBlToTr w="12700" cmpd="sng">
                      <a:noFill/>
                      <a:prstDash val="solid"/>
                    </a:lnBlToTr>
                  </a:tcPr>
                </a:tc>
                <a:tc>
                  <a:txBody>
                    <a:bodyPr/>
                    <a:lstStyle/>
                    <a:p>
                      <a:endParaRPr lang="zh-CN" altLang="en-US">
                        <a:solidFill>
                          <a:schemeClr val="bg1"/>
                        </a:solidFill>
                      </a:endParaRPr>
                    </a:p>
                  </a:txBody>
                  <a:tcPr>
                    <a:lnL>
                      <a:noFill/>
                    </a:lnL>
                    <a:lnR>
                      <a:noFill/>
                    </a:lnR>
                    <a:lnT w="12700" cmpd="sng">
                      <a:noFill/>
                    </a:lnT>
                    <a:lnB>
                      <a:noFill/>
                    </a:lnB>
                    <a:lnTlToBr w="12700" cmpd="sng">
                      <a:noFill/>
                      <a:prstDash val="solid"/>
                    </a:lnTlToBr>
                    <a:lnBlToTr w="12700" cmpd="sng">
                      <a:noFill/>
                      <a:prstDash val="solid"/>
                    </a:lnBlToTr>
                  </a:tcPr>
                </a:tc>
                <a:tc>
                  <a:txBody>
                    <a:bodyPr/>
                    <a:lstStyle/>
                    <a:p>
                      <a:endParaRPr lang="zh-CN" altLang="en-US">
                        <a:solidFill>
                          <a:schemeClr val="bg1"/>
                        </a:solidFill>
                      </a:endParaRPr>
                    </a:p>
                  </a:txBody>
                  <a:tcP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104">
                <a:tc>
                  <a:txBody>
                    <a:bodyPr/>
                    <a:lstStyle/>
                    <a:p>
                      <a:endParaRPr lang="zh-CN"/>
                    </a:p>
                  </a:txBody>
                  <a:tcPr>
                    <a:lnL>
                      <a:noFill/>
                    </a:lnL>
                    <a:lnR>
                      <a:noFill/>
                    </a:lnR>
                    <a:lnT>
                      <a:noFill/>
                    </a:lnT>
                    <a:lnB>
                      <a:noFill/>
                    </a:lnB>
                    <a:lnTlToBr w="12700" cmpd="sng">
                      <a:noFill/>
                      <a:prstDash val="solid"/>
                    </a:lnTlToBr>
                    <a:lnBlToTr w="12700" cmpd="sng">
                      <a:noFill/>
                      <a:prstDash val="solid"/>
                    </a:lnBlToTr>
                    <a:blipFill>
                      <a:blip r:embed="rId2"/>
                      <a:stretch>
                        <a:fillRect t="-100000" r="-698193" b="-511475"/>
                      </a:stretch>
                    </a:blipFill>
                  </a:tcPr>
                </a:tc>
                <a:tc>
                  <a:txBody>
                    <a:bodyPr/>
                    <a:lstStyle/>
                    <a:p>
                      <a:endParaRPr lang="zh-CN"/>
                    </a:p>
                  </a:txBody>
                  <a:tcPr>
                    <a:lnL>
                      <a:noFill/>
                    </a:lnL>
                    <a:lnR>
                      <a:noFill/>
                    </a:lnR>
                    <a:lnT>
                      <a:noFill/>
                    </a:lnT>
                    <a:lnB>
                      <a:noFill/>
                    </a:lnB>
                    <a:lnTlToBr w="12700" cmpd="sng">
                      <a:noFill/>
                      <a:prstDash val="solid"/>
                    </a:lnTlToBr>
                    <a:lnBlToTr w="12700" cmpd="sng">
                      <a:noFill/>
                      <a:prstDash val="solid"/>
                    </a:lnBlToTr>
                    <a:blipFill>
                      <a:blip r:embed="rId2"/>
                      <a:stretch>
                        <a:fillRect l="-100606" t="-100000" r="-602424" b="-511475"/>
                      </a:stretch>
                    </a:blipFill>
                  </a:tcPr>
                </a:tc>
                <a:tc>
                  <a:txBody>
                    <a:bodyPr/>
                    <a:lstStyle/>
                    <a:p>
                      <a:endParaRPr lang="zh-CN"/>
                    </a:p>
                  </a:txBody>
                  <a:tcPr>
                    <a:lnL>
                      <a:noFill/>
                    </a:lnL>
                    <a:lnR>
                      <a:noFill/>
                    </a:lnR>
                    <a:lnT>
                      <a:noFill/>
                    </a:lnT>
                    <a:lnB>
                      <a:noFill/>
                    </a:lnB>
                    <a:lnTlToBr w="12700" cmpd="sng">
                      <a:noFill/>
                      <a:prstDash val="solid"/>
                    </a:lnTlToBr>
                    <a:lnBlToTr w="12700" cmpd="sng">
                      <a:noFill/>
                      <a:prstDash val="solid"/>
                    </a:lnBlToTr>
                    <a:blipFill>
                      <a:blip r:embed="rId2"/>
                      <a:stretch>
                        <a:fillRect l="-199398" t="-100000" r="-498795" b="-511475"/>
                      </a:stretch>
                    </a:blipFill>
                  </a:tcPr>
                </a:tc>
                <a:tc>
                  <a:txBody>
                    <a:bodyPr/>
                    <a:lstStyle/>
                    <a:p>
                      <a:endParaRPr lang="zh-CN" altLang="en-US" dirty="0">
                        <a:solidFill>
                          <a:schemeClr val="bg1"/>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zh-CN" altLang="en-US">
                        <a:solidFill>
                          <a:schemeClr val="bg1"/>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zh-CN" altLang="en-US">
                        <a:solidFill>
                          <a:schemeClr val="bg1"/>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zh-CN" altLang="en-US">
                        <a:solidFill>
                          <a:schemeClr val="bg1"/>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zh-CN" altLang="en-US">
                        <a:solidFill>
                          <a:schemeClr val="bg1"/>
                        </a:solidFill>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104">
                <a:tc>
                  <a:txBody>
                    <a:bodyPr/>
                    <a:lstStyle/>
                    <a:p>
                      <a:endParaRPr lang="zh-CN"/>
                    </a:p>
                  </a:txBody>
                  <a:tcPr>
                    <a:lnL>
                      <a:noFill/>
                    </a:lnL>
                    <a:lnR>
                      <a:noFill/>
                    </a:lnR>
                    <a:lnT>
                      <a:noFill/>
                    </a:lnT>
                    <a:lnB>
                      <a:noFill/>
                    </a:lnB>
                    <a:lnTlToBr w="12700" cmpd="sng">
                      <a:noFill/>
                      <a:prstDash val="solid"/>
                    </a:lnTlToBr>
                    <a:lnBlToTr w="12700" cmpd="sng">
                      <a:noFill/>
                      <a:prstDash val="solid"/>
                    </a:lnBlToTr>
                    <a:blipFill>
                      <a:blip r:embed="rId2"/>
                      <a:stretch>
                        <a:fillRect t="-200000" r="-698193" b="-411475"/>
                      </a:stretch>
                    </a:blipFill>
                  </a:tcPr>
                </a:tc>
                <a:tc>
                  <a:txBody>
                    <a:bodyPr/>
                    <a:lstStyle/>
                    <a:p>
                      <a:endParaRPr lang="zh-CN"/>
                    </a:p>
                  </a:txBody>
                  <a:tcPr>
                    <a:lnL>
                      <a:noFill/>
                    </a:lnL>
                    <a:lnR>
                      <a:noFill/>
                    </a:lnR>
                    <a:lnT>
                      <a:noFill/>
                    </a:lnT>
                    <a:lnB>
                      <a:noFill/>
                    </a:lnB>
                    <a:lnTlToBr w="12700" cmpd="sng">
                      <a:noFill/>
                      <a:prstDash val="solid"/>
                    </a:lnTlToBr>
                    <a:lnBlToTr w="12700" cmpd="sng">
                      <a:noFill/>
                      <a:prstDash val="solid"/>
                    </a:lnBlToTr>
                    <a:blipFill>
                      <a:blip r:embed="rId2"/>
                      <a:stretch>
                        <a:fillRect l="-100606" t="-200000" r="-602424" b="-411475"/>
                      </a:stretch>
                    </a:blipFill>
                  </a:tcPr>
                </a:tc>
                <a:tc>
                  <a:txBody>
                    <a:bodyPr/>
                    <a:lstStyle/>
                    <a:p>
                      <a:endParaRPr lang="zh-CN"/>
                    </a:p>
                  </a:txBody>
                  <a:tcPr>
                    <a:lnL>
                      <a:noFill/>
                    </a:lnL>
                    <a:lnR>
                      <a:noFill/>
                    </a:lnR>
                    <a:lnT>
                      <a:noFill/>
                    </a:lnT>
                    <a:lnB>
                      <a:noFill/>
                    </a:lnB>
                    <a:lnTlToBr w="12700" cmpd="sng">
                      <a:noFill/>
                      <a:prstDash val="solid"/>
                    </a:lnTlToBr>
                    <a:lnBlToTr w="12700" cmpd="sng">
                      <a:noFill/>
                      <a:prstDash val="solid"/>
                    </a:lnBlToTr>
                    <a:blipFill>
                      <a:blip r:embed="rId2"/>
                      <a:stretch>
                        <a:fillRect l="-199398" t="-200000" r="-498795" b="-411475"/>
                      </a:stretch>
                    </a:blipFill>
                  </a:tcPr>
                </a:tc>
                <a:tc>
                  <a:txBody>
                    <a:bodyPr/>
                    <a:lstStyle/>
                    <a:p>
                      <a:endParaRPr lang="zh-CN"/>
                    </a:p>
                  </a:txBody>
                  <a:tcPr>
                    <a:lnL>
                      <a:noFill/>
                    </a:lnL>
                    <a:lnR>
                      <a:noFill/>
                    </a:lnR>
                    <a:lnT>
                      <a:noFill/>
                    </a:lnT>
                    <a:lnB>
                      <a:noFill/>
                    </a:lnB>
                    <a:lnTlToBr w="12700" cmpd="sng">
                      <a:noFill/>
                      <a:prstDash val="solid"/>
                    </a:lnTlToBr>
                    <a:lnBlToTr w="12700" cmpd="sng">
                      <a:noFill/>
                      <a:prstDash val="solid"/>
                    </a:lnBlToTr>
                    <a:blipFill>
                      <a:blip r:embed="rId2"/>
                      <a:stretch>
                        <a:fillRect l="-299398" t="-200000" r="-398795" b="-411475"/>
                      </a:stretch>
                    </a:blipFill>
                  </a:tcPr>
                </a:tc>
                <a:tc>
                  <a:txBody>
                    <a:bodyPr/>
                    <a:lstStyle/>
                    <a:p>
                      <a:endParaRPr lang="zh-CN" altLang="en-US">
                        <a:solidFill>
                          <a:schemeClr val="bg1"/>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zh-CN" altLang="en-US">
                        <a:solidFill>
                          <a:schemeClr val="bg1"/>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zh-CN" altLang="en-US">
                        <a:solidFill>
                          <a:schemeClr val="bg1"/>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zh-CN" altLang="en-US">
                        <a:solidFill>
                          <a:schemeClr val="bg1"/>
                        </a:solidFill>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104">
                <a:tc>
                  <a:txBody>
                    <a:bodyPr/>
                    <a:lstStyle/>
                    <a:p>
                      <a:endParaRPr lang="zh-CN"/>
                    </a:p>
                  </a:txBody>
                  <a:tcPr>
                    <a:lnL>
                      <a:noFill/>
                    </a:lnL>
                    <a:lnR>
                      <a:noFill/>
                    </a:lnR>
                    <a:lnT>
                      <a:noFill/>
                    </a:lnT>
                    <a:lnB>
                      <a:noFill/>
                    </a:lnB>
                    <a:lnTlToBr w="12700" cmpd="sng">
                      <a:noFill/>
                      <a:prstDash val="solid"/>
                    </a:lnTlToBr>
                    <a:lnBlToTr w="12700" cmpd="sng">
                      <a:noFill/>
                      <a:prstDash val="solid"/>
                    </a:lnBlToTr>
                    <a:blipFill>
                      <a:blip r:embed="rId2"/>
                      <a:stretch>
                        <a:fillRect t="-305000" r="-698193" b="-318333"/>
                      </a:stretch>
                    </a:blipFill>
                  </a:tcPr>
                </a:tc>
                <a:tc>
                  <a:txBody>
                    <a:bodyPr/>
                    <a:lstStyle/>
                    <a:p>
                      <a:endParaRPr lang="zh-CN"/>
                    </a:p>
                  </a:txBody>
                  <a:tcPr>
                    <a:lnL>
                      <a:noFill/>
                    </a:lnL>
                    <a:lnR>
                      <a:noFill/>
                    </a:lnR>
                    <a:lnT>
                      <a:noFill/>
                    </a:lnT>
                    <a:lnB>
                      <a:noFill/>
                    </a:lnB>
                    <a:lnTlToBr w="12700" cmpd="sng">
                      <a:noFill/>
                      <a:prstDash val="solid"/>
                    </a:lnTlToBr>
                    <a:lnBlToTr w="12700" cmpd="sng">
                      <a:noFill/>
                      <a:prstDash val="solid"/>
                    </a:lnBlToTr>
                    <a:blipFill>
                      <a:blip r:embed="rId2"/>
                      <a:stretch>
                        <a:fillRect l="-100606" t="-305000" r="-602424" b="-318333"/>
                      </a:stretch>
                    </a:blipFill>
                  </a:tcPr>
                </a:tc>
                <a:tc>
                  <a:txBody>
                    <a:bodyPr/>
                    <a:lstStyle/>
                    <a:p>
                      <a:endParaRPr lang="zh-CN"/>
                    </a:p>
                  </a:txBody>
                  <a:tcPr>
                    <a:lnL>
                      <a:noFill/>
                    </a:lnL>
                    <a:lnR>
                      <a:noFill/>
                    </a:lnR>
                    <a:lnT>
                      <a:noFill/>
                    </a:lnT>
                    <a:lnB>
                      <a:noFill/>
                    </a:lnB>
                    <a:lnTlToBr w="12700" cmpd="sng">
                      <a:noFill/>
                      <a:prstDash val="solid"/>
                    </a:lnTlToBr>
                    <a:lnBlToTr w="12700" cmpd="sng">
                      <a:noFill/>
                      <a:prstDash val="solid"/>
                    </a:lnBlToTr>
                    <a:blipFill>
                      <a:blip r:embed="rId2"/>
                      <a:stretch>
                        <a:fillRect l="-199398" t="-305000" r="-498795" b="-318333"/>
                      </a:stretch>
                    </a:blipFill>
                  </a:tcPr>
                </a:tc>
                <a:tc>
                  <a:txBody>
                    <a:bodyPr/>
                    <a:lstStyle/>
                    <a:p>
                      <a:endParaRPr lang="zh-CN"/>
                    </a:p>
                  </a:txBody>
                  <a:tcPr>
                    <a:lnL>
                      <a:noFill/>
                    </a:lnL>
                    <a:lnR>
                      <a:noFill/>
                    </a:lnR>
                    <a:lnT>
                      <a:noFill/>
                    </a:lnT>
                    <a:lnB>
                      <a:noFill/>
                    </a:lnB>
                    <a:lnTlToBr w="12700" cmpd="sng">
                      <a:noFill/>
                      <a:prstDash val="solid"/>
                    </a:lnTlToBr>
                    <a:lnBlToTr w="12700" cmpd="sng">
                      <a:noFill/>
                      <a:prstDash val="solid"/>
                    </a:lnBlToTr>
                    <a:blipFill>
                      <a:blip r:embed="rId2"/>
                      <a:stretch>
                        <a:fillRect l="-299398" t="-305000" r="-398795" b="-318333"/>
                      </a:stretch>
                    </a:blipFill>
                  </a:tcPr>
                </a:tc>
                <a:tc>
                  <a:txBody>
                    <a:bodyPr/>
                    <a:lstStyle/>
                    <a:p>
                      <a:endParaRPr lang="zh-CN"/>
                    </a:p>
                  </a:txBody>
                  <a:tcPr>
                    <a:lnL>
                      <a:noFill/>
                    </a:lnL>
                    <a:lnR>
                      <a:noFill/>
                    </a:lnR>
                    <a:lnT>
                      <a:noFill/>
                    </a:lnT>
                    <a:lnB>
                      <a:noFill/>
                    </a:lnB>
                    <a:lnTlToBr w="12700" cmpd="sng">
                      <a:noFill/>
                      <a:prstDash val="solid"/>
                    </a:lnTlToBr>
                    <a:lnBlToTr w="12700" cmpd="sng">
                      <a:noFill/>
                      <a:prstDash val="solid"/>
                    </a:lnBlToTr>
                    <a:blipFill>
                      <a:blip r:embed="rId2"/>
                      <a:stretch>
                        <a:fillRect l="-401818" t="-305000" r="-301212" b="-318333"/>
                      </a:stretch>
                    </a:blipFill>
                  </a:tcPr>
                </a:tc>
                <a:tc>
                  <a:txBody>
                    <a:bodyPr/>
                    <a:lstStyle/>
                    <a:p>
                      <a:endParaRPr lang="zh-CN" altLang="en-US">
                        <a:solidFill>
                          <a:schemeClr val="bg1"/>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zh-CN" altLang="en-US">
                        <a:solidFill>
                          <a:schemeClr val="bg1"/>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zh-CN" altLang="en-US">
                        <a:solidFill>
                          <a:schemeClr val="bg1"/>
                        </a:solidFill>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104">
                <a:tc>
                  <a:txBody>
                    <a:bodyPr/>
                    <a:lstStyle/>
                    <a:p>
                      <a:endParaRPr lang="zh-CN"/>
                    </a:p>
                  </a:txBody>
                  <a:tcPr>
                    <a:lnL>
                      <a:noFill/>
                    </a:lnL>
                    <a:lnR>
                      <a:noFill/>
                    </a:lnR>
                    <a:lnT>
                      <a:noFill/>
                    </a:lnT>
                    <a:lnB>
                      <a:noFill/>
                    </a:lnB>
                    <a:lnTlToBr w="12700" cmpd="sng">
                      <a:noFill/>
                      <a:prstDash val="solid"/>
                    </a:lnTlToBr>
                    <a:lnBlToTr w="12700" cmpd="sng">
                      <a:noFill/>
                      <a:prstDash val="solid"/>
                    </a:lnBlToTr>
                    <a:blipFill>
                      <a:blip r:embed="rId2"/>
                      <a:stretch>
                        <a:fillRect t="-398361" r="-698193" b="-213115"/>
                      </a:stretch>
                    </a:blipFill>
                  </a:tcPr>
                </a:tc>
                <a:tc>
                  <a:txBody>
                    <a:bodyPr/>
                    <a:lstStyle/>
                    <a:p>
                      <a:endParaRPr lang="zh-CN"/>
                    </a:p>
                  </a:txBody>
                  <a:tcPr>
                    <a:lnL>
                      <a:noFill/>
                    </a:lnL>
                    <a:lnR>
                      <a:noFill/>
                    </a:lnR>
                    <a:lnT>
                      <a:noFill/>
                    </a:lnT>
                    <a:lnB>
                      <a:noFill/>
                    </a:lnB>
                    <a:lnTlToBr w="12700" cmpd="sng">
                      <a:noFill/>
                      <a:prstDash val="solid"/>
                    </a:lnTlToBr>
                    <a:lnBlToTr w="12700" cmpd="sng">
                      <a:noFill/>
                      <a:prstDash val="solid"/>
                    </a:lnBlToTr>
                    <a:blipFill>
                      <a:blip r:embed="rId2"/>
                      <a:stretch>
                        <a:fillRect l="-100606" t="-398361" r="-602424" b="-213115"/>
                      </a:stretch>
                    </a:blipFill>
                  </a:tcPr>
                </a:tc>
                <a:tc>
                  <a:txBody>
                    <a:bodyPr/>
                    <a:lstStyle/>
                    <a:p>
                      <a:endParaRPr lang="zh-CN"/>
                    </a:p>
                  </a:txBody>
                  <a:tcPr>
                    <a:lnL>
                      <a:noFill/>
                    </a:lnL>
                    <a:lnR>
                      <a:noFill/>
                    </a:lnR>
                    <a:lnT>
                      <a:noFill/>
                    </a:lnT>
                    <a:lnB>
                      <a:noFill/>
                    </a:lnB>
                    <a:lnTlToBr w="12700" cmpd="sng">
                      <a:noFill/>
                      <a:prstDash val="solid"/>
                    </a:lnTlToBr>
                    <a:lnBlToTr w="12700" cmpd="sng">
                      <a:noFill/>
                      <a:prstDash val="solid"/>
                    </a:lnBlToTr>
                    <a:blipFill>
                      <a:blip r:embed="rId2"/>
                      <a:stretch>
                        <a:fillRect l="-199398" t="-398361" r="-498795" b="-213115"/>
                      </a:stretch>
                    </a:blipFill>
                  </a:tcPr>
                </a:tc>
                <a:tc>
                  <a:txBody>
                    <a:bodyPr/>
                    <a:lstStyle/>
                    <a:p>
                      <a:endParaRPr lang="zh-CN"/>
                    </a:p>
                  </a:txBody>
                  <a:tcPr>
                    <a:lnL>
                      <a:noFill/>
                    </a:lnL>
                    <a:lnR>
                      <a:noFill/>
                    </a:lnR>
                    <a:lnT>
                      <a:noFill/>
                    </a:lnT>
                    <a:lnB>
                      <a:noFill/>
                    </a:lnB>
                    <a:lnTlToBr w="12700" cmpd="sng">
                      <a:noFill/>
                      <a:prstDash val="solid"/>
                    </a:lnTlToBr>
                    <a:lnBlToTr w="12700" cmpd="sng">
                      <a:noFill/>
                      <a:prstDash val="solid"/>
                    </a:lnBlToTr>
                    <a:blipFill>
                      <a:blip r:embed="rId2"/>
                      <a:stretch>
                        <a:fillRect l="-299398" t="-398361" r="-398795" b="-213115"/>
                      </a:stretch>
                    </a:blipFill>
                  </a:tcPr>
                </a:tc>
                <a:tc>
                  <a:txBody>
                    <a:bodyPr/>
                    <a:lstStyle/>
                    <a:p>
                      <a:endParaRPr lang="zh-CN"/>
                    </a:p>
                  </a:txBody>
                  <a:tcPr>
                    <a:lnL>
                      <a:noFill/>
                    </a:lnL>
                    <a:lnR>
                      <a:noFill/>
                    </a:lnR>
                    <a:lnT>
                      <a:noFill/>
                    </a:lnT>
                    <a:lnB>
                      <a:noFill/>
                    </a:lnB>
                    <a:lnTlToBr w="12700" cmpd="sng">
                      <a:noFill/>
                      <a:prstDash val="solid"/>
                    </a:lnTlToBr>
                    <a:lnBlToTr w="12700" cmpd="sng">
                      <a:noFill/>
                      <a:prstDash val="solid"/>
                    </a:lnBlToTr>
                    <a:blipFill>
                      <a:blip r:embed="rId2"/>
                      <a:stretch>
                        <a:fillRect l="-401818" t="-398361" r="-301212" b="-213115"/>
                      </a:stretch>
                    </a:blipFill>
                  </a:tcPr>
                </a:tc>
                <a:tc>
                  <a:txBody>
                    <a:bodyPr/>
                    <a:lstStyle/>
                    <a:p>
                      <a:endParaRPr lang="zh-CN"/>
                    </a:p>
                  </a:txBody>
                  <a:tcPr>
                    <a:lnL>
                      <a:noFill/>
                    </a:lnL>
                    <a:lnR>
                      <a:noFill/>
                    </a:lnR>
                    <a:lnT>
                      <a:noFill/>
                    </a:lnT>
                    <a:lnB>
                      <a:noFill/>
                    </a:lnB>
                    <a:lnTlToBr w="12700" cmpd="sng">
                      <a:noFill/>
                      <a:prstDash val="solid"/>
                    </a:lnTlToBr>
                    <a:lnBlToTr w="12700" cmpd="sng">
                      <a:noFill/>
                      <a:prstDash val="solid"/>
                    </a:lnBlToTr>
                    <a:blipFill>
                      <a:blip r:embed="rId2"/>
                      <a:stretch>
                        <a:fillRect l="-498795" t="-398361" r="-199398" b="-213115"/>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solidFill>
                          <a:srgbClr val="FFFF00"/>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solidFill>
                          <a:srgbClr val="FFFF00"/>
                        </a:solidFill>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0104">
                <a:tc>
                  <a:txBody>
                    <a:bodyPr/>
                    <a:lstStyle/>
                    <a:p>
                      <a:endParaRPr lang="zh-CN"/>
                    </a:p>
                  </a:txBody>
                  <a:tcPr>
                    <a:lnL>
                      <a:noFill/>
                    </a:lnL>
                    <a:lnR>
                      <a:noFill/>
                    </a:lnR>
                    <a:lnT>
                      <a:noFill/>
                    </a:lnT>
                    <a:lnB w="12700" cmpd="sng">
                      <a:noFill/>
                    </a:lnB>
                    <a:lnTlToBr w="12700" cmpd="sng">
                      <a:noFill/>
                      <a:prstDash val="solid"/>
                    </a:lnTlToBr>
                    <a:lnBlToTr w="12700" cmpd="sng">
                      <a:noFill/>
                      <a:prstDash val="solid"/>
                    </a:lnBlToTr>
                    <a:blipFill>
                      <a:blip r:embed="rId2"/>
                      <a:stretch>
                        <a:fillRect t="-498361" r="-698193" b="-113115"/>
                      </a:stretch>
                    </a:blipFill>
                  </a:tcPr>
                </a:tc>
                <a:tc>
                  <a:txBody>
                    <a:bodyPr/>
                    <a:lstStyle/>
                    <a:p>
                      <a:endParaRPr lang="zh-CN"/>
                    </a:p>
                  </a:txBody>
                  <a:tcPr>
                    <a:lnL>
                      <a:noFill/>
                    </a:lnL>
                    <a:lnR>
                      <a:noFill/>
                    </a:lnR>
                    <a:lnT>
                      <a:noFill/>
                    </a:lnT>
                    <a:lnB w="12700" cmpd="sng">
                      <a:noFill/>
                    </a:lnB>
                    <a:lnTlToBr w="12700" cmpd="sng">
                      <a:noFill/>
                      <a:prstDash val="solid"/>
                    </a:lnTlToBr>
                    <a:lnBlToTr w="12700" cmpd="sng">
                      <a:noFill/>
                      <a:prstDash val="solid"/>
                    </a:lnBlToTr>
                    <a:blipFill>
                      <a:blip r:embed="rId2"/>
                      <a:stretch>
                        <a:fillRect l="-100606" t="-498361" r="-602424" b="-113115"/>
                      </a:stretch>
                    </a:blipFill>
                  </a:tcPr>
                </a:tc>
                <a:tc>
                  <a:txBody>
                    <a:bodyPr/>
                    <a:lstStyle/>
                    <a:p>
                      <a:endParaRPr lang="zh-CN"/>
                    </a:p>
                  </a:txBody>
                  <a:tcPr>
                    <a:lnL>
                      <a:noFill/>
                    </a:lnL>
                    <a:lnR>
                      <a:noFill/>
                    </a:lnR>
                    <a:lnT>
                      <a:noFill/>
                    </a:lnT>
                    <a:lnB w="12700" cmpd="sng">
                      <a:noFill/>
                    </a:lnB>
                    <a:lnTlToBr w="12700" cmpd="sng">
                      <a:noFill/>
                      <a:prstDash val="solid"/>
                    </a:lnTlToBr>
                    <a:lnBlToTr w="12700" cmpd="sng">
                      <a:noFill/>
                      <a:prstDash val="solid"/>
                    </a:lnBlToTr>
                    <a:blipFill>
                      <a:blip r:embed="rId2"/>
                      <a:stretch>
                        <a:fillRect l="-199398" t="-498361" r="-498795" b="-113115"/>
                      </a:stretch>
                    </a:blipFill>
                  </a:tcPr>
                </a:tc>
                <a:tc>
                  <a:txBody>
                    <a:bodyPr/>
                    <a:lstStyle/>
                    <a:p>
                      <a:endParaRPr lang="zh-CN"/>
                    </a:p>
                  </a:txBody>
                  <a:tcPr>
                    <a:lnL>
                      <a:noFill/>
                    </a:lnL>
                    <a:lnR>
                      <a:noFill/>
                    </a:lnR>
                    <a:lnT>
                      <a:noFill/>
                    </a:lnT>
                    <a:lnB w="12700" cmpd="sng">
                      <a:noFill/>
                    </a:lnB>
                    <a:lnTlToBr w="12700" cmpd="sng">
                      <a:noFill/>
                      <a:prstDash val="solid"/>
                    </a:lnTlToBr>
                    <a:lnBlToTr w="12700" cmpd="sng">
                      <a:noFill/>
                      <a:prstDash val="solid"/>
                    </a:lnBlToTr>
                    <a:blipFill>
                      <a:blip r:embed="rId2"/>
                      <a:stretch>
                        <a:fillRect l="-299398" t="-498361" r="-398795" b="-113115"/>
                      </a:stretch>
                    </a:blipFill>
                  </a:tcPr>
                </a:tc>
                <a:tc>
                  <a:txBody>
                    <a:bodyPr/>
                    <a:lstStyle/>
                    <a:p>
                      <a:endParaRPr lang="zh-CN"/>
                    </a:p>
                  </a:txBody>
                  <a:tcPr>
                    <a:lnL>
                      <a:noFill/>
                    </a:lnL>
                    <a:lnR>
                      <a:noFill/>
                    </a:lnR>
                    <a:lnT>
                      <a:noFill/>
                    </a:lnT>
                    <a:lnB w="12700" cmpd="sng">
                      <a:noFill/>
                    </a:lnB>
                    <a:lnTlToBr w="12700" cmpd="sng">
                      <a:noFill/>
                      <a:prstDash val="solid"/>
                    </a:lnTlToBr>
                    <a:lnBlToTr w="12700" cmpd="sng">
                      <a:noFill/>
                      <a:prstDash val="solid"/>
                    </a:lnBlToTr>
                    <a:blipFill>
                      <a:blip r:embed="rId2"/>
                      <a:stretch>
                        <a:fillRect l="-401818" t="-498361" r="-301212" b="-113115"/>
                      </a:stretch>
                    </a:blipFill>
                  </a:tcPr>
                </a:tc>
                <a:tc>
                  <a:txBody>
                    <a:bodyPr/>
                    <a:lstStyle/>
                    <a:p>
                      <a:endParaRPr lang="zh-CN"/>
                    </a:p>
                  </a:txBody>
                  <a:tcPr>
                    <a:lnL>
                      <a:noFill/>
                    </a:lnL>
                    <a:lnR>
                      <a:noFill/>
                    </a:lnR>
                    <a:lnT>
                      <a:noFill/>
                    </a:lnT>
                    <a:lnB w="12700" cmpd="sng">
                      <a:noFill/>
                    </a:lnB>
                    <a:lnTlToBr w="12700" cmpd="sng">
                      <a:noFill/>
                      <a:prstDash val="solid"/>
                    </a:lnTlToBr>
                    <a:lnBlToTr w="12700" cmpd="sng">
                      <a:noFill/>
                      <a:prstDash val="solid"/>
                    </a:lnBlToTr>
                    <a:blipFill>
                      <a:blip r:embed="rId2"/>
                      <a:stretch>
                        <a:fillRect l="-498795" t="-498361" r="-199398" b="-113115"/>
                      </a:stretch>
                    </a:blipFill>
                  </a:tcPr>
                </a:tc>
                <a:tc>
                  <a:txBody>
                    <a:bodyPr/>
                    <a:lstStyle/>
                    <a:p>
                      <a:endParaRPr lang="zh-CN"/>
                    </a:p>
                  </a:txBody>
                  <a:tcPr>
                    <a:lnL>
                      <a:noFill/>
                    </a:lnL>
                    <a:lnR>
                      <a:noFill/>
                    </a:lnR>
                    <a:lnT>
                      <a:noFill/>
                    </a:lnT>
                    <a:lnB w="12700" cmpd="sng">
                      <a:noFill/>
                    </a:lnB>
                    <a:lnTlToBr w="12700" cmpd="sng">
                      <a:noFill/>
                      <a:prstDash val="solid"/>
                    </a:lnTlToBr>
                    <a:lnBlToTr w="12700" cmpd="sng">
                      <a:noFill/>
                      <a:prstDash val="solid"/>
                    </a:lnBlToTr>
                    <a:blipFill>
                      <a:blip r:embed="rId2"/>
                      <a:stretch>
                        <a:fillRect l="-602424" t="-498361" r="-100606" b="-113115"/>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b="1" i="1" kern="1200" dirty="0" smtClean="0">
                        <a:solidFill>
                          <a:schemeClr val="bg1"/>
                        </a:solidFill>
                        <a:latin typeface="Cambria Math" panose="02040503050406030204" pitchFamily="18" charset="0"/>
                        <a:ea typeface="+mn-ea"/>
                        <a:cs typeface="+mn-cs"/>
                      </a:endParaRPr>
                    </a:p>
                  </a:txBody>
                  <a:tcP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0104">
                <a:tc>
                  <a:txBody>
                    <a:bodyPr/>
                    <a:lstStyle/>
                    <a:p>
                      <a:endParaRPr lang="zh-CN"/>
                    </a:p>
                  </a:txBody>
                  <a:tcPr>
                    <a:lnL>
                      <a:noFill/>
                    </a:lnL>
                    <a:lnR>
                      <a:noFill/>
                    </a:lnR>
                    <a:lnT>
                      <a:noFill/>
                    </a:lnT>
                    <a:lnB w="12700" cmpd="sng">
                      <a:noFill/>
                    </a:lnB>
                    <a:lnTlToBr w="12700" cmpd="sng">
                      <a:noFill/>
                      <a:prstDash val="solid"/>
                    </a:lnTlToBr>
                    <a:lnBlToTr w="12700" cmpd="sng">
                      <a:noFill/>
                      <a:prstDash val="solid"/>
                    </a:lnBlToTr>
                    <a:blipFill>
                      <a:blip r:embed="rId2"/>
                      <a:stretch>
                        <a:fillRect t="-598361" r="-698193" b="-13115"/>
                      </a:stretch>
                    </a:blipFill>
                  </a:tcPr>
                </a:tc>
                <a:tc>
                  <a:txBody>
                    <a:bodyPr/>
                    <a:lstStyle/>
                    <a:p>
                      <a:endParaRPr lang="zh-CN"/>
                    </a:p>
                  </a:txBody>
                  <a:tcPr>
                    <a:lnL>
                      <a:noFill/>
                    </a:lnL>
                    <a:lnR>
                      <a:noFill/>
                    </a:lnR>
                    <a:lnT>
                      <a:noFill/>
                    </a:lnT>
                    <a:lnB w="12700" cmpd="sng">
                      <a:noFill/>
                    </a:lnB>
                    <a:lnTlToBr w="12700" cmpd="sng">
                      <a:noFill/>
                      <a:prstDash val="solid"/>
                    </a:lnTlToBr>
                    <a:lnBlToTr w="12700" cmpd="sng">
                      <a:noFill/>
                      <a:prstDash val="solid"/>
                    </a:lnBlToTr>
                    <a:blipFill>
                      <a:blip r:embed="rId2"/>
                      <a:stretch>
                        <a:fillRect l="-100606" t="-598361" r="-602424" b="-13115"/>
                      </a:stretch>
                    </a:blipFill>
                  </a:tcPr>
                </a:tc>
                <a:tc>
                  <a:txBody>
                    <a:bodyPr/>
                    <a:lstStyle/>
                    <a:p>
                      <a:endParaRPr lang="zh-CN"/>
                    </a:p>
                  </a:txBody>
                  <a:tcPr>
                    <a:lnL>
                      <a:noFill/>
                    </a:lnL>
                    <a:lnR>
                      <a:noFill/>
                    </a:lnR>
                    <a:lnT>
                      <a:noFill/>
                    </a:lnT>
                    <a:lnB w="12700" cmpd="sng">
                      <a:noFill/>
                    </a:lnB>
                    <a:lnTlToBr w="12700" cmpd="sng">
                      <a:noFill/>
                      <a:prstDash val="solid"/>
                    </a:lnTlToBr>
                    <a:lnBlToTr w="12700" cmpd="sng">
                      <a:noFill/>
                      <a:prstDash val="solid"/>
                    </a:lnBlToTr>
                    <a:blipFill>
                      <a:blip r:embed="rId2"/>
                      <a:stretch>
                        <a:fillRect l="-199398" t="-598361" r="-498795" b="-13115"/>
                      </a:stretch>
                    </a:blipFill>
                  </a:tcPr>
                </a:tc>
                <a:tc>
                  <a:txBody>
                    <a:bodyPr/>
                    <a:lstStyle/>
                    <a:p>
                      <a:endParaRPr lang="zh-CN"/>
                    </a:p>
                  </a:txBody>
                  <a:tcPr>
                    <a:lnL>
                      <a:noFill/>
                    </a:lnL>
                    <a:lnR>
                      <a:noFill/>
                    </a:lnR>
                    <a:lnT>
                      <a:noFill/>
                    </a:lnT>
                    <a:lnB w="12700" cmpd="sng">
                      <a:noFill/>
                    </a:lnB>
                    <a:lnTlToBr w="12700" cmpd="sng">
                      <a:noFill/>
                      <a:prstDash val="solid"/>
                    </a:lnTlToBr>
                    <a:lnBlToTr w="12700" cmpd="sng">
                      <a:noFill/>
                      <a:prstDash val="solid"/>
                    </a:lnBlToTr>
                    <a:blipFill>
                      <a:blip r:embed="rId2"/>
                      <a:stretch>
                        <a:fillRect l="-299398" t="-598361" r="-398795" b="-13115"/>
                      </a:stretch>
                    </a:blipFill>
                  </a:tcPr>
                </a:tc>
                <a:tc>
                  <a:txBody>
                    <a:bodyPr/>
                    <a:lstStyle/>
                    <a:p>
                      <a:endParaRPr lang="zh-CN"/>
                    </a:p>
                  </a:txBody>
                  <a:tcPr>
                    <a:lnL>
                      <a:noFill/>
                    </a:lnL>
                    <a:lnR>
                      <a:noFill/>
                    </a:lnR>
                    <a:lnT>
                      <a:noFill/>
                    </a:lnT>
                    <a:lnB w="12700" cmpd="sng">
                      <a:noFill/>
                    </a:lnB>
                    <a:lnTlToBr w="12700" cmpd="sng">
                      <a:noFill/>
                      <a:prstDash val="solid"/>
                    </a:lnTlToBr>
                    <a:lnBlToTr w="12700" cmpd="sng">
                      <a:noFill/>
                      <a:prstDash val="solid"/>
                    </a:lnBlToTr>
                    <a:blipFill>
                      <a:blip r:embed="rId2"/>
                      <a:stretch>
                        <a:fillRect l="-401818" t="-598361" r="-301212" b="-13115"/>
                      </a:stretch>
                    </a:blipFill>
                  </a:tcPr>
                </a:tc>
                <a:tc>
                  <a:txBody>
                    <a:bodyPr/>
                    <a:lstStyle/>
                    <a:p>
                      <a:endParaRPr lang="zh-CN"/>
                    </a:p>
                  </a:txBody>
                  <a:tcPr>
                    <a:lnL>
                      <a:noFill/>
                    </a:lnL>
                    <a:lnR>
                      <a:noFill/>
                    </a:lnR>
                    <a:lnT>
                      <a:noFill/>
                    </a:lnT>
                    <a:lnB w="12700" cmpd="sng">
                      <a:noFill/>
                    </a:lnB>
                    <a:lnTlToBr w="12700" cmpd="sng">
                      <a:noFill/>
                      <a:prstDash val="solid"/>
                    </a:lnTlToBr>
                    <a:lnBlToTr w="12700" cmpd="sng">
                      <a:noFill/>
                      <a:prstDash val="solid"/>
                    </a:lnBlToTr>
                    <a:blipFill>
                      <a:blip r:embed="rId2"/>
                      <a:stretch>
                        <a:fillRect l="-498795" t="-598361" r="-199398" b="-13115"/>
                      </a:stretch>
                    </a:blipFill>
                  </a:tcPr>
                </a:tc>
                <a:tc>
                  <a:txBody>
                    <a:bodyPr/>
                    <a:lstStyle/>
                    <a:p>
                      <a:endParaRPr lang="zh-CN"/>
                    </a:p>
                  </a:txBody>
                  <a:tcPr>
                    <a:lnL>
                      <a:noFill/>
                    </a:lnL>
                    <a:lnR>
                      <a:noFill/>
                    </a:lnR>
                    <a:lnT>
                      <a:noFill/>
                    </a:lnT>
                    <a:lnB w="12700" cmpd="sng">
                      <a:noFill/>
                    </a:lnB>
                    <a:lnTlToBr w="12700" cmpd="sng">
                      <a:noFill/>
                      <a:prstDash val="solid"/>
                    </a:lnTlToBr>
                    <a:lnBlToTr w="12700" cmpd="sng">
                      <a:noFill/>
                      <a:prstDash val="solid"/>
                    </a:lnBlToTr>
                    <a:blipFill>
                      <a:blip r:embed="rId2"/>
                      <a:stretch>
                        <a:fillRect l="-602424" t="-598361" r="-100606" b="-13115"/>
                      </a:stretch>
                    </a:blipFill>
                  </a:tcPr>
                </a:tc>
                <a:tc>
                  <a:txBody>
                    <a:bodyPr/>
                    <a:lstStyle/>
                    <a:p>
                      <a:endParaRPr lang="zh-CN" dirty="0"/>
                    </a:p>
                  </a:txBody>
                  <a:tcPr>
                    <a:lnL>
                      <a:noFill/>
                    </a:lnL>
                    <a:lnR>
                      <a:noFill/>
                    </a:lnR>
                    <a:lnT>
                      <a:noFill/>
                    </a:lnT>
                    <a:lnB w="12700" cmpd="sng">
                      <a:noFill/>
                    </a:lnB>
                    <a:lnTlToBr w="12700" cmpd="sng">
                      <a:noFill/>
                      <a:prstDash val="solid"/>
                    </a:lnTlToBr>
                    <a:lnBlToTr w="12700" cmpd="sng">
                      <a:noFill/>
                      <a:prstDash val="solid"/>
                    </a:lnBlToTr>
                    <a:blipFill>
                      <a:blip r:embed="rId2"/>
                      <a:stretch>
                        <a:fillRect l="-698193" t="-598361" b="-13115"/>
                      </a:stretch>
                    </a:blipFill>
                  </a:tcPr>
                </a:tc>
                <a:extLst>
                  <a:ext uri="{0D108BD9-81ED-4DB2-BD59-A6C34878D82A}">
                    <a16:rowId xmlns:a16="http://schemas.microsoft.com/office/drawing/2014/main" val="10006"/>
                  </a:ext>
                </a:extLst>
              </a:tr>
            </a:tbl>
          </a:graphicData>
        </a:graphic>
      </p:graphicFrame>
      <p:sp>
        <p:nvSpPr>
          <p:cNvPr id="4" name="文本占位符 3"/>
          <p:cNvSpPr>
            <a:spLocks noGrp="1"/>
          </p:cNvSpPr>
          <p:nvPr>
            <p:ph type="body" sz="half" idx="2"/>
          </p:nvPr>
        </p:nvSpPr>
        <p:spPr>
          <a:xfrm>
            <a:off x="609600" y="1435100"/>
            <a:ext cx="5791192" cy="4691063"/>
          </a:xfrm>
        </p:spPr>
        <p:txBody>
          <a:bodyPr/>
          <a:lstStyle/>
          <a:p>
            <a:r>
              <a:rPr lang="en-US" altLang="zh-CN" sz="2000" dirty="0" smtClean="0">
                <a:solidFill>
                  <a:schemeClr val="bg1"/>
                </a:solidFill>
              </a:rPr>
              <a:t>         </a:t>
            </a:r>
            <a:r>
              <a:rPr lang="zh-CN" altLang="en-US" sz="2000" dirty="0" smtClean="0">
                <a:solidFill>
                  <a:schemeClr val="bg1"/>
                </a:solidFill>
              </a:rPr>
              <a:t>当临时需要增加一个节点时，利用拉格朗日插值公式，所有系数（拉格朗日基函数）都须重算，这就会造成计算量的浪费。但利用</a:t>
            </a:r>
            <a:r>
              <a:rPr lang="en-US" altLang="zh-CN" sz="2000" dirty="0" smtClean="0">
                <a:solidFill>
                  <a:schemeClr val="bg1"/>
                </a:solidFill>
              </a:rPr>
              <a:t>1.2</a:t>
            </a:r>
            <a:r>
              <a:rPr lang="zh-CN" altLang="en-US" sz="2000" dirty="0" smtClean="0">
                <a:solidFill>
                  <a:schemeClr val="bg1"/>
                </a:solidFill>
              </a:rPr>
              <a:t>节例</a:t>
            </a:r>
            <a:r>
              <a:rPr lang="en-US" altLang="zh-CN" sz="2000" dirty="0" smtClean="0">
                <a:solidFill>
                  <a:schemeClr val="bg1"/>
                </a:solidFill>
              </a:rPr>
              <a:t>3</a:t>
            </a:r>
            <a:r>
              <a:rPr lang="zh-CN" altLang="en-US" sz="2000" dirty="0" smtClean="0">
                <a:solidFill>
                  <a:schemeClr val="bg1"/>
                </a:solidFill>
              </a:rPr>
              <a:t>后的注记所给的结果，可以构造一种具有“承袭性”的被称为</a:t>
            </a:r>
            <a:r>
              <a:rPr lang="zh-CN" altLang="en-US" sz="2000" dirty="0" smtClean="0">
                <a:solidFill>
                  <a:srgbClr val="FF0000"/>
                </a:solidFill>
              </a:rPr>
              <a:t>埃特金</a:t>
            </a:r>
            <a:r>
              <a:rPr lang="en-US" altLang="zh-CN" sz="2000" dirty="0" smtClean="0">
                <a:solidFill>
                  <a:srgbClr val="FF0000"/>
                </a:solidFill>
              </a:rPr>
              <a:t>(Aitken)</a:t>
            </a:r>
            <a:r>
              <a:rPr lang="zh-CN" altLang="en-US" sz="2000" dirty="0" smtClean="0">
                <a:solidFill>
                  <a:srgbClr val="FF0000"/>
                </a:solidFill>
              </a:rPr>
              <a:t>算法</a:t>
            </a:r>
            <a:r>
              <a:rPr lang="zh-CN" altLang="en-US" sz="2000" dirty="0" smtClean="0">
                <a:solidFill>
                  <a:schemeClr val="bg1"/>
                </a:solidFill>
              </a:rPr>
              <a:t>的计算方法，记录结果形成的表格称为“埃特金插值表”。</a:t>
            </a:r>
            <a:endParaRPr lang="en-US" altLang="zh-CN" sz="2000" dirty="0" smtClean="0">
              <a:solidFill>
                <a:schemeClr val="bg1"/>
              </a:solidFill>
            </a:endParaRPr>
          </a:p>
          <a:p>
            <a:endParaRPr lang="zh-CN" altLang="en-US" sz="2000" dirty="0">
              <a:solidFill>
                <a:schemeClr val="bg1"/>
              </a:solidFill>
            </a:endParaRPr>
          </a:p>
        </p:txBody>
      </p:sp>
      <p:cxnSp>
        <p:nvCxnSpPr>
          <p:cNvPr id="7" name="直接箭头连接符 6"/>
          <p:cNvCxnSpPr/>
          <p:nvPr/>
        </p:nvCxnSpPr>
        <p:spPr bwMode="auto">
          <a:xfrm>
            <a:off x="2133704" y="4571970"/>
            <a:ext cx="365571" cy="0"/>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11" name="直接箭头连接符 10"/>
          <p:cNvCxnSpPr/>
          <p:nvPr/>
        </p:nvCxnSpPr>
        <p:spPr bwMode="auto">
          <a:xfrm>
            <a:off x="2149123" y="4239185"/>
            <a:ext cx="365571" cy="0"/>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12" name="直接箭头连接符 11"/>
          <p:cNvCxnSpPr/>
          <p:nvPr/>
        </p:nvCxnSpPr>
        <p:spPr bwMode="auto">
          <a:xfrm>
            <a:off x="3124278" y="4590632"/>
            <a:ext cx="365571" cy="0"/>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13" name="直接箭头连接符 12"/>
          <p:cNvCxnSpPr/>
          <p:nvPr/>
        </p:nvCxnSpPr>
        <p:spPr bwMode="auto">
          <a:xfrm>
            <a:off x="4133514" y="4971622"/>
            <a:ext cx="365571" cy="0"/>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14" name="直接箭头连接符 13"/>
          <p:cNvCxnSpPr/>
          <p:nvPr/>
        </p:nvCxnSpPr>
        <p:spPr bwMode="auto">
          <a:xfrm>
            <a:off x="5181624" y="5333950"/>
            <a:ext cx="365571" cy="0"/>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15" name="直接箭头连接符 14"/>
          <p:cNvCxnSpPr/>
          <p:nvPr/>
        </p:nvCxnSpPr>
        <p:spPr bwMode="auto">
          <a:xfrm>
            <a:off x="2133704" y="4952960"/>
            <a:ext cx="365571" cy="0"/>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16" name="直接箭头连接符 15"/>
          <p:cNvCxnSpPr/>
          <p:nvPr/>
        </p:nvCxnSpPr>
        <p:spPr bwMode="auto">
          <a:xfrm>
            <a:off x="3124278" y="4952960"/>
            <a:ext cx="365571" cy="0"/>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17" name="直接箭头连接符 16"/>
          <p:cNvCxnSpPr/>
          <p:nvPr/>
        </p:nvCxnSpPr>
        <p:spPr bwMode="auto">
          <a:xfrm>
            <a:off x="3124278" y="5333950"/>
            <a:ext cx="365571" cy="0"/>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18" name="直接箭头连接符 17"/>
          <p:cNvCxnSpPr/>
          <p:nvPr/>
        </p:nvCxnSpPr>
        <p:spPr bwMode="auto">
          <a:xfrm>
            <a:off x="2133704" y="5333950"/>
            <a:ext cx="365571" cy="0"/>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19" name="直接箭头连接符 18"/>
          <p:cNvCxnSpPr/>
          <p:nvPr/>
        </p:nvCxnSpPr>
        <p:spPr bwMode="auto">
          <a:xfrm>
            <a:off x="4114852" y="5333950"/>
            <a:ext cx="365571" cy="0"/>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21" name="直接箭头连接符 20"/>
          <p:cNvCxnSpPr/>
          <p:nvPr/>
        </p:nvCxnSpPr>
        <p:spPr bwMode="auto">
          <a:xfrm>
            <a:off x="2133704" y="3886188"/>
            <a:ext cx="380990" cy="304792"/>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23" name="直接箭头连接符 22"/>
          <p:cNvCxnSpPr/>
          <p:nvPr/>
        </p:nvCxnSpPr>
        <p:spPr bwMode="auto">
          <a:xfrm>
            <a:off x="3124278" y="4267178"/>
            <a:ext cx="380990" cy="304792"/>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24" name="直接箭头连接符 23"/>
          <p:cNvCxnSpPr/>
          <p:nvPr/>
        </p:nvCxnSpPr>
        <p:spPr bwMode="auto">
          <a:xfrm>
            <a:off x="4114852" y="4648168"/>
            <a:ext cx="380990" cy="304792"/>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25" name="直接箭头连接符 24"/>
          <p:cNvCxnSpPr/>
          <p:nvPr/>
        </p:nvCxnSpPr>
        <p:spPr bwMode="auto">
          <a:xfrm>
            <a:off x="5181624" y="5029158"/>
            <a:ext cx="380990" cy="304792"/>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27" name="直接箭头连接符 26"/>
          <p:cNvCxnSpPr/>
          <p:nvPr/>
        </p:nvCxnSpPr>
        <p:spPr bwMode="auto">
          <a:xfrm>
            <a:off x="2133704" y="3886188"/>
            <a:ext cx="380990" cy="685782"/>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28" name="直接箭头连接符 27"/>
          <p:cNvCxnSpPr/>
          <p:nvPr/>
        </p:nvCxnSpPr>
        <p:spPr bwMode="auto">
          <a:xfrm>
            <a:off x="3124278" y="4267178"/>
            <a:ext cx="380990" cy="685782"/>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29" name="直接箭头连接符 28"/>
          <p:cNvCxnSpPr/>
          <p:nvPr/>
        </p:nvCxnSpPr>
        <p:spPr bwMode="auto">
          <a:xfrm>
            <a:off x="4114852" y="4648168"/>
            <a:ext cx="380990" cy="685782"/>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31" name="直接箭头连接符 30"/>
          <p:cNvCxnSpPr/>
          <p:nvPr/>
        </p:nvCxnSpPr>
        <p:spPr bwMode="auto">
          <a:xfrm>
            <a:off x="2133704" y="3886188"/>
            <a:ext cx="380990" cy="1066772"/>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32" name="直接箭头连接符 31"/>
          <p:cNvCxnSpPr/>
          <p:nvPr/>
        </p:nvCxnSpPr>
        <p:spPr bwMode="auto">
          <a:xfrm>
            <a:off x="3124278" y="4267178"/>
            <a:ext cx="380990" cy="1066772"/>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34" name="直接箭头连接符 33"/>
          <p:cNvCxnSpPr/>
          <p:nvPr/>
        </p:nvCxnSpPr>
        <p:spPr bwMode="auto">
          <a:xfrm>
            <a:off x="2133704" y="3886188"/>
            <a:ext cx="380990" cy="1447762"/>
          </a:xfrm>
          <a:prstGeom prst="straightConnector1">
            <a:avLst/>
          </a:prstGeom>
          <a:solidFill>
            <a:schemeClr val="accent1"/>
          </a:solidFill>
          <a:ln w="9525" cap="flat" cmpd="sng" algn="ctr">
            <a:solidFill>
              <a:schemeClr val="bg1"/>
            </a:solidFill>
            <a:prstDash val="solid"/>
            <a:round/>
            <a:headEnd type="none" w="med" len="med"/>
            <a:tailEnd type="triangle"/>
          </a:ln>
        </p:spPr>
      </p:cxnSp>
      <mc:AlternateContent xmlns:mc="http://schemas.openxmlformats.org/markup-compatibility/2006" xmlns:a14="http://schemas.microsoft.com/office/drawing/2010/main">
        <mc:Choice Requires="a14">
          <p:sp>
            <p:nvSpPr>
              <p:cNvPr id="35" name="文本框 34"/>
              <p:cNvSpPr txBox="1"/>
              <p:nvPr/>
            </p:nvSpPr>
            <p:spPr bwMode="auto">
              <a:xfrm>
                <a:off x="6476990" y="533476"/>
                <a:ext cx="5562454" cy="3828036"/>
              </a:xfrm>
              <a:prstGeom prst="rect">
                <a:avLst/>
              </a:prstGeom>
              <a:noFill/>
              <a:ln>
                <a:noFill/>
              </a:ln>
            </p:spPr>
            <p:txBody>
              <a:bodyPr wrap="square" rtlCol="0">
                <a:spAutoFit/>
              </a:bodyPr>
              <a:lstStyle/>
              <a:p>
                <a:pPr eaLnBrk="0" hangingPunct="0"/>
                <a:r>
                  <a:rPr lang="zh-CN" altLang="en-US" dirty="0" smtClean="0">
                    <a:solidFill>
                      <a:schemeClr val="bg1"/>
                    </a:solidFill>
                    <a:sym typeface="+mn-ea"/>
                  </a:rPr>
                  <a:t>       表中第一列分别是插值节点，第二列是各节点处的函数值，为统一符号，改写成了</a:t>
                </a:r>
                <a14:m>
                  <m:oMath xmlns:m="http://schemas.openxmlformats.org/officeDocument/2006/math">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𝑓</m:t>
                        </m:r>
                      </m:e>
                      <m:sub>
                        <m:r>
                          <a:rPr lang="en-US" altLang="zh-CN" i="1">
                            <a:solidFill>
                              <a:schemeClr val="bg1"/>
                            </a:solidFill>
                            <a:latin typeface="Cambria Math" panose="02040503050406030204" pitchFamily="18" charset="0"/>
                          </a:rPr>
                          <m:t>0</m:t>
                        </m:r>
                      </m:sub>
                    </m:sSub>
                    <m:r>
                      <a:rPr lang="en-US" altLang="zh-CN" i="1">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𝑖</m:t>
                        </m:r>
                      </m:sub>
                    </m:sSub>
                    <m:r>
                      <a:rPr lang="en-US" altLang="zh-CN" i="1">
                        <a:solidFill>
                          <a:schemeClr val="bg1"/>
                        </a:solidFill>
                        <a:latin typeface="Cambria Math" panose="02040503050406030204" pitchFamily="18" charset="0"/>
                      </a:rPr>
                      <m:t>)</m:t>
                    </m:r>
                    <m:r>
                      <a:rPr lang="zh-CN" altLang="en-US" i="1" smtClean="0">
                        <a:solidFill>
                          <a:schemeClr val="bg1"/>
                        </a:solidFill>
                        <a:latin typeface="Cambria Math" panose="02040503050406030204" pitchFamily="18" charset="0"/>
                      </a:rPr>
                      <m:t>的</m:t>
                    </m:r>
                  </m:oMath>
                </a14:m>
                <a:r>
                  <a:rPr lang="zh-CN" altLang="en-US" dirty="0" smtClean="0">
                    <a:solidFill>
                      <a:schemeClr val="bg1"/>
                    </a:solidFill>
                  </a:rPr>
                  <a:t>形式</a:t>
                </a:r>
                <a:r>
                  <a:rPr lang="en-US" altLang="zh-CN" dirty="0" smtClean="0">
                    <a:solidFill>
                      <a:schemeClr val="bg1"/>
                    </a:solidFill>
                  </a:rPr>
                  <a:t>.</a:t>
                </a:r>
                <a:r>
                  <a:rPr lang="zh-CN" altLang="en-US" dirty="0" smtClean="0">
                    <a:solidFill>
                      <a:schemeClr val="bg1"/>
                    </a:solidFill>
                  </a:rPr>
                  <a:t>后面各列中的</a:t>
                </a:r>
                <a14:m>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𝑓</m:t>
                        </m:r>
                      </m:e>
                      <m:sub>
                        <m:r>
                          <a:rPr lang="en-US" altLang="zh-CN" b="0" i="1" smtClean="0">
                            <a:solidFill>
                              <a:schemeClr val="bg1"/>
                            </a:solidFill>
                            <a:latin typeface="Cambria Math" panose="02040503050406030204" pitchFamily="18" charset="0"/>
                          </a:rPr>
                          <m:t>𝑘</m:t>
                        </m:r>
                      </m:sub>
                    </m:sSub>
                    <m:r>
                      <a:rPr lang="en-US" altLang="zh-CN" i="1" smtClean="0">
                        <a:solidFill>
                          <a:schemeClr val="bg1"/>
                        </a:solidFill>
                        <a:latin typeface="Cambria Math" panose="02040503050406030204" pitchFamily="18" charset="0"/>
                      </a:rPr>
                      <m:t>(</m:t>
                    </m:r>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𝑗</m:t>
                        </m:r>
                      </m:sub>
                    </m:sSub>
                    <m:r>
                      <a:rPr lang="en-US" altLang="zh-CN" i="1" dirty="0" smtClean="0">
                        <a:solidFill>
                          <a:schemeClr val="bg1"/>
                        </a:solidFill>
                        <a:latin typeface="Cambria Math" panose="02040503050406030204" pitchFamily="18" charset="0"/>
                      </a:rPr>
                      <m:t>)(</m:t>
                    </m:r>
                    <m:r>
                      <a:rPr lang="en-US" altLang="zh-CN" i="1" dirty="0" smtClean="0">
                        <a:solidFill>
                          <a:schemeClr val="bg1"/>
                        </a:solidFill>
                        <a:latin typeface="Cambria Math" panose="02040503050406030204" pitchFamily="18" charset="0"/>
                      </a:rPr>
                      <m:t>𝑗</m:t>
                    </m:r>
                    <m:r>
                      <a:rPr lang="en-US" altLang="zh-CN" i="1" dirty="0" smtClean="0">
                        <a:solidFill>
                          <a:schemeClr val="bg1"/>
                        </a:solidFill>
                        <a:latin typeface="Cambria Math" panose="02040503050406030204" pitchFamily="18" charset="0"/>
                        <a:ea typeface="Cambria Math" panose="02040503050406030204" pitchFamily="18" charset="0"/>
                      </a:rPr>
                      <m:t>≥</m:t>
                    </m:r>
                    <m:r>
                      <a:rPr lang="en-US" altLang="zh-CN" b="0" i="1" dirty="0" smtClean="0">
                        <a:solidFill>
                          <a:schemeClr val="bg1"/>
                        </a:solidFill>
                        <a:latin typeface="Cambria Math" panose="02040503050406030204" pitchFamily="18" charset="0"/>
                        <a:ea typeface="Cambria Math" panose="02040503050406030204" pitchFamily="18" charset="0"/>
                      </a:rPr>
                      <m:t>𝑘</m:t>
                    </m:r>
                    <m:r>
                      <a:rPr lang="en-US" altLang="zh-CN" b="0" i="1" dirty="0" smtClean="0">
                        <a:solidFill>
                          <a:schemeClr val="bg1"/>
                        </a:solidFill>
                        <a:latin typeface="Cambria Math" panose="02040503050406030204" pitchFamily="18" charset="0"/>
                        <a:ea typeface="Cambria Math" panose="02040503050406030204" pitchFamily="18" charset="0"/>
                      </a:rPr>
                      <m:t>)</m:t>
                    </m:r>
                  </m:oMath>
                </a14:m>
                <a:r>
                  <a:rPr lang="zh-CN" altLang="en-US" dirty="0" smtClean="0">
                    <a:solidFill>
                      <a:schemeClr val="bg1"/>
                    </a:solidFill>
                  </a:rPr>
                  <a:t>表示以</a:t>
                </a:r>
                <a14:m>
                  <m:oMath xmlns:m="http://schemas.openxmlformats.org/officeDocument/2006/math">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𝑥</m:t>
                        </m:r>
                      </m:e>
                      <m:sub>
                        <m:r>
                          <a:rPr lang="en-US" altLang="zh-CN" i="1">
                            <a:solidFill>
                              <a:schemeClr val="bg1"/>
                            </a:solidFill>
                            <a:latin typeface="Cambria Math" panose="02040503050406030204" pitchFamily="18" charset="0"/>
                            <a:ea typeface="全新硬笔行书简" panose="02010600040101010101" pitchFamily="2" charset="-122"/>
                          </a:rPr>
                          <m:t>0</m:t>
                        </m:r>
                      </m:sub>
                    </m:sSub>
                    <m:r>
                      <a:rPr lang="en-US" altLang="zh-CN" i="1">
                        <a:solidFill>
                          <a:schemeClr val="bg1"/>
                        </a:solidFill>
                        <a:latin typeface="Cambria Math" panose="02040503050406030204" pitchFamily="18" charset="0"/>
                        <a:ea typeface="全新硬笔行书简" panose="02010600040101010101" pitchFamily="2" charset="-122"/>
                      </a:rPr>
                      <m:t>,</m:t>
                    </m:r>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𝑥</m:t>
                        </m:r>
                      </m:e>
                      <m:sub>
                        <m:r>
                          <a:rPr lang="en-US" altLang="zh-CN" i="1">
                            <a:solidFill>
                              <a:schemeClr val="bg1"/>
                            </a:solidFill>
                            <a:latin typeface="Cambria Math" panose="02040503050406030204" pitchFamily="18" charset="0"/>
                            <a:ea typeface="全新硬笔行书简" panose="02010600040101010101" pitchFamily="2" charset="-122"/>
                          </a:rPr>
                          <m:t>1</m:t>
                        </m:r>
                      </m:sub>
                    </m:sSub>
                    <m:r>
                      <a:rPr lang="en-US" altLang="zh-CN" i="1">
                        <a:solidFill>
                          <a:schemeClr val="bg1"/>
                        </a:solidFill>
                        <a:latin typeface="Cambria Math" panose="02040503050406030204" pitchFamily="18" charset="0"/>
                        <a:ea typeface="全新硬笔行书简" panose="02010600040101010101" pitchFamily="2" charset="-122"/>
                      </a:rPr>
                      <m:t>,</m:t>
                    </m:r>
                    <m:r>
                      <a:rPr lang="en-US" altLang="zh-CN" i="1">
                        <a:solidFill>
                          <a:schemeClr val="bg1"/>
                        </a:solidFill>
                        <a:latin typeface="Cambria Math" panose="02040503050406030204" pitchFamily="18" charset="0"/>
                        <a:ea typeface="Cambria Math" panose="02040503050406030204" pitchFamily="18" charset="0"/>
                      </a:rPr>
                      <m:t>⋯,</m:t>
                    </m:r>
                    <m:sSub>
                      <m:sSubPr>
                        <m:ctrlPr>
                          <a:rPr lang="en-US" altLang="zh-CN" i="1">
                            <a:solidFill>
                              <a:schemeClr val="bg1"/>
                            </a:solidFill>
                            <a:latin typeface="Cambria Math" panose="02040503050406030204" pitchFamily="18" charset="0"/>
                            <a:ea typeface="Cambria Math" panose="02040503050406030204" pitchFamily="18" charset="0"/>
                          </a:rPr>
                        </m:ctrlPr>
                      </m:sSubPr>
                      <m:e>
                        <m:r>
                          <a:rPr lang="en-US" altLang="zh-CN" i="1">
                            <a:solidFill>
                              <a:schemeClr val="bg1"/>
                            </a:solidFill>
                            <a:latin typeface="Cambria Math" panose="02040503050406030204" pitchFamily="18" charset="0"/>
                            <a:ea typeface="Cambria Math" panose="02040503050406030204" pitchFamily="18" charset="0"/>
                          </a:rPr>
                          <m:t>𝑥</m:t>
                        </m:r>
                      </m:e>
                      <m:sub>
                        <m:r>
                          <a:rPr lang="en-US" altLang="zh-CN" b="0" i="1" smtClean="0">
                            <a:solidFill>
                              <a:schemeClr val="bg1"/>
                            </a:solidFill>
                            <a:latin typeface="Cambria Math" panose="02040503050406030204" pitchFamily="18" charset="0"/>
                            <a:ea typeface="Cambria Math" panose="02040503050406030204" pitchFamily="18" charset="0"/>
                          </a:rPr>
                          <m:t>𝑘</m:t>
                        </m:r>
                        <m:r>
                          <a:rPr lang="en-US" altLang="zh-CN" b="0" i="1" smtClean="0">
                            <a:solidFill>
                              <a:schemeClr val="bg1"/>
                            </a:solidFill>
                            <a:latin typeface="Cambria Math" panose="02040503050406030204" pitchFamily="18" charset="0"/>
                            <a:ea typeface="Cambria Math" panose="02040503050406030204" pitchFamily="18" charset="0"/>
                          </a:rPr>
                          <m:t>−1</m:t>
                        </m:r>
                      </m:sub>
                    </m:sSub>
                  </m:oMath>
                </a14:m>
                <a:r>
                  <a:rPr lang="zh-CN" altLang="en-US" dirty="0" smtClean="0">
                    <a:solidFill>
                      <a:schemeClr val="bg1"/>
                    </a:solidFill>
                  </a:rPr>
                  <a:t>及</a:t>
                </a:r>
                <a14:m>
                  <m:oMath xmlns:m="http://schemas.openxmlformats.org/officeDocument/2006/math">
                    <m:sSub>
                      <m:sSubPr>
                        <m:ctrlPr>
                          <a:rPr lang="en-US" altLang="zh-CN" i="1" dirty="0" smtClean="0">
                            <a:solidFill>
                              <a:schemeClr val="bg1"/>
                            </a:solidFill>
                            <a:latin typeface="Cambria Math" panose="02040503050406030204" pitchFamily="18" charset="0"/>
                          </a:rPr>
                        </m:ctrlPr>
                      </m:sSubPr>
                      <m:e>
                        <m:r>
                          <a:rPr lang="en-US" altLang="zh-CN" b="0" i="1" dirty="0" smtClean="0">
                            <a:solidFill>
                              <a:schemeClr val="bg1"/>
                            </a:solidFill>
                            <a:latin typeface="Cambria Math" panose="02040503050406030204" pitchFamily="18" charset="0"/>
                          </a:rPr>
                          <m:t>𝑥</m:t>
                        </m:r>
                      </m:e>
                      <m:sub>
                        <m:r>
                          <a:rPr lang="en-US" altLang="zh-CN" b="0" i="1" dirty="0" smtClean="0">
                            <a:solidFill>
                              <a:schemeClr val="bg1"/>
                            </a:solidFill>
                            <a:latin typeface="Cambria Math" panose="02040503050406030204" pitchFamily="18" charset="0"/>
                          </a:rPr>
                          <m:t>𝑗</m:t>
                        </m:r>
                      </m:sub>
                    </m:sSub>
                    <m:r>
                      <a:rPr lang="zh-CN" altLang="en-US" i="1" dirty="0">
                        <a:solidFill>
                          <a:schemeClr val="bg1"/>
                        </a:solidFill>
                        <a:latin typeface="Cambria Math" panose="02040503050406030204" pitchFamily="18" charset="0"/>
                      </a:rPr>
                      <m:t>为</m:t>
                    </m:r>
                  </m:oMath>
                </a14:m>
                <a:r>
                  <a:rPr lang="zh-CN" altLang="en-US" dirty="0" smtClean="0">
                    <a:solidFill>
                      <a:schemeClr val="bg1"/>
                    </a:solidFill>
                  </a:rPr>
                  <a:t>节点的</a:t>
                </a:r>
                <a14:m>
                  <m:oMath xmlns:m="http://schemas.openxmlformats.org/officeDocument/2006/math">
                    <m:r>
                      <a:rPr lang="en-US" altLang="zh-CN" i="1" dirty="0" smtClean="0">
                        <a:solidFill>
                          <a:schemeClr val="bg1"/>
                        </a:solidFill>
                        <a:latin typeface="Cambria Math" panose="02040503050406030204" pitchFamily="18" charset="0"/>
                      </a:rPr>
                      <m:t>𝑘</m:t>
                    </m:r>
                  </m:oMath>
                </a14:m>
                <a:r>
                  <a:rPr lang="zh-CN" altLang="en-US" dirty="0" smtClean="0">
                    <a:solidFill>
                      <a:schemeClr val="bg1"/>
                    </a:solidFill>
                  </a:rPr>
                  <a:t>阶插值。这些插值满足递推式：</a:t>
                </a:r>
                <a:endParaRPr lang="en-US" altLang="zh-CN" dirty="0" smtClean="0">
                  <a:solidFill>
                    <a:schemeClr val="bg1"/>
                  </a:solidFill>
                </a:endParaRPr>
              </a:p>
              <a:p>
                <a:pPr eaLnBrk="0" hangingPunct="0"/>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𝑓</m:t>
                          </m:r>
                        </m:e>
                        <m:sub>
                          <m:r>
                            <a:rPr lang="en-US" altLang="zh-CN" b="0" i="1" smtClean="0">
                              <a:solidFill>
                                <a:schemeClr val="bg1"/>
                              </a:solidFill>
                              <a:latin typeface="Cambria Math" panose="02040503050406030204" pitchFamily="18" charset="0"/>
                            </a:rPr>
                            <m:t>𝑘</m:t>
                          </m:r>
                        </m:sub>
                      </m:sSub>
                      <m:d>
                        <m:dPr>
                          <m:ctrlPr>
                            <a:rPr lang="en-US" altLang="zh-CN" b="0" i="1" smtClean="0">
                              <a:solidFill>
                                <a:schemeClr val="bg1"/>
                              </a:solidFill>
                              <a:latin typeface="Cambria Math" panose="02040503050406030204" pitchFamily="18" charset="0"/>
                            </a:rPr>
                          </m:ctrlPr>
                        </m:dPr>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𝑗</m:t>
                              </m:r>
                            </m:sub>
                          </m:sSub>
                        </m:e>
                      </m:d>
                      <m:r>
                        <a:rPr lang="en-US" altLang="zh-CN" b="0" i="1" smtClean="0">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𝑓</m:t>
                          </m:r>
                        </m:e>
                        <m:sub>
                          <m:r>
                            <a:rPr lang="en-US" altLang="zh-CN" i="1">
                              <a:solidFill>
                                <a:schemeClr val="bg1"/>
                              </a:solidFill>
                              <a:latin typeface="Cambria Math" panose="02040503050406030204" pitchFamily="18" charset="0"/>
                            </a:rPr>
                            <m:t>𝑘</m:t>
                          </m:r>
                          <m:r>
                            <a:rPr lang="en-US" altLang="zh-CN" b="0" i="1" smtClean="0">
                              <a:solidFill>
                                <a:schemeClr val="bg1"/>
                              </a:solidFill>
                              <a:latin typeface="Cambria Math" panose="02040503050406030204" pitchFamily="18" charset="0"/>
                            </a:rPr>
                            <m:t>−1</m:t>
                          </m:r>
                        </m:sub>
                      </m:sSub>
                      <m:d>
                        <m:dPr>
                          <m:ctrlPr>
                            <a:rPr lang="en-US" altLang="zh-CN" i="1">
                              <a:solidFill>
                                <a:schemeClr val="bg1"/>
                              </a:solidFill>
                              <a:latin typeface="Cambria Math" panose="02040503050406030204" pitchFamily="18" charset="0"/>
                            </a:rPr>
                          </m:ctrlPr>
                        </m:dPr>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𝑘</m:t>
                              </m:r>
                              <m:r>
                                <a:rPr lang="en-US" altLang="zh-CN" b="0" i="1" smtClean="0">
                                  <a:solidFill>
                                    <a:schemeClr val="bg1"/>
                                  </a:solidFill>
                                  <a:latin typeface="Cambria Math" panose="02040503050406030204" pitchFamily="18" charset="0"/>
                                </a:rPr>
                                <m:t>−1</m:t>
                              </m:r>
                            </m:sub>
                          </m:sSub>
                        </m:e>
                      </m:d>
                      <m:f>
                        <m:fPr>
                          <m:ctrlPr>
                            <a:rPr lang="en-US" altLang="zh-CN" i="1" smtClean="0">
                              <a:solidFill>
                                <a:schemeClr val="bg1"/>
                              </a:solidFill>
                              <a:latin typeface="Cambria Math" panose="02040503050406030204" pitchFamily="18" charset="0"/>
                            </a:rPr>
                          </m:ctrlPr>
                        </m:fPr>
                        <m:num>
                          <m:r>
                            <a:rPr lang="en-US" altLang="zh-CN" b="0" i="1" smtClean="0">
                              <a:solidFill>
                                <a:schemeClr val="bg1"/>
                              </a:solidFill>
                              <a:latin typeface="Cambria Math" panose="02040503050406030204" pitchFamily="18" charset="0"/>
                            </a:rPr>
                            <m:t>𝑥</m:t>
                          </m:r>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𝑗</m:t>
                              </m:r>
                            </m:sub>
                          </m:sSub>
                        </m:num>
                        <m:den>
                          <m:sSub>
                            <m:sSubPr>
                              <m:ctrlPr>
                                <a:rPr lang="en-US" altLang="zh-CN"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𝑘</m:t>
                              </m:r>
                              <m:r>
                                <a:rPr lang="en-US" altLang="zh-CN" b="0" i="1" smtClean="0">
                                  <a:solidFill>
                                    <a:schemeClr val="bg1"/>
                                  </a:solidFill>
                                  <a:latin typeface="Cambria Math" panose="02040503050406030204" pitchFamily="18" charset="0"/>
                                </a:rPr>
                                <m:t>−1</m:t>
                              </m:r>
                            </m:sub>
                          </m:sSub>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𝑗</m:t>
                              </m:r>
                            </m:sub>
                          </m:sSub>
                        </m:den>
                      </m:f>
                      <m:r>
                        <a:rPr lang="en-US" altLang="zh-CN" b="0" i="1" smtClean="0">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𝑓</m:t>
                          </m:r>
                        </m:e>
                        <m:sub>
                          <m:r>
                            <a:rPr lang="en-US" altLang="zh-CN" i="1">
                              <a:solidFill>
                                <a:schemeClr val="bg1"/>
                              </a:solidFill>
                              <a:latin typeface="Cambria Math" panose="02040503050406030204" pitchFamily="18" charset="0"/>
                            </a:rPr>
                            <m:t>𝑘</m:t>
                          </m:r>
                          <m:r>
                            <a:rPr lang="en-US" altLang="zh-CN" b="0" i="1" smtClean="0">
                              <a:solidFill>
                                <a:schemeClr val="bg1"/>
                              </a:solidFill>
                              <a:latin typeface="Cambria Math" panose="02040503050406030204" pitchFamily="18" charset="0"/>
                            </a:rPr>
                            <m:t>−1</m:t>
                          </m:r>
                        </m:sub>
                      </m:sSub>
                      <m:d>
                        <m:dPr>
                          <m:ctrlPr>
                            <a:rPr lang="en-US" altLang="zh-CN" i="1">
                              <a:solidFill>
                                <a:schemeClr val="bg1"/>
                              </a:solidFill>
                              <a:latin typeface="Cambria Math" panose="02040503050406030204" pitchFamily="18" charset="0"/>
                            </a:rPr>
                          </m:ctrlPr>
                        </m:dPr>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𝑗</m:t>
                              </m:r>
                            </m:sub>
                          </m:sSub>
                        </m:e>
                      </m:d>
                      <m:f>
                        <m:fPr>
                          <m:ctrlPr>
                            <a:rPr lang="en-US" altLang="zh-CN" i="1" smtClean="0">
                              <a:solidFill>
                                <a:schemeClr val="bg1"/>
                              </a:solidFill>
                              <a:latin typeface="Cambria Math" panose="02040503050406030204" pitchFamily="18" charset="0"/>
                            </a:rPr>
                          </m:ctrlPr>
                        </m:fPr>
                        <m:num>
                          <m:r>
                            <a:rPr lang="en-US" altLang="zh-CN" b="0" i="1" smtClean="0">
                              <a:solidFill>
                                <a:schemeClr val="bg1"/>
                              </a:solidFill>
                              <a:latin typeface="Cambria Math" panose="02040503050406030204" pitchFamily="18" charset="0"/>
                            </a:rPr>
                            <m:t>𝑥</m:t>
                          </m:r>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𝑘</m:t>
                              </m:r>
                              <m:r>
                                <a:rPr lang="en-US" altLang="zh-CN" b="0" i="1" smtClean="0">
                                  <a:solidFill>
                                    <a:schemeClr val="bg1"/>
                                  </a:solidFill>
                                  <a:latin typeface="Cambria Math" panose="02040503050406030204" pitchFamily="18" charset="0"/>
                                </a:rPr>
                                <m:t>−1</m:t>
                              </m:r>
                            </m:sub>
                          </m:sSub>
                        </m:num>
                        <m:den>
                          <m:sSub>
                            <m:sSubPr>
                              <m:ctrlPr>
                                <a:rPr lang="en-US" altLang="zh-CN"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𝑗</m:t>
                              </m:r>
                            </m:sub>
                          </m:sSub>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𝑘</m:t>
                              </m:r>
                              <m:r>
                                <a:rPr lang="en-US" altLang="zh-CN" b="0" i="1" smtClean="0">
                                  <a:solidFill>
                                    <a:schemeClr val="bg1"/>
                                  </a:solidFill>
                                  <a:latin typeface="Cambria Math" panose="02040503050406030204" pitchFamily="18" charset="0"/>
                                </a:rPr>
                                <m:t>−1</m:t>
                              </m:r>
                            </m:sub>
                          </m:sSub>
                        </m:den>
                      </m:f>
                    </m:oMath>
                  </m:oMathPara>
                </a14:m>
                <a:endParaRPr lang="en-US" altLang="zh-CN" dirty="0" smtClean="0">
                  <a:solidFill>
                    <a:schemeClr val="bg1"/>
                  </a:solidFill>
                </a:endParaRPr>
              </a:p>
              <a:p>
                <a:pPr eaLnBrk="0" hangingPunct="0"/>
                <a14:m>
                  <m:oMathPara xmlns:m="http://schemas.openxmlformats.org/officeDocument/2006/math">
                    <m:oMathParaPr>
                      <m:jc m:val="centerGroup"/>
                    </m:oMathParaPr>
                    <m:oMath xmlns:m="http://schemas.openxmlformats.org/officeDocument/2006/math">
                      <m:r>
                        <a:rPr lang="en-US" altLang="zh-CN" i="1" dirty="0">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𝑓</m:t>
                          </m:r>
                        </m:e>
                        <m:sub>
                          <m:r>
                            <a:rPr lang="en-US" altLang="zh-CN" i="1">
                              <a:solidFill>
                                <a:schemeClr val="bg1"/>
                              </a:solidFill>
                              <a:latin typeface="Cambria Math" panose="02040503050406030204" pitchFamily="18" charset="0"/>
                            </a:rPr>
                            <m:t>𝑘</m:t>
                          </m:r>
                          <m:r>
                            <a:rPr lang="en-US" altLang="zh-CN" i="1">
                              <a:solidFill>
                                <a:schemeClr val="bg1"/>
                              </a:solidFill>
                              <a:latin typeface="Cambria Math" panose="02040503050406030204" pitchFamily="18" charset="0"/>
                            </a:rPr>
                            <m:t>−1</m:t>
                          </m:r>
                        </m:sub>
                      </m:sSub>
                      <m:d>
                        <m:dPr>
                          <m:ctrlPr>
                            <a:rPr lang="en-US" altLang="zh-CN" i="1">
                              <a:solidFill>
                                <a:schemeClr val="bg1"/>
                              </a:solidFill>
                              <a:latin typeface="Cambria Math" panose="02040503050406030204" pitchFamily="18" charset="0"/>
                            </a:rPr>
                          </m:ctrlPr>
                        </m:dPr>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𝑘</m:t>
                              </m:r>
                              <m:r>
                                <a:rPr lang="en-US" altLang="zh-CN" i="1">
                                  <a:solidFill>
                                    <a:schemeClr val="bg1"/>
                                  </a:solidFill>
                                  <a:latin typeface="Cambria Math" panose="02040503050406030204" pitchFamily="18" charset="0"/>
                                </a:rPr>
                                <m:t>−1</m:t>
                              </m:r>
                            </m:sub>
                          </m:sSub>
                        </m:e>
                      </m:d>
                      <m:r>
                        <a:rPr lang="en-US" altLang="zh-CN" b="0" i="1" smtClean="0">
                          <a:solidFill>
                            <a:schemeClr val="bg1"/>
                          </a:solidFill>
                          <a:latin typeface="Cambria Math" panose="02040503050406030204" pitchFamily="18" charset="0"/>
                        </a:rPr>
                        <m:t>+</m:t>
                      </m:r>
                      <m:f>
                        <m:fPr>
                          <m:ctrlPr>
                            <a:rPr lang="en-US" altLang="zh-CN" i="1">
                              <a:solidFill>
                                <a:schemeClr val="bg1"/>
                              </a:solidFill>
                              <a:latin typeface="Cambria Math" panose="02040503050406030204" pitchFamily="18" charset="0"/>
                            </a:rPr>
                          </m:ctrlPr>
                        </m:fPr>
                        <m:num>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𝑓</m:t>
                              </m:r>
                            </m:e>
                            <m:sub>
                              <m:r>
                                <a:rPr lang="en-US" altLang="zh-CN" i="1">
                                  <a:solidFill>
                                    <a:schemeClr val="bg1"/>
                                  </a:solidFill>
                                  <a:latin typeface="Cambria Math" panose="02040503050406030204" pitchFamily="18" charset="0"/>
                                </a:rPr>
                                <m:t>𝑘</m:t>
                              </m:r>
                              <m:r>
                                <a:rPr lang="en-US" altLang="zh-CN" i="1">
                                  <a:solidFill>
                                    <a:schemeClr val="bg1"/>
                                  </a:solidFill>
                                  <a:latin typeface="Cambria Math" panose="02040503050406030204" pitchFamily="18" charset="0"/>
                                </a:rPr>
                                <m:t>−1</m:t>
                              </m:r>
                            </m:sub>
                          </m:sSub>
                          <m:d>
                            <m:dPr>
                              <m:ctrlPr>
                                <a:rPr lang="en-US" altLang="zh-CN" i="1">
                                  <a:solidFill>
                                    <a:schemeClr val="bg1"/>
                                  </a:solidFill>
                                  <a:latin typeface="Cambria Math" panose="02040503050406030204" pitchFamily="18" charset="0"/>
                                </a:rPr>
                              </m:ctrlPr>
                            </m:dPr>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𝑗</m:t>
                                  </m:r>
                                </m:sub>
                              </m:sSub>
                            </m:e>
                          </m:d>
                          <m:r>
                            <a:rPr lang="en-US" altLang="zh-CN" i="1">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𝑓</m:t>
                              </m:r>
                            </m:e>
                            <m:sub>
                              <m:r>
                                <a:rPr lang="en-US" altLang="zh-CN" i="1">
                                  <a:solidFill>
                                    <a:schemeClr val="bg1"/>
                                  </a:solidFill>
                                  <a:latin typeface="Cambria Math" panose="02040503050406030204" pitchFamily="18" charset="0"/>
                                </a:rPr>
                                <m:t>𝑘</m:t>
                              </m:r>
                              <m:r>
                                <a:rPr lang="en-US" altLang="zh-CN" i="1">
                                  <a:solidFill>
                                    <a:schemeClr val="bg1"/>
                                  </a:solidFill>
                                  <a:latin typeface="Cambria Math" panose="02040503050406030204" pitchFamily="18" charset="0"/>
                                </a:rPr>
                                <m:t>−1</m:t>
                              </m:r>
                            </m:sub>
                          </m:sSub>
                          <m:d>
                            <m:dPr>
                              <m:ctrlPr>
                                <a:rPr lang="en-US" altLang="zh-CN" i="1">
                                  <a:solidFill>
                                    <a:schemeClr val="bg1"/>
                                  </a:solidFill>
                                  <a:latin typeface="Cambria Math" panose="02040503050406030204" pitchFamily="18" charset="0"/>
                                </a:rPr>
                              </m:ctrlPr>
                            </m:dPr>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𝑘</m:t>
                                  </m:r>
                                  <m:r>
                                    <a:rPr lang="en-US" altLang="zh-CN" i="1">
                                      <a:solidFill>
                                        <a:schemeClr val="bg1"/>
                                      </a:solidFill>
                                      <a:latin typeface="Cambria Math" panose="02040503050406030204" pitchFamily="18" charset="0"/>
                                    </a:rPr>
                                    <m:t>−1</m:t>
                                  </m:r>
                                </m:sub>
                              </m:sSub>
                            </m:e>
                          </m:d>
                        </m:num>
                        <m:den>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𝑗</m:t>
                              </m:r>
                            </m:sub>
                          </m:sSub>
                          <m:r>
                            <a:rPr lang="en-US" altLang="zh-CN" i="1">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𝑘</m:t>
                              </m:r>
                              <m:r>
                                <a:rPr lang="en-US" altLang="zh-CN" i="1">
                                  <a:solidFill>
                                    <a:schemeClr val="bg1"/>
                                  </a:solidFill>
                                  <a:latin typeface="Cambria Math" panose="02040503050406030204" pitchFamily="18" charset="0"/>
                                </a:rPr>
                                <m:t>−1</m:t>
                              </m:r>
                            </m:sub>
                          </m:sSub>
                        </m:den>
                      </m:f>
                      <m:r>
                        <a:rPr lang="en-US" altLang="zh-CN" b="0" i="1" smtClean="0">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𝑥</m:t>
                      </m:r>
                      <m:r>
                        <a:rPr lang="en-US" altLang="zh-CN" i="1">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𝑘</m:t>
                          </m:r>
                          <m:r>
                            <a:rPr lang="en-US" altLang="zh-CN" i="1">
                              <a:solidFill>
                                <a:schemeClr val="bg1"/>
                              </a:solidFill>
                              <a:latin typeface="Cambria Math" panose="02040503050406030204" pitchFamily="18" charset="0"/>
                            </a:rPr>
                            <m:t>−1</m:t>
                          </m:r>
                        </m:sub>
                      </m:sSub>
                      <m:r>
                        <a:rPr lang="en-US" altLang="zh-CN" b="0" i="1" smtClean="0">
                          <a:solidFill>
                            <a:schemeClr val="bg1"/>
                          </a:solidFill>
                          <a:latin typeface="Cambria Math" panose="02040503050406030204" pitchFamily="18" charset="0"/>
                        </a:rPr>
                        <m:t>)</m:t>
                      </m:r>
                    </m:oMath>
                  </m:oMathPara>
                </a14:m>
                <a:endParaRPr lang="zh-CN" altLang="en-US" dirty="0">
                  <a:solidFill>
                    <a:schemeClr val="bg1"/>
                  </a:solidFill>
                </a:endParaRPr>
              </a:p>
              <a:p>
                <a:pPr eaLnBrk="0" hangingPunct="0"/>
                <a:r>
                  <a:rPr lang="en-US" altLang="zh-CN" dirty="0" smtClean="0">
                    <a:solidFill>
                      <a:schemeClr val="bg1"/>
                    </a:solidFill>
                    <a:sym typeface="+mn-ea"/>
                  </a:rPr>
                  <a:t>        </a:t>
                </a:r>
                <a:r>
                  <a:rPr lang="zh-CN" altLang="en-US" dirty="0" smtClean="0">
                    <a:solidFill>
                      <a:schemeClr val="bg1"/>
                    </a:solidFill>
                    <a:sym typeface="+mn-ea"/>
                  </a:rPr>
                  <a:t>从埃特金插值表可以看出，如果已有插值点</a:t>
                </a:r>
                <a14:m>
                  <m:oMath xmlns:m="http://schemas.openxmlformats.org/officeDocument/2006/math">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𝑥</m:t>
                        </m:r>
                      </m:e>
                      <m:sub>
                        <m:r>
                          <a:rPr lang="en-US" altLang="zh-CN" i="1">
                            <a:solidFill>
                              <a:schemeClr val="bg1"/>
                            </a:solidFill>
                            <a:latin typeface="Cambria Math" panose="02040503050406030204" pitchFamily="18" charset="0"/>
                            <a:ea typeface="全新硬笔行书简" panose="02010600040101010101" pitchFamily="2" charset="-122"/>
                          </a:rPr>
                          <m:t>0</m:t>
                        </m:r>
                      </m:sub>
                    </m:sSub>
                    <m:r>
                      <a:rPr lang="en-US" altLang="zh-CN" i="1">
                        <a:solidFill>
                          <a:schemeClr val="bg1"/>
                        </a:solidFill>
                        <a:latin typeface="Cambria Math" panose="02040503050406030204" pitchFamily="18" charset="0"/>
                        <a:ea typeface="全新硬笔行书简" panose="02010600040101010101" pitchFamily="2" charset="-122"/>
                      </a:rPr>
                      <m:t>,</m:t>
                    </m:r>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𝑥</m:t>
                        </m:r>
                      </m:e>
                      <m:sub>
                        <m:r>
                          <a:rPr lang="en-US" altLang="zh-CN" i="1">
                            <a:solidFill>
                              <a:schemeClr val="bg1"/>
                            </a:solidFill>
                            <a:latin typeface="Cambria Math" panose="02040503050406030204" pitchFamily="18" charset="0"/>
                            <a:ea typeface="全新硬笔行书简" panose="02010600040101010101" pitchFamily="2" charset="-122"/>
                          </a:rPr>
                          <m:t>1</m:t>
                        </m:r>
                      </m:sub>
                    </m:sSub>
                    <m:r>
                      <a:rPr lang="en-US" altLang="zh-CN" i="1">
                        <a:solidFill>
                          <a:schemeClr val="bg1"/>
                        </a:solidFill>
                        <a:latin typeface="Cambria Math" panose="02040503050406030204" pitchFamily="18" charset="0"/>
                        <a:ea typeface="全新硬笔行书简" panose="02010600040101010101" pitchFamily="2" charset="-122"/>
                      </a:rPr>
                      <m:t>,</m:t>
                    </m:r>
                    <m:r>
                      <a:rPr lang="en-US" altLang="zh-CN" i="1">
                        <a:solidFill>
                          <a:schemeClr val="bg1"/>
                        </a:solidFill>
                        <a:latin typeface="Cambria Math" panose="02040503050406030204" pitchFamily="18" charset="0"/>
                        <a:ea typeface="Cambria Math" panose="02040503050406030204" pitchFamily="18" charset="0"/>
                      </a:rPr>
                      <m:t>⋯,</m:t>
                    </m:r>
                    <m:sSub>
                      <m:sSubPr>
                        <m:ctrlPr>
                          <a:rPr lang="en-US" altLang="zh-CN" i="1">
                            <a:solidFill>
                              <a:schemeClr val="bg1"/>
                            </a:solidFill>
                            <a:latin typeface="Cambria Math" panose="02040503050406030204" pitchFamily="18" charset="0"/>
                            <a:ea typeface="Cambria Math" panose="02040503050406030204" pitchFamily="18" charset="0"/>
                          </a:rPr>
                        </m:ctrlPr>
                      </m:sSubPr>
                      <m:e>
                        <m:r>
                          <a:rPr lang="en-US" altLang="zh-CN" i="1">
                            <a:solidFill>
                              <a:schemeClr val="bg1"/>
                            </a:solidFill>
                            <a:latin typeface="Cambria Math" panose="02040503050406030204" pitchFamily="18" charset="0"/>
                            <a:ea typeface="Cambria Math" panose="02040503050406030204" pitchFamily="18" charset="0"/>
                          </a:rPr>
                          <m:t>𝑥</m:t>
                        </m:r>
                      </m:e>
                      <m:sub>
                        <m:r>
                          <a:rPr lang="en-US" altLang="zh-CN" i="1">
                            <a:solidFill>
                              <a:schemeClr val="bg1"/>
                            </a:solidFill>
                            <a:latin typeface="Cambria Math" panose="02040503050406030204" pitchFamily="18" charset="0"/>
                            <a:ea typeface="Cambria Math" panose="02040503050406030204" pitchFamily="18" charset="0"/>
                          </a:rPr>
                          <m:t>𝑘</m:t>
                        </m:r>
                        <m:r>
                          <a:rPr lang="en-US" altLang="zh-CN" i="1">
                            <a:solidFill>
                              <a:schemeClr val="bg1"/>
                            </a:solidFill>
                            <a:latin typeface="Cambria Math" panose="02040503050406030204" pitchFamily="18" charset="0"/>
                            <a:ea typeface="Cambria Math" panose="02040503050406030204" pitchFamily="18" charset="0"/>
                          </a:rPr>
                          <m:t>−1</m:t>
                        </m:r>
                      </m:sub>
                    </m:sSub>
                  </m:oMath>
                </a14:m>
                <a:r>
                  <a:rPr lang="zh-CN" altLang="en-US" dirty="0" smtClean="0">
                    <a:solidFill>
                      <a:schemeClr val="bg1"/>
                    </a:solidFill>
                    <a:sym typeface="+mn-ea"/>
                  </a:rPr>
                  <a:t>的数据，只需记录下</a:t>
                </a:r>
                <a14:m>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𝑓</m:t>
                        </m:r>
                      </m:e>
                      <m:sub>
                        <m:r>
                          <a:rPr lang="en-US" altLang="zh-CN" b="0" i="1" smtClean="0">
                            <a:solidFill>
                              <a:schemeClr val="bg1"/>
                            </a:solidFill>
                            <a:latin typeface="Cambria Math" panose="02040503050406030204" pitchFamily="18" charset="0"/>
                          </a:rPr>
                          <m:t>𝑖</m:t>
                        </m:r>
                      </m:sub>
                    </m:sSub>
                    <m:r>
                      <a:rPr lang="en-US" altLang="zh-CN" i="1">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𝑖</m:t>
                        </m:r>
                      </m:sub>
                    </m:sSub>
                    <m:r>
                      <a:rPr lang="en-US" altLang="zh-CN" i="1" dirty="0" smtClean="0">
                        <a:solidFill>
                          <a:schemeClr val="bg1"/>
                        </a:solidFill>
                        <a:latin typeface="Cambria Math" panose="02040503050406030204" pitchFamily="18" charset="0"/>
                      </a:rPr>
                      <m:t>)(</m:t>
                    </m:r>
                    <m:r>
                      <a:rPr lang="en-US" altLang="zh-CN" i="1" dirty="0" smtClean="0">
                        <a:solidFill>
                          <a:schemeClr val="bg1"/>
                        </a:solidFill>
                        <a:latin typeface="Cambria Math" panose="02040503050406030204" pitchFamily="18" charset="0"/>
                      </a:rPr>
                      <m:t>𝑖</m:t>
                    </m:r>
                    <m:r>
                      <a:rPr lang="en-US" altLang="zh-CN" i="1" dirty="0" smtClean="0">
                        <a:solidFill>
                          <a:schemeClr val="bg1"/>
                        </a:solidFill>
                        <a:latin typeface="Cambria Math" panose="02040503050406030204" pitchFamily="18" charset="0"/>
                      </a:rPr>
                      <m:t>=0,1,⋯,</m:t>
                    </m:r>
                    <m:r>
                      <a:rPr lang="en-US" altLang="zh-CN" b="0" i="1" dirty="0" smtClean="0">
                        <a:solidFill>
                          <a:schemeClr val="bg1"/>
                        </a:solidFill>
                        <a:latin typeface="Cambria Math" panose="02040503050406030204" pitchFamily="18" charset="0"/>
                        <a:ea typeface="Cambria Math" panose="02040503050406030204" pitchFamily="18" charset="0"/>
                      </a:rPr>
                      <m:t>𝑘</m:t>
                    </m:r>
                    <m:r>
                      <a:rPr lang="en-US" altLang="zh-CN" b="0" i="1" dirty="0" smtClean="0">
                        <a:solidFill>
                          <a:schemeClr val="bg1"/>
                        </a:solidFill>
                        <a:latin typeface="Cambria Math" panose="02040503050406030204" pitchFamily="18" charset="0"/>
                        <a:ea typeface="Cambria Math" panose="02040503050406030204" pitchFamily="18" charset="0"/>
                      </a:rPr>
                      <m:t>−1)</m:t>
                    </m:r>
                  </m:oMath>
                </a14:m>
                <a:r>
                  <a:rPr lang="en-US" altLang="zh-CN" dirty="0" smtClean="0">
                    <a:solidFill>
                      <a:schemeClr val="bg1"/>
                    </a:solidFill>
                  </a:rPr>
                  <a:t>,</a:t>
                </a:r>
                <a:r>
                  <a:rPr lang="zh-CN" altLang="en-US" dirty="0" smtClean="0">
                    <a:solidFill>
                      <a:schemeClr val="bg1"/>
                    </a:solidFill>
                  </a:rPr>
                  <a:t>当给出新节点</a:t>
                </a:r>
                <a14:m>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𝑘</m:t>
                        </m:r>
                      </m:sub>
                    </m:sSub>
                    <m:r>
                      <a:rPr lang="zh-CN" altLang="en-US" i="1">
                        <a:solidFill>
                          <a:schemeClr val="bg1"/>
                        </a:solidFill>
                        <a:latin typeface="Cambria Math" panose="02040503050406030204" pitchFamily="18" charset="0"/>
                      </a:rPr>
                      <m:t>和</m:t>
                    </m:r>
                  </m:oMath>
                </a14:m>
                <a:r>
                  <a:rPr lang="zh-CN" altLang="en-US" dirty="0" smtClean="0">
                    <a:solidFill>
                      <a:schemeClr val="bg1"/>
                    </a:solidFill>
                  </a:rPr>
                  <a:t>函数值</a:t>
                </a:r>
                <a14:m>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𝑓</m:t>
                        </m:r>
                      </m:e>
                      <m:sub>
                        <m:r>
                          <a:rPr lang="en-US" altLang="zh-CN" b="0" i="1" smtClean="0">
                            <a:solidFill>
                              <a:schemeClr val="bg1"/>
                            </a:solidFill>
                            <a:latin typeface="Cambria Math" panose="02040503050406030204" pitchFamily="18" charset="0"/>
                          </a:rPr>
                          <m:t>0</m:t>
                        </m:r>
                      </m:sub>
                    </m:sSub>
                    <m:d>
                      <m:dPr>
                        <m:ctrlPr>
                          <a:rPr lang="en-US" altLang="zh-CN" b="0" i="1" smtClean="0">
                            <a:solidFill>
                              <a:schemeClr val="bg1"/>
                            </a:solidFill>
                            <a:latin typeface="Cambria Math" panose="02040503050406030204" pitchFamily="18" charset="0"/>
                          </a:rPr>
                        </m:ctrlPr>
                      </m:dPr>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𝑘</m:t>
                            </m:r>
                          </m:sub>
                        </m:sSub>
                      </m:e>
                    </m:d>
                  </m:oMath>
                </a14:m>
                <a:r>
                  <a:rPr lang="zh-CN" altLang="en-US" dirty="0" smtClean="0">
                    <a:solidFill>
                      <a:schemeClr val="bg1"/>
                    </a:solidFill>
                  </a:rPr>
                  <a:t>时，利用这些数据就可依次算出</a:t>
                </a:r>
                <a14:m>
                  <m:oMath xmlns:m="http://schemas.openxmlformats.org/officeDocument/2006/math">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𝑓</m:t>
                        </m:r>
                      </m:e>
                      <m:sub>
                        <m:r>
                          <a:rPr lang="en-US" altLang="zh-CN" i="1" smtClean="0">
                            <a:solidFill>
                              <a:schemeClr val="bg1"/>
                            </a:solidFill>
                            <a:latin typeface="Cambria Math" panose="02040503050406030204" pitchFamily="18" charset="0"/>
                          </a:rPr>
                          <m:t>1</m:t>
                        </m:r>
                      </m:sub>
                    </m:sSub>
                    <m:d>
                      <m:dPr>
                        <m:ctrlPr>
                          <a:rPr lang="en-US" altLang="zh-CN" i="1">
                            <a:solidFill>
                              <a:schemeClr val="bg1"/>
                            </a:solidFill>
                            <a:latin typeface="Cambria Math" panose="02040503050406030204" pitchFamily="18" charset="0"/>
                          </a:rPr>
                        </m:ctrlPr>
                      </m:dPr>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𝑘</m:t>
                            </m:r>
                          </m:sub>
                        </m:sSub>
                      </m:e>
                    </m:d>
                    <m:r>
                      <a:rPr lang="en-US" altLang="zh-CN" b="0" i="1" smtClean="0">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𝑓</m:t>
                        </m:r>
                      </m:e>
                      <m:sub>
                        <m:r>
                          <a:rPr lang="en-US" altLang="zh-CN" i="1" smtClean="0">
                            <a:solidFill>
                              <a:schemeClr val="bg1"/>
                            </a:solidFill>
                            <a:latin typeface="Cambria Math" panose="02040503050406030204" pitchFamily="18" charset="0"/>
                          </a:rPr>
                          <m:t>2</m:t>
                        </m:r>
                      </m:sub>
                    </m:sSub>
                    <m:d>
                      <m:dPr>
                        <m:ctrlPr>
                          <a:rPr lang="en-US" altLang="zh-CN" i="1">
                            <a:solidFill>
                              <a:schemeClr val="bg1"/>
                            </a:solidFill>
                            <a:latin typeface="Cambria Math" panose="02040503050406030204" pitchFamily="18" charset="0"/>
                          </a:rPr>
                        </m:ctrlPr>
                      </m:dPr>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𝑘</m:t>
                            </m:r>
                          </m:sub>
                        </m:sSub>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ea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𝑓</m:t>
                        </m:r>
                      </m:e>
                      <m:sub>
                        <m:r>
                          <a:rPr lang="en-US" altLang="zh-CN" b="0" i="1" smtClean="0">
                            <a:solidFill>
                              <a:schemeClr val="bg1"/>
                            </a:solidFill>
                            <a:latin typeface="Cambria Math" panose="02040503050406030204" pitchFamily="18" charset="0"/>
                          </a:rPr>
                          <m:t>𝑘</m:t>
                        </m:r>
                      </m:sub>
                    </m:sSub>
                    <m:d>
                      <m:dPr>
                        <m:ctrlPr>
                          <a:rPr lang="en-US" altLang="zh-CN" i="1">
                            <a:solidFill>
                              <a:schemeClr val="bg1"/>
                            </a:solidFill>
                            <a:latin typeface="Cambria Math" panose="02040503050406030204" pitchFamily="18" charset="0"/>
                          </a:rPr>
                        </m:ctrlPr>
                      </m:dPr>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𝑘</m:t>
                            </m:r>
                          </m:sub>
                        </m:sSub>
                      </m:e>
                    </m:d>
                  </m:oMath>
                </a14:m>
                <a:r>
                  <a:rPr lang="zh-CN" altLang="en-US" dirty="0" smtClean="0">
                    <a:solidFill>
                      <a:schemeClr val="bg1"/>
                    </a:solidFill>
                  </a:rPr>
                  <a:t>。</a:t>
                </a:r>
                <a:endParaRPr lang="zh-CN" altLang="en-US" dirty="0">
                  <a:solidFill>
                    <a:schemeClr val="bg1"/>
                  </a:solidFill>
                </a:endParaRPr>
              </a:p>
              <a:p>
                <a:pPr eaLnBrk="0" hangingPunct="0">
                  <a:buFontTx/>
                  <a:buNone/>
                </a:pPr>
                <a:endParaRPr lang="zh-CN" altLang="en-US" dirty="0">
                  <a:solidFill>
                    <a:schemeClr val="bg1"/>
                  </a:solidFill>
                  <a:sym typeface="+mn-ea"/>
                </a:endParaRPr>
              </a:p>
            </p:txBody>
          </p:sp>
        </mc:Choice>
        <mc:Fallback xmlns="">
          <p:sp>
            <p:nvSpPr>
              <p:cNvPr id="35" name="文本框 34"/>
              <p:cNvSpPr txBox="1">
                <a:spLocks noRot="1" noChangeAspect="1" noMove="1" noResize="1" noEditPoints="1" noAdjustHandles="1" noChangeArrowheads="1" noChangeShapeType="1" noTextEdit="1"/>
              </p:cNvSpPr>
              <p:nvPr/>
            </p:nvSpPr>
            <p:spPr bwMode="auto">
              <a:xfrm>
                <a:off x="6476990" y="533476"/>
                <a:ext cx="5562454" cy="3828036"/>
              </a:xfrm>
              <a:prstGeom prst="rect">
                <a:avLst/>
              </a:prstGeom>
              <a:blipFill rotWithShape="1">
                <a:blip r:embed="rId3"/>
                <a:stretch>
                  <a:fillRect l="-876" t="-1276"/>
                </a:stretch>
              </a:blipFill>
              <a:ln>
                <a:noFill/>
              </a:ln>
            </p:spPr>
            <p:txBody>
              <a:bodyPr/>
              <a:lstStyle/>
              <a:p>
                <a:r>
                  <a:rPr lang="zh-CN" altLang="en-US">
                    <a:noFill/>
                  </a:rPr>
                  <a:t> </a:t>
                </a:r>
                <a:endParaRPr lang="zh-CN" altLang="en-US">
                  <a:noFill/>
                </a:endParaRPr>
              </a:p>
            </p:txBody>
          </p:sp>
        </mc:Fallback>
      </mc:AlternateContent>
      <p:cxnSp>
        <p:nvCxnSpPr>
          <p:cNvPr id="43" name="直接箭头连接符 42"/>
          <p:cNvCxnSpPr/>
          <p:nvPr/>
        </p:nvCxnSpPr>
        <p:spPr bwMode="auto">
          <a:xfrm>
            <a:off x="2161697" y="6095930"/>
            <a:ext cx="365571" cy="0"/>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44" name="直接箭头连接符 43"/>
          <p:cNvCxnSpPr/>
          <p:nvPr/>
        </p:nvCxnSpPr>
        <p:spPr bwMode="auto">
          <a:xfrm>
            <a:off x="3124278" y="6095930"/>
            <a:ext cx="365571" cy="0"/>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45" name="直接箭头连接符 44"/>
          <p:cNvCxnSpPr/>
          <p:nvPr/>
        </p:nvCxnSpPr>
        <p:spPr bwMode="auto">
          <a:xfrm>
            <a:off x="4114852" y="6095930"/>
            <a:ext cx="365571" cy="0"/>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46" name="直接箭头连接符 45"/>
          <p:cNvCxnSpPr/>
          <p:nvPr/>
        </p:nvCxnSpPr>
        <p:spPr bwMode="auto">
          <a:xfrm>
            <a:off x="5181624" y="6095930"/>
            <a:ext cx="365571" cy="0"/>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47" name="直接箭头连接符 46"/>
          <p:cNvCxnSpPr/>
          <p:nvPr/>
        </p:nvCxnSpPr>
        <p:spPr bwMode="auto">
          <a:xfrm>
            <a:off x="6248396" y="6095930"/>
            <a:ext cx="365571" cy="0"/>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48" name="直接箭头连接符 47"/>
          <p:cNvCxnSpPr/>
          <p:nvPr/>
        </p:nvCxnSpPr>
        <p:spPr bwMode="auto">
          <a:xfrm>
            <a:off x="7086574" y="6095930"/>
            <a:ext cx="365571" cy="0"/>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49" name="直接箭头连接符 48"/>
          <p:cNvCxnSpPr/>
          <p:nvPr/>
        </p:nvCxnSpPr>
        <p:spPr bwMode="auto">
          <a:xfrm>
            <a:off x="6248396" y="5410148"/>
            <a:ext cx="380990" cy="304792"/>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50" name="直接箭头连接符 49"/>
          <p:cNvCxnSpPr/>
          <p:nvPr/>
        </p:nvCxnSpPr>
        <p:spPr bwMode="auto">
          <a:xfrm>
            <a:off x="7086574" y="5714940"/>
            <a:ext cx="380990" cy="304792"/>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51" name="直接箭头连接符 50"/>
          <p:cNvCxnSpPr/>
          <p:nvPr/>
        </p:nvCxnSpPr>
        <p:spPr bwMode="auto">
          <a:xfrm>
            <a:off x="2133704" y="3962386"/>
            <a:ext cx="380990" cy="2133544"/>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54" name="直接箭头连接符 53"/>
          <p:cNvCxnSpPr/>
          <p:nvPr/>
        </p:nvCxnSpPr>
        <p:spPr bwMode="auto">
          <a:xfrm>
            <a:off x="3124278" y="4267178"/>
            <a:ext cx="380990" cy="1828752"/>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56" name="直接箭头连接符 55"/>
          <p:cNvCxnSpPr/>
          <p:nvPr/>
        </p:nvCxnSpPr>
        <p:spPr bwMode="auto">
          <a:xfrm>
            <a:off x="4114852" y="4648168"/>
            <a:ext cx="380990" cy="1447762"/>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57" name="直接箭头连接符 56"/>
          <p:cNvCxnSpPr/>
          <p:nvPr/>
        </p:nvCxnSpPr>
        <p:spPr bwMode="auto">
          <a:xfrm>
            <a:off x="5181624" y="5029158"/>
            <a:ext cx="380990" cy="1066772"/>
          </a:xfrm>
          <a:prstGeom prst="straightConnector1">
            <a:avLst/>
          </a:prstGeom>
          <a:solidFill>
            <a:schemeClr val="accent1"/>
          </a:solidFill>
          <a:ln w="9525" cap="flat" cmpd="sng" algn="ctr">
            <a:solidFill>
              <a:schemeClr val="bg1"/>
            </a:solidFill>
            <a:prstDash val="solid"/>
            <a:round/>
            <a:headEnd type="none" w="med" len="med"/>
            <a:tailEnd type="triangle"/>
          </a:ln>
        </p:spPr>
      </p:cxnSp>
      <p:cxnSp>
        <p:nvCxnSpPr>
          <p:cNvPr id="59" name="直接箭头连接符 58"/>
          <p:cNvCxnSpPr/>
          <p:nvPr/>
        </p:nvCxnSpPr>
        <p:spPr bwMode="auto">
          <a:xfrm>
            <a:off x="6248396" y="5410238"/>
            <a:ext cx="348347" cy="682652"/>
          </a:xfrm>
          <a:prstGeom prst="straightConnector1">
            <a:avLst/>
          </a:prstGeom>
          <a:solidFill>
            <a:schemeClr val="accent1"/>
          </a:solidFill>
          <a:ln w="9525" cap="flat" cmpd="sng" algn="ctr">
            <a:solidFill>
              <a:schemeClr val="bg1"/>
            </a:solidFill>
            <a:prstDash val="solid"/>
            <a:round/>
            <a:headEnd type="none" w="med" len="med"/>
            <a:tailEnd type="triangle"/>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717614"/>
          </a:xfrm>
        </p:spPr>
        <p:txBody>
          <a:bodyPr/>
          <a:lstStyle/>
          <a:p>
            <a:r>
              <a:rPr lang="en-US" altLang="zh-CN" sz="3600" dirty="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1.4 </a:t>
            </a:r>
            <a:r>
              <a:rPr lang="zh-CN" altLang="en-US" sz="3600" dirty="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埃特金算法</a:t>
            </a:r>
            <a:endParaRPr lang="zh-CN" altLang="en-US" dirty="0"/>
          </a:p>
        </p:txBody>
      </p:sp>
      <mc:AlternateContent xmlns:mc="http://schemas.openxmlformats.org/markup-compatibility/2006" xmlns:a14="http://schemas.microsoft.com/office/drawing/2010/main">
        <mc:Choice Requires="a14">
          <p:sp>
            <p:nvSpPr>
              <p:cNvPr id="4" name="文本占位符 3"/>
              <p:cNvSpPr>
                <a:spLocks noGrp="1"/>
              </p:cNvSpPr>
              <p:nvPr>
                <p:ph type="body" sz="half" idx="2"/>
              </p:nvPr>
            </p:nvSpPr>
            <p:spPr>
              <a:xfrm>
                <a:off x="609600" y="914466"/>
                <a:ext cx="10972656" cy="5638652"/>
              </a:xfrm>
            </p:spPr>
            <p:txBody>
              <a:bodyPr/>
              <a:lstStyle/>
              <a:p>
                <a:r>
                  <a:rPr lang="zh-CN" altLang="en-US" sz="2000" dirty="0" smtClean="0">
                    <a:solidFill>
                      <a:schemeClr val="bg1"/>
                    </a:solidFill>
                  </a:rPr>
                  <a:t>例：设</a:t>
                </a:r>
                <a14:m>
                  <m:oMath xmlns:m="http://schemas.openxmlformats.org/officeDocument/2006/math">
                    <m:r>
                      <a:rPr lang="en-US" altLang="zh-CN" sz="2000" b="0" i="1" smtClean="0">
                        <a:solidFill>
                          <a:schemeClr val="bg1"/>
                        </a:solidFill>
                        <a:latin typeface="Cambria Math" panose="02040503050406030204" pitchFamily="18" charset="0"/>
                      </a:rPr>
                      <m:t>𝑓</m:t>
                    </m:r>
                    <m:r>
                      <a:rPr lang="en-US" altLang="zh-CN" sz="2000" b="0" i="1" smtClean="0">
                        <a:solidFill>
                          <a:schemeClr val="bg1"/>
                        </a:solidFill>
                        <a:latin typeface="Cambria Math" panose="02040503050406030204" pitchFamily="18" charset="0"/>
                      </a:rPr>
                      <m:t>(</m:t>
                    </m:r>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m:t>
                    </m:r>
                  </m:oMath>
                </a14:m>
                <a:r>
                  <a:rPr lang="zh-CN" altLang="en-US" sz="2000" dirty="0" smtClean="0">
                    <a:solidFill>
                      <a:schemeClr val="bg1"/>
                    </a:solidFill>
                  </a:rPr>
                  <a:t>有函数值表：</a:t>
                </a:r>
                <a:endParaRPr lang="en-US" altLang="zh-CN" sz="2000" dirty="0" smtClean="0">
                  <a:solidFill>
                    <a:schemeClr val="bg1"/>
                  </a:solidFill>
                </a:endParaRPr>
              </a:p>
              <a:p>
                <a:endParaRPr lang="en-US" altLang="zh-CN" sz="2000" dirty="0">
                  <a:solidFill>
                    <a:schemeClr val="bg1"/>
                  </a:solidFill>
                </a:endParaRPr>
              </a:p>
              <a:p>
                <a:endParaRPr lang="en-US" altLang="zh-CN" sz="2000" dirty="0" smtClean="0">
                  <a:solidFill>
                    <a:schemeClr val="bg1"/>
                  </a:solidFill>
                </a:endParaRPr>
              </a:p>
              <a:p>
                <a:endParaRPr lang="en-US" altLang="zh-CN" sz="2000" dirty="0" smtClean="0">
                  <a:solidFill>
                    <a:schemeClr val="bg1"/>
                  </a:solidFill>
                </a:endParaRPr>
              </a:p>
              <a:p>
                <a:r>
                  <a:rPr lang="zh-CN" altLang="en-US" sz="2000" dirty="0" smtClean="0">
                    <a:solidFill>
                      <a:schemeClr val="bg1"/>
                    </a:solidFill>
                  </a:rPr>
                  <a:t>求</a:t>
                </a:r>
                <a:r>
                  <a:rPr lang="en-US" altLang="zh-CN" sz="2000" dirty="0" smtClean="0">
                    <a:solidFill>
                      <a:schemeClr val="bg1"/>
                    </a:solidFill>
                  </a:rPr>
                  <a:t>5</a:t>
                </a:r>
                <a:r>
                  <a:rPr lang="zh-CN" altLang="en-US" sz="2000" dirty="0" smtClean="0">
                    <a:solidFill>
                      <a:schemeClr val="bg1"/>
                    </a:solidFill>
                  </a:rPr>
                  <a:t>次插值函数</a:t>
                </a:r>
                <a14:m>
                  <m:oMath xmlns:m="http://schemas.openxmlformats.org/officeDocument/2006/math">
                    <m:sSub>
                      <m:sSubPr>
                        <m:ctrlPr>
                          <a:rPr lang="en-US" altLang="zh-CN" sz="2000" i="1" smtClean="0">
                            <a:solidFill>
                              <a:schemeClr val="bg1"/>
                            </a:solidFill>
                            <a:latin typeface="Cambria Math" panose="02040503050406030204" pitchFamily="18" charset="0"/>
                          </a:rPr>
                        </m:ctrlPr>
                      </m:sSubPr>
                      <m:e>
                        <m:r>
                          <a:rPr lang="en-US" altLang="zh-CN" sz="2000" b="0" i="1" smtClean="0">
                            <a:solidFill>
                              <a:schemeClr val="bg1"/>
                            </a:solidFill>
                            <a:latin typeface="Cambria Math" panose="02040503050406030204" pitchFamily="18" charset="0"/>
                          </a:rPr>
                          <m:t>𝐿</m:t>
                        </m:r>
                      </m:e>
                      <m:sub>
                        <m:r>
                          <a:rPr lang="en-US" altLang="zh-CN" sz="2000" b="0" i="1" smtClean="0">
                            <a:solidFill>
                              <a:schemeClr val="bg1"/>
                            </a:solidFill>
                            <a:latin typeface="Cambria Math" panose="02040503050406030204" pitchFamily="18" charset="0"/>
                          </a:rPr>
                          <m:t>5</m:t>
                        </m:r>
                      </m:sub>
                    </m:sSub>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e>
                    </m:d>
                    <m:r>
                      <a:rPr lang="zh-CN" altLang="en-US" sz="2000" i="1">
                        <a:solidFill>
                          <a:schemeClr val="bg1"/>
                        </a:solidFill>
                        <a:latin typeface="Cambria Math" panose="02040503050406030204" pitchFamily="18" charset="0"/>
                      </a:rPr>
                      <m:t>及在</m:t>
                    </m:r>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=0.7</m:t>
                    </m:r>
                  </m:oMath>
                </a14:m>
                <a:r>
                  <a:rPr lang="zh-CN" altLang="en-US" sz="2000" dirty="0" smtClean="0">
                    <a:solidFill>
                      <a:schemeClr val="bg1"/>
                    </a:solidFill>
                  </a:rPr>
                  <a:t>时的函数值。</a:t>
                </a:r>
                <a:endParaRPr lang="en-US" altLang="zh-CN" sz="2000" dirty="0" smtClean="0">
                  <a:solidFill>
                    <a:schemeClr val="bg1"/>
                  </a:solidFill>
                </a:endParaRPr>
              </a:p>
              <a:p>
                <a:r>
                  <a:rPr lang="zh-CN" altLang="en-US" sz="2000" dirty="0" smtClean="0">
                    <a:solidFill>
                      <a:schemeClr val="bg1"/>
                    </a:solidFill>
                  </a:rPr>
                  <a:t>解：构造埃特金插值表：</a:t>
                </a:r>
                <a:endParaRPr lang="en-US" altLang="zh-CN" sz="2000" dirty="0" smtClean="0">
                  <a:solidFill>
                    <a:schemeClr val="bg1"/>
                  </a:solidFill>
                </a:endParaRPr>
              </a:p>
              <a:p>
                <a:endParaRPr lang="en-US" altLang="zh-CN" sz="2000" dirty="0">
                  <a:solidFill>
                    <a:schemeClr val="bg1"/>
                  </a:solidFill>
                </a:endParaRPr>
              </a:p>
              <a:p>
                <a:endParaRPr lang="en-US" altLang="zh-CN" sz="2000" dirty="0" smtClean="0">
                  <a:solidFill>
                    <a:schemeClr val="bg1"/>
                  </a:solidFill>
                </a:endParaRPr>
              </a:p>
              <a:p>
                <a:endParaRPr lang="en-US" altLang="zh-CN" sz="2000" dirty="0">
                  <a:solidFill>
                    <a:schemeClr val="bg1"/>
                  </a:solidFill>
                </a:endParaRPr>
              </a:p>
              <a:p>
                <a:endParaRPr lang="en-US" altLang="zh-CN" sz="2000" dirty="0" smtClean="0">
                  <a:solidFill>
                    <a:schemeClr val="bg1"/>
                  </a:solidFill>
                </a:endParaRPr>
              </a:p>
              <a:p>
                <a:endParaRPr lang="en-US" altLang="zh-CN" sz="2000" dirty="0">
                  <a:solidFill>
                    <a:schemeClr val="bg1"/>
                  </a:solidFill>
                </a:endParaRPr>
              </a:p>
              <a:p>
                <a:endParaRPr lang="en-US" altLang="zh-CN" sz="2000" dirty="0" smtClean="0">
                  <a:solidFill>
                    <a:schemeClr val="bg1"/>
                  </a:solidFill>
                </a:endParaRPr>
              </a:p>
              <a:p>
                <a:endParaRPr lang="en-US" altLang="zh-CN" sz="2000" dirty="0">
                  <a:solidFill>
                    <a:schemeClr val="bg1"/>
                  </a:solidFill>
                </a:endParaRPr>
              </a:p>
              <a:p>
                <a:r>
                  <a:rPr lang="zh-CN" altLang="en-US" sz="2000" dirty="0" smtClean="0">
                    <a:solidFill>
                      <a:schemeClr val="bg1"/>
                    </a:solidFill>
                  </a:rPr>
                  <a:t>本题结果如果</a:t>
                </a:r>
                <a:r>
                  <a:rPr lang="en-US" altLang="zh-CN" sz="2000" dirty="0" smtClean="0">
                    <a:solidFill>
                      <a:schemeClr val="bg1"/>
                    </a:solidFill>
                  </a:rPr>
                  <a:t>x</a:t>
                </a:r>
                <a:r>
                  <a:rPr lang="zh-CN" altLang="en-US" sz="2000" dirty="0" smtClean="0">
                    <a:solidFill>
                      <a:schemeClr val="bg1"/>
                    </a:solidFill>
                  </a:rPr>
                  <a:t>是某个数值，结果将不会显得这么冗长。</a:t>
                </a:r>
                <a:endParaRPr lang="zh-CN" altLang="en-US" sz="2000" dirty="0">
                  <a:solidFill>
                    <a:schemeClr val="bg1"/>
                  </a:solidFill>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609600" y="914466"/>
                <a:ext cx="10972656" cy="5638652"/>
              </a:xfrm>
              <a:blipFill>
                <a:blip r:embed="rId2"/>
                <a:stretch>
                  <a:fillRect l="-556" t="-865"/>
                </a:stretch>
              </a:blipFill>
            </p:spPr>
            <p:txBody>
              <a:bodyPr/>
              <a:lstStyle/>
              <a:p>
                <a:r>
                  <a:rPr lang="zh-CN" altLang="en-US">
                    <a:noFill/>
                  </a:rPr>
                  <a:t> </a:t>
                </a:r>
              </a:p>
            </p:txBody>
          </p:sp>
        </mc:Fallback>
      </mc:AlternateContent>
      <p:graphicFrame>
        <p:nvGraphicFramePr>
          <p:cNvPr id="5" name="表格 4"/>
          <p:cNvGraphicFramePr>
            <a:graphicFrameLocks noGrp="1"/>
          </p:cNvGraphicFramePr>
          <p:nvPr/>
        </p:nvGraphicFramePr>
        <p:xfrm>
          <a:off x="1066932" y="1524050"/>
          <a:ext cx="6045151" cy="741680"/>
        </p:xfrm>
        <a:graphic>
          <a:graphicData uri="http://schemas.openxmlformats.org/drawingml/2006/table">
            <a:tbl>
              <a:tblPr firstRow="1" bandRow="1">
                <a:tableStyleId>{5C22544A-7EE6-4342-B048-85BDC9FD1C3A}</a:tableStyleId>
              </a:tblPr>
              <a:tblGrid>
                <a:gridCol w="863593">
                  <a:extLst>
                    <a:ext uri="{9D8B030D-6E8A-4147-A177-3AD203B41FA5}">
                      <a16:colId xmlns:a16="http://schemas.microsoft.com/office/drawing/2014/main" val="20000"/>
                    </a:ext>
                  </a:extLst>
                </a:gridCol>
                <a:gridCol w="863593">
                  <a:extLst>
                    <a:ext uri="{9D8B030D-6E8A-4147-A177-3AD203B41FA5}">
                      <a16:colId xmlns:a16="http://schemas.microsoft.com/office/drawing/2014/main" val="20001"/>
                    </a:ext>
                  </a:extLst>
                </a:gridCol>
                <a:gridCol w="863593">
                  <a:extLst>
                    <a:ext uri="{9D8B030D-6E8A-4147-A177-3AD203B41FA5}">
                      <a16:colId xmlns:a16="http://schemas.microsoft.com/office/drawing/2014/main" val="20002"/>
                    </a:ext>
                  </a:extLst>
                </a:gridCol>
                <a:gridCol w="863593">
                  <a:extLst>
                    <a:ext uri="{9D8B030D-6E8A-4147-A177-3AD203B41FA5}">
                      <a16:colId xmlns:a16="http://schemas.microsoft.com/office/drawing/2014/main" val="20003"/>
                    </a:ext>
                  </a:extLst>
                </a:gridCol>
                <a:gridCol w="863593">
                  <a:extLst>
                    <a:ext uri="{9D8B030D-6E8A-4147-A177-3AD203B41FA5}">
                      <a16:colId xmlns:a16="http://schemas.microsoft.com/office/drawing/2014/main" val="20004"/>
                    </a:ext>
                  </a:extLst>
                </a:gridCol>
                <a:gridCol w="863593">
                  <a:extLst>
                    <a:ext uri="{9D8B030D-6E8A-4147-A177-3AD203B41FA5}">
                      <a16:colId xmlns:a16="http://schemas.microsoft.com/office/drawing/2014/main" val="20005"/>
                    </a:ext>
                  </a:extLst>
                </a:gridCol>
                <a:gridCol w="863593">
                  <a:extLst>
                    <a:ext uri="{9D8B030D-6E8A-4147-A177-3AD203B41FA5}">
                      <a16:colId xmlns:a16="http://schemas.microsoft.com/office/drawing/2014/main" val="20006"/>
                    </a:ext>
                  </a:extLst>
                </a:gridCol>
              </a:tblGrid>
              <a:tr h="370840">
                <a:tc>
                  <a:txBody>
                    <a:bodyPr/>
                    <a:lstStyle/>
                    <a:p>
                      <a:endParaRPr lang="zh-CN"/>
                    </a:p>
                  </a:txBody>
                  <a:tcPr>
                    <a:blipFill>
                      <a:blip r:embed="rId3"/>
                      <a:stretch>
                        <a:fillRect l="-1408" t="-8197" r="-601408" b="-124590"/>
                      </a:stretch>
                    </a:blipFill>
                  </a:tcPr>
                </a:tc>
                <a:tc>
                  <a:txBody>
                    <a:bodyPr/>
                    <a:lstStyle/>
                    <a:p>
                      <a:r>
                        <a:rPr lang="en-US" altLang="zh-CN" dirty="0" smtClean="0"/>
                        <a:t>0.40</a:t>
                      </a:r>
                      <a:endParaRPr lang="zh-CN" altLang="en-US" dirty="0"/>
                    </a:p>
                  </a:txBody>
                  <a:tcPr/>
                </a:tc>
                <a:tc>
                  <a:txBody>
                    <a:bodyPr/>
                    <a:lstStyle/>
                    <a:p>
                      <a:r>
                        <a:rPr lang="en-US" altLang="zh-CN" dirty="0" smtClean="0"/>
                        <a:t>0.55</a:t>
                      </a:r>
                      <a:endParaRPr lang="zh-CN" altLang="en-US" dirty="0"/>
                    </a:p>
                  </a:txBody>
                  <a:tcPr/>
                </a:tc>
                <a:tc>
                  <a:txBody>
                    <a:bodyPr/>
                    <a:lstStyle/>
                    <a:p>
                      <a:r>
                        <a:rPr lang="en-US" altLang="zh-CN" dirty="0" smtClean="0"/>
                        <a:t>0.65</a:t>
                      </a:r>
                      <a:endParaRPr lang="zh-CN" altLang="en-US" dirty="0"/>
                    </a:p>
                  </a:txBody>
                  <a:tcPr/>
                </a:tc>
                <a:tc>
                  <a:txBody>
                    <a:bodyPr/>
                    <a:lstStyle/>
                    <a:p>
                      <a:r>
                        <a:rPr lang="en-US" altLang="zh-CN" dirty="0" smtClean="0"/>
                        <a:t>0.80</a:t>
                      </a:r>
                      <a:endParaRPr lang="zh-CN" altLang="en-US" dirty="0"/>
                    </a:p>
                  </a:txBody>
                  <a:tcPr/>
                </a:tc>
                <a:tc>
                  <a:txBody>
                    <a:bodyPr/>
                    <a:lstStyle/>
                    <a:p>
                      <a:r>
                        <a:rPr lang="en-US" altLang="zh-CN" dirty="0" smtClean="0"/>
                        <a:t>0.90</a:t>
                      </a:r>
                      <a:endParaRPr lang="zh-CN" altLang="en-US" dirty="0"/>
                    </a:p>
                  </a:txBody>
                  <a:tcPr/>
                </a:tc>
                <a:tc>
                  <a:txBody>
                    <a:bodyPr/>
                    <a:lstStyle/>
                    <a:p>
                      <a:r>
                        <a:rPr lang="en-US" altLang="zh-CN" dirty="0" smtClean="0"/>
                        <a:t>1.05</a:t>
                      </a:r>
                      <a:endParaRPr lang="zh-CN" altLang="en-US" dirty="0"/>
                    </a:p>
                  </a:txBody>
                  <a:tcPr/>
                </a:tc>
                <a:extLst>
                  <a:ext uri="{0D108BD9-81ED-4DB2-BD59-A6C34878D82A}">
                    <a16:rowId xmlns:a16="http://schemas.microsoft.com/office/drawing/2014/main" val="10000"/>
                  </a:ext>
                </a:extLst>
              </a:tr>
              <a:tr h="370840">
                <a:tc>
                  <a:txBody>
                    <a:bodyPr/>
                    <a:lstStyle/>
                    <a:p>
                      <a:endParaRPr lang="zh-CN"/>
                    </a:p>
                  </a:txBody>
                  <a:tcPr>
                    <a:blipFill>
                      <a:blip r:embed="rId3"/>
                      <a:stretch>
                        <a:fillRect l="-1408" t="-108197" r="-601408" b="-24590"/>
                      </a:stretch>
                    </a:blipFill>
                  </a:tcPr>
                </a:tc>
                <a:tc>
                  <a:txBody>
                    <a:bodyPr/>
                    <a:lstStyle/>
                    <a:p>
                      <a:r>
                        <a:rPr lang="en-US" altLang="zh-CN" dirty="0" smtClean="0"/>
                        <a:t>0.4108</a:t>
                      </a:r>
                      <a:endParaRPr lang="zh-CN" altLang="en-US" dirty="0"/>
                    </a:p>
                  </a:txBody>
                  <a:tcPr/>
                </a:tc>
                <a:tc>
                  <a:txBody>
                    <a:bodyPr/>
                    <a:lstStyle/>
                    <a:p>
                      <a:r>
                        <a:rPr lang="en-US" altLang="zh-CN" dirty="0" smtClean="0"/>
                        <a:t>0.5782</a:t>
                      </a:r>
                      <a:endParaRPr lang="zh-CN" altLang="en-US" dirty="0"/>
                    </a:p>
                  </a:txBody>
                  <a:tcPr/>
                </a:tc>
                <a:tc>
                  <a:txBody>
                    <a:bodyPr/>
                    <a:lstStyle/>
                    <a:p>
                      <a:r>
                        <a:rPr lang="en-US" altLang="zh-CN" dirty="0" smtClean="0"/>
                        <a:t>0.6968</a:t>
                      </a:r>
                      <a:endParaRPr lang="zh-CN" altLang="en-US" dirty="0"/>
                    </a:p>
                  </a:txBody>
                  <a:tcPr/>
                </a:tc>
                <a:tc>
                  <a:txBody>
                    <a:bodyPr/>
                    <a:lstStyle/>
                    <a:p>
                      <a:r>
                        <a:rPr lang="en-US" altLang="zh-CN" dirty="0" smtClean="0"/>
                        <a:t>0.8881</a:t>
                      </a:r>
                      <a:endParaRPr lang="zh-CN" altLang="en-US" dirty="0"/>
                    </a:p>
                  </a:txBody>
                  <a:tcPr/>
                </a:tc>
                <a:tc>
                  <a:txBody>
                    <a:bodyPr/>
                    <a:lstStyle/>
                    <a:p>
                      <a:r>
                        <a:rPr lang="en-US" altLang="zh-CN" dirty="0" smtClean="0"/>
                        <a:t>1.0265</a:t>
                      </a:r>
                      <a:endParaRPr lang="zh-CN" altLang="en-US" dirty="0"/>
                    </a:p>
                  </a:txBody>
                  <a:tcPr/>
                </a:tc>
                <a:tc>
                  <a:txBody>
                    <a:bodyPr/>
                    <a:lstStyle/>
                    <a:p>
                      <a:r>
                        <a:rPr lang="en-US" altLang="zh-CN" dirty="0" smtClean="0"/>
                        <a:t>1.2538</a:t>
                      </a:r>
                      <a:endParaRPr lang="zh-CN" altLang="en-US" dirty="0"/>
                    </a:p>
                  </a:txBody>
                  <a:tcPr/>
                </a:tc>
                <a:extLst>
                  <a:ext uri="{0D108BD9-81ED-4DB2-BD59-A6C34878D82A}">
                    <a16:rowId xmlns:a16="http://schemas.microsoft.com/office/drawing/2014/main" val="10001"/>
                  </a:ext>
                </a:extLst>
              </a:tr>
            </a:tbl>
          </a:graphicData>
        </a:graphic>
      </p:graphicFrame>
      <p:graphicFrame>
        <p:nvGraphicFramePr>
          <p:cNvPr id="6" name="表格 5"/>
          <p:cNvGraphicFramePr>
            <a:graphicFrameLocks noGrp="1"/>
          </p:cNvGraphicFramePr>
          <p:nvPr/>
        </p:nvGraphicFramePr>
        <p:xfrm>
          <a:off x="838338" y="3185108"/>
          <a:ext cx="10591525" cy="2225040"/>
        </p:xfrm>
        <a:graphic>
          <a:graphicData uri="http://schemas.openxmlformats.org/drawingml/2006/table">
            <a:tbl>
              <a:tblPr firstRow="1" bandRow="1">
                <a:tableStyleId>{5C22544A-7EE6-4342-B048-85BDC9FD1C3A}</a:tableStyleId>
              </a:tblPr>
              <a:tblGrid>
                <a:gridCol w="609584">
                  <a:extLst>
                    <a:ext uri="{9D8B030D-6E8A-4147-A177-3AD203B41FA5}">
                      <a16:colId xmlns:a16="http://schemas.microsoft.com/office/drawing/2014/main" val="20000"/>
                    </a:ext>
                  </a:extLst>
                </a:gridCol>
                <a:gridCol w="914376">
                  <a:extLst>
                    <a:ext uri="{9D8B030D-6E8A-4147-A177-3AD203B41FA5}">
                      <a16:colId xmlns:a16="http://schemas.microsoft.com/office/drawing/2014/main" val="20001"/>
                    </a:ext>
                  </a:extLst>
                </a:gridCol>
                <a:gridCol w="2285940">
                  <a:extLst>
                    <a:ext uri="{9D8B030D-6E8A-4147-A177-3AD203B41FA5}">
                      <a16:colId xmlns:a16="http://schemas.microsoft.com/office/drawing/2014/main" val="20002"/>
                    </a:ext>
                  </a:extLst>
                </a:gridCol>
                <a:gridCol w="4114692">
                  <a:extLst>
                    <a:ext uri="{9D8B030D-6E8A-4147-A177-3AD203B41FA5}">
                      <a16:colId xmlns:a16="http://schemas.microsoft.com/office/drawing/2014/main" val="20003"/>
                    </a:ext>
                  </a:extLst>
                </a:gridCol>
                <a:gridCol w="457188">
                  <a:extLst>
                    <a:ext uri="{9D8B030D-6E8A-4147-A177-3AD203B41FA5}">
                      <a16:colId xmlns:a16="http://schemas.microsoft.com/office/drawing/2014/main" val="20004"/>
                    </a:ext>
                  </a:extLst>
                </a:gridCol>
                <a:gridCol w="696670">
                  <a:extLst>
                    <a:ext uri="{9D8B030D-6E8A-4147-A177-3AD203B41FA5}">
                      <a16:colId xmlns:a16="http://schemas.microsoft.com/office/drawing/2014/main" val="20005"/>
                    </a:ext>
                  </a:extLst>
                </a:gridCol>
                <a:gridCol w="1513075">
                  <a:extLst>
                    <a:ext uri="{9D8B030D-6E8A-4147-A177-3AD203B41FA5}">
                      <a16:colId xmlns:a16="http://schemas.microsoft.com/office/drawing/2014/main" val="20006"/>
                    </a:ext>
                  </a:extLst>
                </a:gridCol>
              </a:tblGrid>
              <a:tr h="370840">
                <a:tc>
                  <a:txBody>
                    <a:bodyPr/>
                    <a:lstStyle/>
                    <a:p>
                      <a:r>
                        <a:rPr lang="en-US" altLang="zh-CN" dirty="0" smtClean="0"/>
                        <a:t>0.40</a:t>
                      </a:r>
                      <a:endParaRPr lang="zh-CN" altLang="en-US" dirty="0"/>
                    </a:p>
                  </a:txBody>
                  <a:tcPr/>
                </a:tc>
                <a:tc>
                  <a:txBody>
                    <a:bodyPr/>
                    <a:lstStyle/>
                    <a:p>
                      <a:r>
                        <a:rPr lang="en-US" altLang="zh-CN" dirty="0" smtClean="0"/>
                        <a:t>0.4108</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0"/>
                  </a:ext>
                </a:extLst>
              </a:tr>
              <a:tr h="370840">
                <a:tc>
                  <a:txBody>
                    <a:bodyPr/>
                    <a:lstStyle/>
                    <a:p>
                      <a:r>
                        <a:rPr lang="en-US" altLang="zh-CN" dirty="0" smtClean="0"/>
                        <a:t>0.55</a:t>
                      </a:r>
                      <a:endParaRPr lang="zh-CN" altLang="en-US" dirty="0"/>
                    </a:p>
                  </a:txBody>
                  <a:tcPr/>
                </a:tc>
                <a:tc>
                  <a:txBody>
                    <a:bodyPr/>
                    <a:lstStyle/>
                    <a:p>
                      <a:r>
                        <a:rPr lang="en-US" altLang="zh-CN" dirty="0" smtClean="0"/>
                        <a:t>0.5782</a:t>
                      </a:r>
                      <a:endParaRPr lang="zh-CN" altLang="en-US" dirty="0"/>
                    </a:p>
                  </a:txBody>
                  <a:tcPr/>
                </a:tc>
                <a:tc>
                  <a:txBody>
                    <a:bodyPr/>
                    <a:lstStyle/>
                    <a:p>
                      <a:r>
                        <a:rPr lang="en-US" altLang="zh-CN" dirty="0" smtClean="0"/>
                        <a:t>0.4108+1.116(x-0.40)</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1"/>
                  </a:ext>
                </a:extLst>
              </a:tr>
              <a:tr h="370840">
                <a:tc>
                  <a:txBody>
                    <a:bodyPr/>
                    <a:lstStyle/>
                    <a:p>
                      <a:r>
                        <a:rPr lang="en-US" altLang="zh-CN" dirty="0" smtClean="0"/>
                        <a:t>0.65</a:t>
                      </a:r>
                      <a:endParaRPr lang="zh-CN" altLang="en-US" dirty="0"/>
                    </a:p>
                  </a:txBody>
                  <a:tcPr/>
                </a:tc>
                <a:tc>
                  <a:txBody>
                    <a:bodyPr/>
                    <a:lstStyle/>
                    <a:p>
                      <a:r>
                        <a:rPr lang="en-US" altLang="zh-CN" dirty="0" smtClean="0"/>
                        <a:t>0.6968</a:t>
                      </a:r>
                      <a:endParaRPr lang="zh-CN" altLang="en-US" dirty="0"/>
                    </a:p>
                  </a:txBody>
                  <a:tcPr/>
                </a:tc>
                <a:tc>
                  <a:txBody>
                    <a:bodyPr/>
                    <a:lstStyle/>
                    <a:p>
                      <a:r>
                        <a:rPr lang="en-US" altLang="zh-CN" dirty="0" smtClean="0"/>
                        <a:t>0.4108+1.144(x-0.40)</a:t>
                      </a:r>
                      <a:endParaRPr lang="zh-CN" altLang="en-US" dirty="0"/>
                    </a:p>
                  </a:txBody>
                  <a:tcPr/>
                </a:tc>
                <a:tc>
                  <a:txBody>
                    <a:bodyPr/>
                    <a:lstStyle/>
                    <a:p>
                      <a:r>
                        <a:rPr lang="en-US" altLang="zh-CN" dirty="0" smtClean="0"/>
                        <a:t>0.4108+1.116(x-0.40)+0.28(x-0.40)(x-0.55)</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2"/>
                  </a:ext>
                </a:extLst>
              </a:tr>
              <a:tr h="370840">
                <a:tc>
                  <a:txBody>
                    <a:bodyPr/>
                    <a:lstStyle/>
                    <a:p>
                      <a:r>
                        <a:rPr lang="en-US" altLang="zh-CN" dirty="0" smtClean="0"/>
                        <a:t>0.80</a:t>
                      </a:r>
                      <a:endParaRPr lang="zh-CN" altLang="en-US" dirty="0"/>
                    </a:p>
                  </a:txBody>
                  <a:tcPr/>
                </a:tc>
                <a:tc>
                  <a:txBody>
                    <a:bodyPr/>
                    <a:lstStyle/>
                    <a:p>
                      <a:r>
                        <a:rPr lang="en-US" altLang="zh-CN" dirty="0" smtClean="0"/>
                        <a:t>0.8881</a:t>
                      </a:r>
                      <a:endParaRPr lang="zh-CN" altLang="en-US" dirty="0"/>
                    </a:p>
                  </a:txBody>
                  <a:tcPr/>
                </a:tc>
                <a:tc>
                  <a:txBody>
                    <a:bodyPr/>
                    <a:lstStyle/>
                    <a:p>
                      <a:r>
                        <a:rPr lang="en-US" altLang="zh-CN" dirty="0" smtClean="0"/>
                        <a:t>0.4108+1.1933(x-0.40)</a:t>
                      </a:r>
                      <a:endParaRPr lang="zh-CN" altLang="en-US" dirty="0"/>
                    </a:p>
                  </a:txBody>
                  <a:tcPr/>
                </a:tc>
                <a:tc>
                  <a:txBody>
                    <a:bodyPr/>
                    <a:lstStyle/>
                    <a:p>
                      <a:r>
                        <a:rPr lang="en-US" altLang="zh-CN" sz="1800"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a:t>
                      </a:r>
                      <a:endParaRPr lang="zh-CN" altLang="en-US" dirty="0"/>
                    </a:p>
                  </a:txBody>
                  <a:tcPr/>
                </a:tc>
                <a:tc>
                  <a:txBody>
                    <a:bodyPr/>
                    <a:lstStyle/>
                    <a:p>
                      <a:r>
                        <a:rPr lang="en-US" altLang="zh-CN" dirty="0" smtClean="0"/>
                        <a:t>…</a:t>
                      </a:r>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3"/>
                  </a:ext>
                </a:extLst>
              </a:tr>
              <a:tr h="370840">
                <a:tc>
                  <a:txBody>
                    <a:bodyPr/>
                    <a:lstStyle/>
                    <a:p>
                      <a:r>
                        <a:rPr lang="en-US" altLang="zh-CN" dirty="0" smtClean="0"/>
                        <a:t>0.90</a:t>
                      </a:r>
                      <a:endParaRPr lang="zh-CN" altLang="en-US" dirty="0"/>
                    </a:p>
                  </a:txBody>
                  <a:tcPr/>
                </a:tc>
                <a:tc>
                  <a:txBody>
                    <a:bodyPr/>
                    <a:lstStyle/>
                    <a:p>
                      <a:r>
                        <a:rPr lang="en-US" altLang="zh-CN" dirty="0" smtClean="0"/>
                        <a:t>1.0265</a:t>
                      </a:r>
                      <a:endParaRPr lang="zh-CN" altLang="en-US" dirty="0"/>
                    </a:p>
                  </a:txBody>
                  <a:tcPr/>
                </a:tc>
                <a:tc>
                  <a:txBody>
                    <a:bodyPr/>
                    <a:lstStyle/>
                    <a:p>
                      <a:r>
                        <a:rPr lang="en-US" altLang="zh-CN" dirty="0" smtClean="0"/>
                        <a:t>0.4108+1.2314(x-0.40)</a:t>
                      </a:r>
                      <a:endParaRPr lang="zh-CN" altLang="en-US" dirty="0"/>
                    </a:p>
                  </a:txBody>
                  <a:tcPr/>
                </a:tc>
                <a:tc>
                  <a:txBody>
                    <a:bodyPr/>
                    <a:lstStyle/>
                    <a:p>
                      <a:r>
                        <a:rPr lang="en-US" altLang="zh-CN" dirty="0" smtClean="0"/>
                        <a:t>……</a:t>
                      </a:r>
                      <a:endParaRPr lang="zh-CN" altLang="en-US" dirty="0"/>
                    </a:p>
                  </a:txBody>
                  <a:tcPr/>
                </a:tc>
                <a:tc>
                  <a:txBody>
                    <a:bodyPr/>
                    <a:lstStyle/>
                    <a:p>
                      <a:r>
                        <a:rPr lang="en-US" altLang="zh-CN" dirty="0" smtClean="0"/>
                        <a:t>…</a:t>
                      </a:r>
                      <a:endParaRPr lang="zh-CN" altLang="en-US" dirty="0"/>
                    </a:p>
                  </a:txBody>
                  <a:tcPr/>
                </a:tc>
                <a:tc>
                  <a:txBody>
                    <a:bodyPr/>
                    <a:lstStyle/>
                    <a:p>
                      <a:r>
                        <a:rPr lang="en-US" altLang="zh-CN" dirty="0" smtClean="0"/>
                        <a:t>……</a:t>
                      </a:r>
                      <a:endParaRPr lang="zh-CN" altLang="en-US" dirty="0"/>
                    </a:p>
                  </a:txBody>
                  <a:tcPr/>
                </a:tc>
                <a:tc>
                  <a:txBody>
                    <a:bodyPr/>
                    <a:lstStyle/>
                    <a:p>
                      <a:endParaRPr lang="zh-CN" altLang="en-US"/>
                    </a:p>
                  </a:txBody>
                  <a:tcPr/>
                </a:tc>
                <a:extLst>
                  <a:ext uri="{0D108BD9-81ED-4DB2-BD59-A6C34878D82A}">
                    <a16:rowId xmlns:a16="http://schemas.microsoft.com/office/drawing/2014/main" val="10004"/>
                  </a:ext>
                </a:extLst>
              </a:tr>
              <a:tr h="370840">
                <a:tc>
                  <a:txBody>
                    <a:bodyPr/>
                    <a:lstStyle/>
                    <a:p>
                      <a:r>
                        <a:rPr lang="en-US" altLang="zh-CN" dirty="0" smtClean="0"/>
                        <a:t>1.05</a:t>
                      </a:r>
                      <a:endParaRPr lang="zh-CN" altLang="en-US" dirty="0"/>
                    </a:p>
                  </a:txBody>
                  <a:tcPr/>
                </a:tc>
                <a:tc>
                  <a:txBody>
                    <a:bodyPr/>
                    <a:lstStyle/>
                    <a:p>
                      <a:r>
                        <a:rPr lang="en-US" altLang="zh-CN" dirty="0" smtClean="0"/>
                        <a:t>1.2538</a:t>
                      </a:r>
                      <a:endParaRPr lang="zh-CN" altLang="en-US" dirty="0"/>
                    </a:p>
                  </a:txBody>
                  <a:tcPr/>
                </a:tc>
                <a:tc>
                  <a:txBody>
                    <a:bodyPr/>
                    <a:lstStyle/>
                    <a:p>
                      <a:r>
                        <a:rPr lang="en-US" altLang="zh-CN" dirty="0" smtClean="0"/>
                        <a:t>0.4108+1.2969(x-0.40)</a:t>
                      </a:r>
                      <a:endParaRPr lang="zh-CN" altLang="en-US" dirty="0"/>
                    </a:p>
                  </a:txBody>
                  <a:tcPr/>
                </a:tc>
                <a:tc>
                  <a:txBody>
                    <a:bodyPr/>
                    <a:lstStyle/>
                    <a:p>
                      <a:r>
                        <a:rPr lang="en-US" altLang="zh-CN" dirty="0" smtClean="0"/>
                        <a:t>……</a:t>
                      </a:r>
                      <a:endParaRPr lang="zh-CN" altLang="en-US" dirty="0"/>
                    </a:p>
                  </a:txBody>
                  <a:tcPr/>
                </a:tc>
                <a:tc>
                  <a:txBody>
                    <a:bodyPr/>
                    <a:lstStyle/>
                    <a:p>
                      <a:r>
                        <a:rPr lang="en-US" altLang="zh-CN" dirty="0" smtClean="0"/>
                        <a:t>…</a:t>
                      </a:r>
                      <a:endParaRPr lang="zh-CN" altLang="en-US" dirty="0"/>
                    </a:p>
                  </a:txBody>
                  <a:tcPr/>
                </a:tc>
                <a:tc>
                  <a:txBody>
                    <a:bodyPr/>
                    <a:lstStyle/>
                    <a:p>
                      <a:r>
                        <a:rPr lang="en-US" altLang="zh-CN" dirty="0" smtClean="0"/>
                        <a:t>……</a:t>
                      </a:r>
                      <a:endParaRPr lang="zh-CN" altLang="en-US" dirty="0"/>
                    </a:p>
                  </a:txBody>
                  <a:tcPr/>
                </a:tc>
                <a:tc>
                  <a:txBody>
                    <a:bodyPr/>
                    <a:lstStyle/>
                    <a:p>
                      <a:r>
                        <a:rPr lang="en-US" altLang="zh-CN" dirty="0" smtClean="0"/>
                        <a:t>……</a:t>
                      </a:r>
                      <a:endParaRPr lang="zh-CN" altLang="en-US" dirty="0"/>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641416"/>
          </a:xfrm>
        </p:spPr>
        <p:txBody>
          <a:bodyPr/>
          <a:lstStyle/>
          <a:p>
            <a:r>
              <a:rPr lang="en-US" altLang="zh-CN" sz="3600"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1.5 </a:t>
            </a:r>
            <a:r>
              <a:rPr lang="zh-CN" altLang="en-US" sz="3600"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牛顿插值公式</a:t>
            </a:r>
            <a:endParaRPr lang="zh-CN" altLang="en-US" dirty="0"/>
          </a:p>
        </p:txBody>
      </p:sp>
      <mc:AlternateContent xmlns:mc="http://schemas.openxmlformats.org/markup-compatibility/2006" xmlns:a14="http://schemas.microsoft.com/office/drawing/2010/main">
        <mc:Choice Requires="a14">
          <p:sp>
            <p:nvSpPr>
              <p:cNvPr id="4" name="文本占位符 3"/>
              <p:cNvSpPr>
                <a:spLocks noGrp="1"/>
              </p:cNvSpPr>
              <p:nvPr>
                <p:ph type="body" sz="half" idx="2"/>
              </p:nvPr>
            </p:nvSpPr>
            <p:spPr>
              <a:xfrm>
                <a:off x="228754" y="762070"/>
                <a:ext cx="11277304" cy="5791048"/>
              </a:xfrm>
            </p:spPr>
            <p:txBody>
              <a:bodyPr/>
              <a:lstStyle/>
              <a:p>
                <a:r>
                  <a:rPr lang="en-US" altLang="zh-CN" sz="2000" b="1" dirty="0" smtClean="0">
                    <a:solidFill>
                      <a:schemeClr val="bg1"/>
                    </a:solidFill>
                  </a:rPr>
                  <a:t>1.5.1  </a:t>
                </a:r>
                <a:r>
                  <a:rPr lang="zh-CN" altLang="en-US" sz="2000" b="1" dirty="0" smtClean="0">
                    <a:solidFill>
                      <a:srgbClr val="FF0000"/>
                    </a:solidFill>
                  </a:rPr>
                  <a:t>牛顿插值公式</a:t>
                </a:r>
                <a:endParaRPr lang="en-US" altLang="zh-CN" sz="2000" b="1" dirty="0" smtClean="0">
                  <a:solidFill>
                    <a:srgbClr val="FF0000"/>
                  </a:solidFill>
                </a:endParaRPr>
              </a:p>
              <a:p>
                <a:r>
                  <a:rPr lang="zh-CN" altLang="en-US" sz="2000" b="1" dirty="0" smtClean="0">
                    <a:solidFill>
                      <a:schemeClr val="bg1"/>
                    </a:solidFill>
                  </a:rPr>
                  <a:t>        前面的埃特金算法有承袭性，但算式是递推式，不便于理论分析。但从前面例子可以看到，若</a:t>
                </a:r>
                <a14:m>
                  <m:oMath xmlns:m="http://schemas.openxmlformats.org/officeDocument/2006/math">
                    <m:r>
                      <a:rPr lang="zh-CN" altLang="en-US" sz="2000" b="1" i="1" dirty="0">
                        <a:solidFill>
                          <a:schemeClr val="bg1"/>
                        </a:solidFill>
                        <a:latin typeface="Cambria Math" panose="02040503050406030204" pitchFamily="18" charset="0"/>
                      </a:rPr>
                      <m:t>节点</m:t>
                    </m:r>
                  </m:oMath>
                </a14:m>
                <a:r>
                  <a:rPr lang="zh-CN" altLang="en-US" sz="2000" b="1" dirty="0" smtClean="0">
                    <a:solidFill>
                      <a:schemeClr val="bg1"/>
                    </a:solidFill>
                  </a:rPr>
                  <a:t>为</a:t>
                </a:r>
                <a14:m>
                  <m:oMath xmlns:m="http://schemas.openxmlformats.org/officeDocument/2006/math">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𝒙</m:t>
                        </m:r>
                      </m:e>
                      <m:sub>
                        <m:r>
                          <a:rPr lang="en-US" altLang="zh-CN" sz="2000" b="1" i="1">
                            <a:solidFill>
                              <a:schemeClr val="bg1"/>
                            </a:solidFill>
                            <a:latin typeface="Cambria Math" panose="02040503050406030204" pitchFamily="18" charset="0"/>
                            <a:ea typeface="全新硬笔行书简" panose="02010600040101010101" pitchFamily="2" charset="-122"/>
                          </a:rPr>
                          <m:t>𝟎</m:t>
                        </m:r>
                      </m:sub>
                    </m:sSub>
                    <m:r>
                      <a:rPr lang="en-US" altLang="zh-CN" sz="2000" b="1" i="1">
                        <a:solidFill>
                          <a:schemeClr val="bg1"/>
                        </a:solidFill>
                        <a:latin typeface="Cambria Math" panose="02040503050406030204" pitchFamily="18" charset="0"/>
                        <a:ea typeface="全新硬笔行书简" panose="02010600040101010101" pitchFamily="2" charset="-122"/>
                      </a:rPr>
                      <m:t>,</m:t>
                    </m:r>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𝒙</m:t>
                        </m:r>
                      </m:e>
                      <m:sub>
                        <m:r>
                          <a:rPr lang="en-US" altLang="zh-CN" sz="2000" b="1" i="1">
                            <a:solidFill>
                              <a:schemeClr val="bg1"/>
                            </a:solidFill>
                            <a:latin typeface="Cambria Math" panose="02040503050406030204" pitchFamily="18" charset="0"/>
                            <a:ea typeface="全新硬笔行书简" panose="02010600040101010101" pitchFamily="2" charset="-122"/>
                          </a:rPr>
                          <m:t>𝟏</m:t>
                        </m:r>
                      </m:sub>
                    </m:sSub>
                    <m:r>
                      <a:rPr lang="en-US" altLang="zh-CN" sz="2000" b="1" i="1">
                        <a:solidFill>
                          <a:schemeClr val="bg1"/>
                        </a:solidFill>
                        <a:latin typeface="Cambria Math" panose="02040503050406030204" pitchFamily="18" charset="0"/>
                        <a:ea typeface="全新硬笔行书简" panose="02010600040101010101" pitchFamily="2" charset="-122"/>
                      </a:rPr>
                      <m:t>,</m:t>
                    </m:r>
                    <m:r>
                      <a:rPr lang="en-US" altLang="zh-CN" sz="2000" b="1" i="1">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ea typeface="Cambria Math" panose="02040503050406030204" pitchFamily="18" charset="0"/>
                          </a:rPr>
                        </m:ctrlPr>
                      </m:sSubPr>
                      <m:e>
                        <m:r>
                          <a:rPr lang="en-US" altLang="zh-CN" sz="2000" b="1" i="1">
                            <a:solidFill>
                              <a:schemeClr val="bg1"/>
                            </a:solidFill>
                            <a:latin typeface="Cambria Math" panose="02040503050406030204" pitchFamily="18" charset="0"/>
                            <a:ea typeface="Cambria Math" panose="02040503050406030204" pitchFamily="18" charset="0"/>
                          </a:rPr>
                          <m:t>𝒙</m:t>
                        </m:r>
                      </m:e>
                      <m:sub>
                        <m:r>
                          <a:rPr lang="en-US" altLang="zh-CN" sz="2000" b="1" i="1">
                            <a:solidFill>
                              <a:schemeClr val="bg1"/>
                            </a:solidFill>
                            <a:latin typeface="Cambria Math" panose="02040503050406030204" pitchFamily="18" charset="0"/>
                            <a:ea typeface="Cambria Math" panose="02040503050406030204" pitchFamily="18" charset="0"/>
                          </a:rPr>
                          <m:t>𝒏</m:t>
                        </m:r>
                      </m:sub>
                    </m:sSub>
                  </m:oMath>
                </a14:m>
                <a:r>
                  <a:rPr lang="zh-CN" altLang="en-US" sz="2000" b="1" dirty="0" smtClean="0">
                    <a:solidFill>
                      <a:schemeClr val="bg1"/>
                    </a:solidFill>
                  </a:rPr>
                  <a:t>时，按埃特金算法得到的多项式，第一项是一个常数，第二项是常数与</a:t>
                </a:r>
                <a14:m>
                  <m:oMath xmlns:m="http://schemas.openxmlformats.org/officeDocument/2006/math">
                    <m:d>
                      <m:dPr>
                        <m:ctrlPr>
                          <a:rPr lang="en-US" altLang="zh-CN" sz="2000" b="1" i="1" smtClean="0">
                            <a:solidFill>
                              <a:schemeClr val="bg1"/>
                            </a:solidFill>
                            <a:latin typeface="Cambria Math" panose="02040503050406030204" pitchFamily="18" charset="0"/>
                          </a:rPr>
                        </m:ctrlPr>
                      </m:dPr>
                      <m:e>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𝟎</m:t>
                            </m:r>
                          </m:sub>
                        </m:sSub>
                      </m:e>
                    </m:d>
                    <m:r>
                      <a:rPr lang="zh-CN" altLang="en-US" sz="2000" b="1" i="1">
                        <a:solidFill>
                          <a:schemeClr val="bg1"/>
                        </a:solidFill>
                        <a:latin typeface="Cambria Math" panose="02040503050406030204" pitchFamily="18" charset="0"/>
                      </a:rPr>
                      <m:t>之</m:t>
                    </m:r>
                  </m:oMath>
                </a14:m>
                <a:r>
                  <a:rPr lang="zh-CN" altLang="en-US" sz="2000" b="1" dirty="0" smtClean="0">
                    <a:solidFill>
                      <a:schemeClr val="bg1"/>
                    </a:solidFill>
                  </a:rPr>
                  <a:t>积，第三项是</a:t>
                </a:r>
                <a:r>
                  <a:rPr lang="zh-CN" altLang="en-US" sz="2000" b="1" dirty="0">
                    <a:solidFill>
                      <a:schemeClr val="bg1"/>
                    </a:solidFill>
                  </a:rPr>
                  <a:t>常数</a:t>
                </a:r>
                <a14:m>
                  <m:oMath xmlns:m="http://schemas.openxmlformats.org/officeDocument/2006/math">
                    <m:r>
                      <a:rPr lang="zh-CN" altLang="en-US" sz="2000" b="1" i="1" dirty="0" smtClean="0">
                        <a:solidFill>
                          <a:schemeClr val="bg1"/>
                        </a:solidFill>
                        <a:latin typeface="Cambria Math" panose="02040503050406030204" pitchFamily="18" charset="0"/>
                      </a:rPr>
                      <m:t>与</m:t>
                    </m:r>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𝟎</m:t>
                        </m:r>
                      </m:sub>
                    </m:sSub>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𝟏</m:t>
                        </m:r>
                      </m:sub>
                    </m:sSub>
                    <m:r>
                      <a:rPr lang="en-US" altLang="zh-CN" sz="2000" b="1" i="1" smtClean="0">
                        <a:solidFill>
                          <a:schemeClr val="bg1"/>
                        </a:solidFill>
                        <a:latin typeface="Cambria Math" panose="02040503050406030204" pitchFamily="18" charset="0"/>
                      </a:rPr>
                      <m:t>)</m:t>
                    </m:r>
                  </m:oMath>
                </a14:m>
                <a:r>
                  <a:rPr lang="zh-CN" altLang="en-US" sz="2000" b="1" dirty="0" smtClean="0">
                    <a:solidFill>
                      <a:schemeClr val="bg1"/>
                    </a:solidFill>
                  </a:rPr>
                  <a:t>之积的项，</a:t>
                </a:r>
                <a:r>
                  <a:rPr lang="en-US" altLang="zh-CN" sz="2000" b="1" dirty="0" smtClean="0">
                    <a:solidFill>
                      <a:schemeClr val="bg1"/>
                    </a:solidFill>
                  </a:rPr>
                  <a:t>…</a:t>
                </a:r>
                <a:r>
                  <a:rPr lang="zh-CN" altLang="en-US" sz="2000" b="1" dirty="0" smtClean="0">
                    <a:solidFill>
                      <a:schemeClr val="bg1"/>
                    </a:solidFill>
                  </a:rPr>
                  <a:t>，第</a:t>
                </a:r>
                <a:r>
                  <a:rPr lang="en-US" altLang="zh-CN" sz="2000" b="1" dirty="0" smtClean="0">
                    <a:solidFill>
                      <a:schemeClr val="bg1"/>
                    </a:solidFill>
                  </a:rPr>
                  <a:t>k</a:t>
                </a:r>
                <a:r>
                  <a:rPr lang="zh-CN" altLang="en-US" sz="2000" b="1" dirty="0" smtClean="0">
                    <a:solidFill>
                      <a:schemeClr val="bg1"/>
                    </a:solidFill>
                  </a:rPr>
                  <a:t>项是常数与</a:t>
                </a:r>
                <a14:m>
                  <m:oMath xmlns:m="http://schemas.openxmlformats.org/officeDocument/2006/math">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𝟎</m:t>
                        </m:r>
                      </m:sub>
                    </m:sSub>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𝟏</m:t>
                        </m:r>
                      </m:sub>
                    </m:sSub>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ea typeface="Cambria Math" panose="02040503050406030204" pitchFamily="18" charset="0"/>
                      </a:rPr>
                      <m:t>⋯(</m:t>
                    </m:r>
                    <m:r>
                      <a:rPr lang="en-US" altLang="zh-CN" sz="2000" b="1" i="1" smtClean="0">
                        <a:solidFill>
                          <a:schemeClr val="bg1"/>
                        </a:solidFill>
                        <a:latin typeface="Cambria Math" panose="02040503050406030204" pitchFamily="18" charset="0"/>
                        <a:ea typeface="Cambria Math" panose="02040503050406030204" pitchFamily="18" charset="0"/>
                      </a:rPr>
                      <m:t>𝒙</m:t>
                    </m:r>
                    <m:r>
                      <a:rPr lang="en-US" altLang="zh-CN" sz="2000" b="1" i="1" smtClean="0">
                        <a:solidFill>
                          <a:schemeClr val="bg1"/>
                        </a:solidFill>
                        <a:latin typeface="Cambria Math" panose="02040503050406030204" pitchFamily="18" charset="0"/>
                        <a:ea typeface="Cambria Math" panose="02040503050406030204" pitchFamily="18" charset="0"/>
                      </a:rPr>
                      <m:t>−</m:t>
                    </m:r>
                    <m:sSub>
                      <m:sSubPr>
                        <m:ctrlPr>
                          <a:rPr lang="en-US" altLang="zh-CN" sz="2000" b="1" i="1" smtClean="0">
                            <a:solidFill>
                              <a:schemeClr val="bg1"/>
                            </a:solidFill>
                            <a:latin typeface="Cambria Math" panose="02040503050406030204" pitchFamily="18" charset="0"/>
                            <a:ea typeface="Cambria Math" panose="02040503050406030204" pitchFamily="18" charset="0"/>
                          </a:rPr>
                        </m:ctrlPr>
                      </m:sSubPr>
                      <m:e>
                        <m:r>
                          <a:rPr lang="en-US" altLang="zh-CN" sz="2000" b="1" i="1" smtClean="0">
                            <a:solidFill>
                              <a:schemeClr val="bg1"/>
                            </a:solidFill>
                            <a:latin typeface="Cambria Math" panose="02040503050406030204" pitchFamily="18" charset="0"/>
                            <a:ea typeface="Cambria Math" panose="02040503050406030204" pitchFamily="18" charset="0"/>
                          </a:rPr>
                          <m:t>𝒙</m:t>
                        </m:r>
                      </m:e>
                      <m:sub>
                        <m:r>
                          <a:rPr lang="en-US" altLang="zh-CN" sz="2000" b="1" i="1" smtClean="0">
                            <a:solidFill>
                              <a:schemeClr val="bg1"/>
                            </a:solidFill>
                            <a:latin typeface="Cambria Math" panose="02040503050406030204" pitchFamily="18" charset="0"/>
                            <a:ea typeface="Cambria Math" panose="02040503050406030204" pitchFamily="18" charset="0"/>
                          </a:rPr>
                          <m:t>𝒌</m:t>
                        </m:r>
                        <m:r>
                          <a:rPr lang="en-US" altLang="zh-CN" sz="2000" b="1" i="1" smtClean="0">
                            <a:solidFill>
                              <a:schemeClr val="bg1"/>
                            </a:solidFill>
                            <a:latin typeface="Cambria Math" panose="02040503050406030204" pitchFamily="18" charset="0"/>
                            <a:ea typeface="Cambria Math" panose="02040503050406030204" pitchFamily="18" charset="0"/>
                          </a:rPr>
                          <m:t>−</m:t>
                        </m:r>
                        <m:r>
                          <a:rPr lang="en-US" altLang="zh-CN" sz="2000" b="1" i="1" smtClean="0">
                            <a:solidFill>
                              <a:schemeClr val="bg1"/>
                            </a:solidFill>
                            <a:latin typeface="Cambria Math" panose="02040503050406030204" pitchFamily="18" charset="0"/>
                            <a:ea typeface="Cambria Math" panose="02040503050406030204" pitchFamily="18" charset="0"/>
                          </a:rPr>
                          <m:t>𝟏</m:t>
                        </m:r>
                      </m:sub>
                    </m:sSub>
                    <m:r>
                      <a:rPr lang="en-US" altLang="zh-CN" sz="2000" b="1" i="1" smtClean="0">
                        <a:solidFill>
                          <a:schemeClr val="bg1"/>
                        </a:solidFill>
                        <a:latin typeface="Cambria Math" panose="02040503050406030204" pitchFamily="18" charset="0"/>
                        <a:ea typeface="Cambria Math" panose="02040503050406030204" pitchFamily="18" charset="0"/>
                      </a:rPr>
                      <m:t>)</m:t>
                    </m:r>
                    <m:r>
                      <a:rPr lang="zh-CN" altLang="en-US" sz="2000" b="1" i="1">
                        <a:solidFill>
                          <a:schemeClr val="bg1"/>
                        </a:solidFill>
                        <a:latin typeface="Cambria Math" panose="02040503050406030204" pitchFamily="18" charset="0"/>
                        <a:ea typeface="Cambria Math" panose="02040503050406030204" pitchFamily="18" charset="0"/>
                      </a:rPr>
                      <m:t>之</m:t>
                    </m:r>
                  </m:oMath>
                </a14:m>
                <a:r>
                  <a:rPr lang="zh-CN" altLang="en-US" sz="2000" b="1" dirty="0" smtClean="0">
                    <a:solidFill>
                      <a:schemeClr val="bg1"/>
                    </a:solidFill>
                  </a:rPr>
                  <a:t>积的项。可以考虑，若以</a:t>
                </a:r>
                <a14:m>
                  <m:oMath xmlns:m="http://schemas.openxmlformats.org/officeDocument/2006/math">
                    <m:r>
                      <a:rPr lang="en-US" altLang="zh-CN" sz="2000" b="1" i="1" dirty="0" smtClean="0">
                        <a:solidFill>
                          <a:schemeClr val="bg1"/>
                        </a:solidFill>
                        <a:latin typeface="Cambria Math" panose="02040503050406030204" pitchFamily="18" charset="0"/>
                      </a:rPr>
                      <m:t>𝟏</m:t>
                    </m:r>
                    <m:r>
                      <a:rPr lang="en-US" altLang="zh-CN" sz="2000" b="1" i="1" dirty="0" smtClean="0">
                        <a:solidFill>
                          <a:schemeClr val="bg1"/>
                        </a:solidFill>
                        <a:latin typeface="Cambria Math" panose="02040503050406030204" pitchFamily="18" charset="0"/>
                      </a:rPr>
                      <m:t>,</m:t>
                    </m:r>
                    <m:r>
                      <a:rPr lang="en-US" altLang="zh-CN" sz="2000" b="1" i="1" dirty="0" smtClean="0">
                        <a:solidFill>
                          <a:schemeClr val="bg1"/>
                        </a:solidFill>
                        <a:latin typeface="Cambria Math" panose="02040503050406030204" pitchFamily="18" charset="0"/>
                      </a:rPr>
                      <m:t>𝒙</m:t>
                    </m:r>
                    <m:r>
                      <a:rPr lang="en-US" altLang="zh-CN" sz="2000" b="1" i="1" dirty="0" smtClean="0">
                        <a:solidFill>
                          <a:schemeClr val="bg1"/>
                        </a:solidFill>
                        <a:latin typeface="Cambria Math" panose="02040503050406030204" pitchFamily="18" charset="0"/>
                      </a:rPr>
                      <m:t>−</m:t>
                    </m:r>
                    <m:sSub>
                      <m:sSubPr>
                        <m:ctrlPr>
                          <a:rPr lang="en-US" altLang="zh-CN" sz="2000" b="1" i="1" dirty="0" smtClean="0">
                            <a:solidFill>
                              <a:schemeClr val="bg1"/>
                            </a:solidFill>
                            <a:latin typeface="Cambria Math" panose="02040503050406030204" pitchFamily="18" charset="0"/>
                          </a:rPr>
                        </m:ctrlPr>
                      </m:sSubPr>
                      <m:e>
                        <m:r>
                          <a:rPr lang="en-US" altLang="zh-CN" sz="2000" b="1" i="1" dirty="0" smtClean="0">
                            <a:solidFill>
                              <a:schemeClr val="bg1"/>
                            </a:solidFill>
                            <a:latin typeface="Cambria Math" panose="02040503050406030204" pitchFamily="18" charset="0"/>
                          </a:rPr>
                          <m:t>𝒙</m:t>
                        </m:r>
                      </m:e>
                      <m:sub>
                        <m:r>
                          <a:rPr lang="en-US" altLang="zh-CN" sz="2000" b="1" i="1" dirty="0" smtClean="0">
                            <a:solidFill>
                              <a:schemeClr val="bg1"/>
                            </a:solidFill>
                            <a:latin typeface="Cambria Math" panose="02040503050406030204" pitchFamily="18" charset="0"/>
                          </a:rPr>
                          <m:t>𝟎</m:t>
                        </m:r>
                      </m:sub>
                    </m:sSub>
                    <m:r>
                      <a:rPr lang="en-US" altLang="zh-CN" sz="2000" b="1" i="1" dirty="0" smtClean="0">
                        <a:solidFill>
                          <a:schemeClr val="bg1"/>
                        </a:solidFill>
                        <a:latin typeface="Cambria Math" panose="02040503050406030204" pitchFamily="18" charset="0"/>
                      </a:rPr>
                      <m:t>,</m:t>
                    </m:r>
                    <m:d>
                      <m:dPr>
                        <m:ctrlPr>
                          <a:rPr lang="en-US" altLang="zh-CN" sz="2000" b="1" i="1" dirty="0" smtClean="0">
                            <a:solidFill>
                              <a:schemeClr val="bg1"/>
                            </a:solidFill>
                            <a:latin typeface="Cambria Math" panose="02040503050406030204" pitchFamily="18" charset="0"/>
                          </a:rPr>
                        </m:ctrlPr>
                      </m:dPr>
                      <m:e>
                        <m:r>
                          <a:rPr lang="en-US" altLang="zh-CN" sz="2000" b="1" i="1" dirty="0" smtClean="0">
                            <a:solidFill>
                              <a:schemeClr val="bg1"/>
                            </a:solidFill>
                            <a:latin typeface="Cambria Math" panose="02040503050406030204" pitchFamily="18" charset="0"/>
                          </a:rPr>
                          <m:t>𝒙</m:t>
                        </m:r>
                        <m:r>
                          <a:rPr lang="en-US" altLang="zh-CN" sz="2000" b="1" i="1" dirty="0" smtClean="0">
                            <a:solidFill>
                              <a:schemeClr val="bg1"/>
                            </a:solidFill>
                            <a:latin typeface="Cambria Math" panose="02040503050406030204" pitchFamily="18" charset="0"/>
                          </a:rPr>
                          <m:t>−</m:t>
                        </m:r>
                        <m:sSub>
                          <m:sSubPr>
                            <m:ctrlPr>
                              <a:rPr lang="en-US" altLang="zh-CN" sz="2000" b="1" i="1" dirty="0" smtClean="0">
                                <a:solidFill>
                                  <a:schemeClr val="bg1"/>
                                </a:solidFill>
                                <a:latin typeface="Cambria Math" panose="02040503050406030204" pitchFamily="18" charset="0"/>
                              </a:rPr>
                            </m:ctrlPr>
                          </m:sSubPr>
                          <m:e>
                            <m:r>
                              <a:rPr lang="en-US" altLang="zh-CN" sz="2000" b="1" i="1" dirty="0" smtClean="0">
                                <a:solidFill>
                                  <a:schemeClr val="bg1"/>
                                </a:solidFill>
                                <a:latin typeface="Cambria Math" panose="02040503050406030204" pitchFamily="18" charset="0"/>
                              </a:rPr>
                              <m:t>𝒙</m:t>
                            </m:r>
                          </m:e>
                          <m:sub>
                            <m:r>
                              <a:rPr lang="en-US" altLang="zh-CN" sz="2000" b="1" i="1" dirty="0" smtClean="0">
                                <a:solidFill>
                                  <a:schemeClr val="bg1"/>
                                </a:solidFill>
                                <a:latin typeface="Cambria Math" panose="02040503050406030204" pitchFamily="18" charset="0"/>
                              </a:rPr>
                              <m:t>𝟎</m:t>
                            </m:r>
                          </m:sub>
                        </m:sSub>
                      </m:e>
                    </m:d>
                    <m:d>
                      <m:dPr>
                        <m:ctrlPr>
                          <a:rPr lang="en-US" altLang="zh-CN" sz="2000" b="1" i="1" dirty="0" smtClean="0">
                            <a:solidFill>
                              <a:schemeClr val="bg1"/>
                            </a:solidFill>
                            <a:latin typeface="Cambria Math" panose="02040503050406030204" pitchFamily="18" charset="0"/>
                          </a:rPr>
                        </m:ctrlPr>
                      </m:dPr>
                      <m:e>
                        <m:r>
                          <a:rPr lang="en-US" altLang="zh-CN" sz="2000" b="1" i="1" dirty="0" smtClean="0">
                            <a:solidFill>
                              <a:schemeClr val="bg1"/>
                            </a:solidFill>
                            <a:latin typeface="Cambria Math" panose="02040503050406030204" pitchFamily="18" charset="0"/>
                          </a:rPr>
                          <m:t>𝒙</m:t>
                        </m:r>
                        <m:r>
                          <a:rPr lang="en-US" altLang="zh-CN" sz="2000" b="1" i="1" dirty="0" smtClean="0">
                            <a:solidFill>
                              <a:schemeClr val="bg1"/>
                            </a:solidFill>
                            <a:latin typeface="Cambria Math" panose="02040503050406030204" pitchFamily="18" charset="0"/>
                          </a:rPr>
                          <m:t>−</m:t>
                        </m:r>
                        <m:sSub>
                          <m:sSubPr>
                            <m:ctrlPr>
                              <a:rPr lang="en-US" altLang="zh-CN" sz="2000" b="1" i="1" dirty="0" smtClean="0">
                                <a:solidFill>
                                  <a:schemeClr val="bg1"/>
                                </a:solidFill>
                                <a:latin typeface="Cambria Math" panose="02040503050406030204" pitchFamily="18" charset="0"/>
                              </a:rPr>
                            </m:ctrlPr>
                          </m:sSubPr>
                          <m:e>
                            <m:r>
                              <a:rPr lang="en-US" altLang="zh-CN" sz="2000" b="1" i="1" dirty="0" smtClean="0">
                                <a:solidFill>
                                  <a:schemeClr val="bg1"/>
                                </a:solidFill>
                                <a:latin typeface="Cambria Math" panose="02040503050406030204" pitchFamily="18" charset="0"/>
                              </a:rPr>
                              <m:t>𝒙</m:t>
                            </m:r>
                          </m:e>
                          <m:sub>
                            <m:r>
                              <a:rPr lang="en-US" altLang="zh-CN" sz="2000" b="1" i="1" dirty="0" smtClean="0">
                                <a:solidFill>
                                  <a:schemeClr val="bg1"/>
                                </a:solidFill>
                                <a:latin typeface="Cambria Math" panose="02040503050406030204" pitchFamily="18" charset="0"/>
                              </a:rPr>
                              <m:t>𝟏</m:t>
                            </m:r>
                          </m:sub>
                        </m:sSub>
                      </m:e>
                    </m:d>
                    <m:r>
                      <a:rPr lang="en-US" altLang="zh-CN" sz="2000" b="1" i="1" dirty="0" smtClean="0">
                        <a:solidFill>
                          <a:schemeClr val="bg1"/>
                        </a:solidFill>
                        <a:latin typeface="Cambria Math" panose="02040503050406030204" pitchFamily="18" charset="0"/>
                      </a:rPr>
                      <m:t>,</m:t>
                    </m:r>
                    <m:r>
                      <a:rPr lang="en-US" altLang="zh-CN" sz="2000" b="1" i="1" dirty="0" smtClean="0">
                        <a:solidFill>
                          <a:schemeClr val="bg1"/>
                        </a:solidFill>
                        <a:latin typeface="Cambria Math" panose="02040503050406030204" pitchFamily="18" charset="0"/>
                        <a:ea typeface="Cambria Math" panose="02040503050406030204" pitchFamily="18" charset="0"/>
                      </a:rPr>
                      <m:t>⋯,(</m:t>
                    </m:r>
                    <m:r>
                      <a:rPr lang="en-US" altLang="zh-CN" sz="2000" b="1" i="1" dirty="0" smtClean="0">
                        <a:solidFill>
                          <a:schemeClr val="bg1"/>
                        </a:solidFill>
                        <a:latin typeface="Cambria Math" panose="02040503050406030204" pitchFamily="18" charset="0"/>
                        <a:ea typeface="Cambria Math" panose="02040503050406030204" pitchFamily="18" charset="0"/>
                      </a:rPr>
                      <m:t>𝒙</m:t>
                    </m:r>
                    <m:r>
                      <a:rPr lang="en-US" altLang="zh-CN" sz="2000" b="1" i="1" dirty="0" smtClean="0">
                        <a:solidFill>
                          <a:schemeClr val="bg1"/>
                        </a:solidFill>
                        <a:latin typeface="Cambria Math" panose="02040503050406030204" pitchFamily="18" charset="0"/>
                        <a:ea typeface="Cambria Math" panose="02040503050406030204" pitchFamily="18" charset="0"/>
                      </a:rPr>
                      <m:t>−</m:t>
                    </m:r>
                    <m:sSub>
                      <m:sSubPr>
                        <m:ctrlPr>
                          <a:rPr lang="en-US" altLang="zh-CN" sz="2000" b="1" i="1" dirty="0" smtClean="0">
                            <a:solidFill>
                              <a:schemeClr val="bg1"/>
                            </a:solidFill>
                            <a:latin typeface="Cambria Math" panose="02040503050406030204" pitchFamily="18" charset="0"/>
                            <a:ea typeface="Cambria Math" panose="02040503050406030204" pitchFamily="18" charset="0"/>
                          </a:rPr>
                        </m:ctrlPr>
                      </m:sSubPr>
                      <m:e>
                        <m:r>
                          <a:rPr lang="en-US" altLang="zh-CN" sz="2000" b="1" i="1" dirty="0" smtClean="0">
                            <a:solidFill>
                              <a:schemeClr val="bg1"/>
                            </a:solidFill>
                            <a:latin typeface="Cambria Math" panose="02040503050406030204" pitchFamily="18" charset="0"/>
                            <a:ea typeface="Cambria Math" panose="02040503050406030204" pitchFamily="18" charset="0"/>
                          </a:rPr>
                          <m:t>𝒙</m:t>
                        </m:r>
                      </m:e>
                      <m:sub>
                        <m:r>
                          <a:rPr lang="en-US" altLang="zh-CN" sz="2000" b="1" i="1" dirty="0" smtClean="0">
                            <a:solidFill>
                              <a:schemeClr val="bg1"/>
                            </a:solidFill>
                            <a:latin typeface="Cambria Math" panose="02040503050406030204" pitchFamily="18" charset="0"/>
                            <a:ea typeface="Cambria Math" panose="02040503050406030204" pitchFamily="18" charset="0"/>
                          </a:rPr>
                          <m:t>𝟎</m:t>
                        </m:r>
                      </m:sub>
                    </m:sSub>
                    <m:r>
                      <a:rPr lang="en-US" altLang="zh-CN" sz="2000" b="1" i="1" dirty="0" smtClean="0">
                        <a:solidFill>
                          <a:schemeClr val="bg1"/>
                        </a:solidFill>
                        <a:latin typeface="Cambria Math" panose="02040503050406030204" pitchFamily="18" charset="0"/>
                        <a:ea typeface="Cambria Math" panose="02040503050406030204" pitchFamily="18" charset="0"/>
                      </a:rPr>
                      <m:t>)(</m:t>
                    </m:r>
                    <m:r>
                      <a:rPr lang="en-US" altLang="zh-CN" sz="2000" b="1" i="1" dirty="0" smtClean="0">
                        <a:solidFill>
                          <a:schemeClr val="bg1"/>
                        </a:solidFill>
                        <a:latin typeface="Cambria Math" panose="02040503050406030204" pitchFamily="18" charset="0"/>
                        <a:ea typeface="Cambria Math" panose="02040503050406030204" pitchFamily="18" charset="0"/>
                      </a:rPr>
                      <m:t>𝒙</m:t>
                    </m:r>
                    <m:r>
                      <a:rPr lang="en-US" altLang="zh-CN" sz="2000" b="1" i="1" dirty="0" smtClean="0">
                        <a:solidFill>
                          <a:schemeClr val="bg1"/>
                        </a:solidFill>
                        <a:latin typeface="Cambria Math" panose="02040503050406030204" pitchFamily="18" charset="0"/>
                        <a:ea typeface="Cambria Math" panose="02040503050406030204" pitchFamily="18" charset="0"/>
                      </a:rPr>
                      <m:t>−</m:t>
                    </m:r>
                    <m:sSub>
                      <m:sSubPr>
                        <m:ctrlPr>
                          <a:rPr lang="en-US" altLang="zh-CN" sz="2000" b="1" i="1" dirty="0" smtClean="0">
                            <a:solidFill>
                              <a:schemeClr val="bg1"/>
                            </a:solidFill>
                            <a:latin typeface="Cambria Math" panose="02040503050406030204" pitchFamily="18" charset="0"/>
                            <a:ea typeface="Cambria Math" panose="02040503050406030204" pitchFamily="18" charset="0"/>
                          </a:rPr>
                        </m:ctrlPr>
                      </m:sSubPr>
                      <m:e>
                        <m:r>
                          <a:rPr lang="en-US" altLang="zh-CN" sz="2000" b="1" i="1" dirty="0" smtClean="0">
                            <a:solidFill>
                              <a:schemeClr val="bg1"/>
                            </a:solidFill>
                            <a:latin typeface="Cambria Math" panose="02040503050406030204" pitchFamily="18" charset="0"/>
                            <a:ea typeface="Cambria Math" panose="02040503050406030204" pitchFamily="18" charset="0"/>
                          </a:rPr>
                          <m:t>𝒙</m:t>
                        </m:r>
                      </m:e>
                      <m:sub>
                        <m:r>
                          <a:rPr lang="en-US" altLang="zh-CN" sz="2000" b="1" i="1" dirty="0" smtClean="0">
                            <a:solidFill>
                              <a:schemeClr val="bg1"/>
                            </a:solidFill>
                            <a:latin typeface="Cambria Math" panose="02040503050406030204" pitchFamily="18" charset="0"/>
                            <a:ea typeface="Cambria Math" panose="02040503050406030204" pitchFamily="18" charset="0"/>
                          </a:rPr>
                          <m:t>𝟏</m:t>
                        </m:r>
                      </m:sub>
                    </m:sSub>
                    <m:r>
                      <a:rPr lang="en-US" altLang="zh-CN" sz="2000" b="1" i="1" dirty="0" smtClean="0">
                        <a:solidFill>
                          <a:schemeClr val="bg1"/>
                        </a:solidFill>
                        <a:latin typeface="Cambria Math" panose="02040503050406030204" pitchFamily="18" charset="0"/>
                        <a:ea typeface="Cambria Math" panose="02040503050406030204" pitchFamily="18" charset="0"/>
                      </a:rPr>
                      <m:t>)⋯(</m:t>
                    </m:r>
                    <m:r>
                      <a:rPr lang="en-US" altLang="zh-CN" sz="2000" b="1" i="1" dirty="0" smtClean="0">
                        <a:solidFill>
                          <a:schemeClr val="bg1"/>
                        </a:solidFill>
                        <a:latin typeface="Cambria Math" panose="02040503050406030204" pitchFamily="18" charset="0"/>
                        <a:ea typeface="Cambria Math" panose="02040503050406030204" pitchFamily="18" charset="0"/>
                      </a:rPr>
                      <m:t>𝒙</m:t>
                    </m:r>
                    <m:r>
                      <a:rPr lang="en-US" altLang="zh-CN" sz="2000" b="1" i="1" dirty="0" smtClean="0">
                        <a:solidFill>
                          <a:schemeClr val="bg1"/>
                        </a:solidFill>
                        <a:latin typeface="Cambria Math" panose="02040503050406030204" pitchFamily="18" charset="0"/>
                        <a:ea typeface="Cambria Math" panose="02040503050406030204" pitchFamily="18" charset="0"/>
                      </a:rPr>
                      <m:t>−</m:t>
                    </m:r>
                    <m:sSub>
                      <m:sSubPr>
                        <m:ctrlPr>
                          <a:rPr lang="en-US" altLang="zh-CN" sz="2000" b="1" i="1" dirty="0" smtClean="0">
                            <a:solidFill>
                              <a:schemeClr val="bg1"/>
                            </a:solidFill>
                            <a:latin typeface="Cambria Math" panose="02040503050406030204" pitchFamily="18" charset="0"/>
                            <a:ea typeface="Cambria Math" panose="02040503050406030204" pitchFamily="18" charset="0"/>
                          </a:rPr>
                        </m:ctrlPr>
                      </m:sSubPr>
                      <m:e>
                        <m:r>
                          <a:rPr lang="en-US" altLang="zh-CN" sz="2000" b="1" i="1" dirty="0" smtClean="0">
                            <a:solidFill>
                              <a:schemeClr val="bg1"/>
                            </a:solidFill>
                            <a:latin typeface="Cambria Math" panose="02040503050406030204" pitchFamily="18" charset="0"/>
                            <a:ea typeface="Cambria Math" panose="02040503050406030204" pitchFamily="18" charset="0"/>
                          </a:rPr>
                          <m:t>𝒙</m:t>
                        </m:r>
                      </m:e>
                      <m:sub>
                        <m:r>
                          <a:rPr lang="en-US" altLang="zh-CN" sz="2000" b="1" i="1" dirty="0" smtClean="0">
                            <a:solidFill>
                              <a:schemeClr val="bg1"/>
                            </a:solidFill>
                            <a:latin typeface="Cambria Math" panose="02040503050406030204" pitchFamily="18" charset="0"/>
                            <a:ea typeface="Cambria Math" panose="02040503050406030204" pitchFamily="18" charset="0"/>
                          </a:rPr>
                          <m:t>𝒏</m:t>
                        </m:r>
                        <m:r>
                          <a:rPr lang="en-US" altLang="zh-CN" sz="2000" b="1" i="1" dirty="0" smtClean="0">
                            <a:solidFill>
                              <a:schemeClr val="bg1"/>
                            </a:solidFill>
                            <a:latin typeface="Cambria Math" panose="02040503050406030204" pitchFamily="18" charset="0"/>
                            <a:ea typeface="Cambria Math" panose="02040503050406030204" pitchFamily="18" charset="0"/>
                          </a:rPr>
                          <m:t>−</m:t>
                        </m:r>
                        <m:r>
                          <a:rPr lang="en-US" altLang="zh-CN" sz="2000" b="1" i="1" dirty="0" smtClean="0">
                            <a:solidFill>
                              <a:schemeClr val="bg1"/>
                            </a:solidFill>
                            <a:latin typeface="Cambria Math" panose="02040503050406030204" pitchFamily="18" charset="0"/>
                            <a:ea typeface="Cambria Math" panose="02040503050406030204" pitchFamily="18" charset="0"/>
                          </a:rPr>
                          <m:t>𝟏</m:t>
                        </m:r>
                      </m:sub>
                    </m:sSub>
                    <m:r>
                      <a:rPr lang="en-US" altLang="zh-CN" sz="2000" b="1" i="1" dirty="0" smtClean="0">
                        <a:solidFill>
                          <a:schemeClr val="bg1"/>
                        </a:solidFill>
                        <a:latin typeface="Cambria Math" panose="02040503050406030204" pitchFamily="18" charset="0"/>
                        <a:ea typeface="Cambria Math" panose="02040503050406030204" pitchFamily="18" charset="0"/>
                      </a:rPr>
                      <m:t>)</m:t>
                    </m:r>
                    <m:r>
                      <a:rPr lang="zh-CN" altLang="en-US" sz="2000" b="1" i="1" dirty="0">
                        <a:solidFill>
                          <a:schemeClr val="bg1"/>
                        </a:solidFill>
                        <a:latin typeface="Cambria Math" panose="02040503050406030204" pitchFamily="18" charset="0"/>
                        <a:ea typeface="Cambria Math" panose="02040503050406030204" pitchFamily="18" charset="0"/>
                      </a:rPr>
                      <m:t>为</m:t>
                    </m:r>
                  </m:oMath>
                </a14:m>
                <a:r>
                  <a:rPr lang="zh-CN" altLang="en-US" sz="2000" b="1" dirty="0" smtClean="0">
                    <a:solidFill>
                      <a:schemeClr val="bg1"/>
                    </a:solidFill>
                  </a:rPr>
                  <a:t>基函数构成</a:t>
                </a:r>
                <a:r>
                  <a:rPr lang="en-US" altLang="zh-CN" sz="2000" b="1" dirty="0" smtClean="0">
                    <a:solidFill>
                      <a:schemeClr val="bg1"/>
                    </a:solidFill>
                  </a:rPr>
                  <a:t>n</a:t>
                </a:r>
                <a:r>
                  <a:rPr lang="zh-CN" altLang="en-US" sz="2000" b="1" dirty="0" smtClean="0">
                    <a:solidFill>
                      <a:schemeClr val="bg1"/>
                    </a:solidFill>
                  </a:rPr>
                  <a:t>次多项式</a:t>
                </a:r>
                <a14:m>
                  <m:oMath xmlns:m="http://schemas.openxmlformats.org/officeDocument/2006/math">
                    <m:r>
                      <a:rPr lang="en-US" altLang="zh-CN" sz="2000" b="1" i="1" smtClean="0">
                        <a:solidFill>
                          <a:schemeClr val="bg1"/>
                        </a:solidFill>
                        <a:latin typeface="Cambria Math" panose="02040503050406030204" pitchFamily="18" charset="0"/>
                      </a:rPr>
                      <m:t>𝑵</m:t>
                    </m:r>
                    <m:d>
                      <m:dPr>
                        <m:ctrlPr>
                          <a:rPr lang="en-US" altLang="zh-CN" sz="2000" b="1" i="1" smtClean="0">
                            <a:solidFill>
                              <a:schemeClr val="bg1"/>
                            </a:solidFill>
                            <a:latin typeface="Cambria Math" panose="02040503050406030204" pitchFamily="18" charset="0"/>
                          </a:rPr>
                        </m:ctrlPr>
                      </m:dPr>
                      <m:e>
                        <m:r>
                          <a:rPr lang="en-US" altLang="zh-CN" sz="2000" b="1" i="1" smtClean="0">
                            <a:solidFill>
                              <a:schemeClr val="bg1"/>
                            </a:solidFill>
                            <a:latin typeface="Cambria Math" panose="02040503050406030204" pitchFamily="18" charset="0"/>
                          </a:rPr>
                          <m:t>𝒙</m:t>
                        </m:r>
                      </m:e>
                    </m:d>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𝒂</m:t>
                        </m:r>
                      </m:e>
                      <m:sub>
                        <m:r>
                          <a:rPr lang="en-US" altLang="zh-CN" sz="2000" b="1" i="1" smtClean="0">
                            <a:solidFill>
                              <a:schemeClr val="bg1"/>
                            </a:solidFill>
                            <a:latin typeface="Cambria Math" panose="02040503050406030204" pitchFamily="18" charset="0"/>
                          </a:rPr>
                          <m:t>𝟎</m:t>
                        </m:r>
                      </m:sub>
                    </m:sSub>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𝒂</m:t>
                        </m:r>
                      </m:e>
                      <m:sub>
                        <m:r>
                          <a:rPr lang="en-US" altLang="zh-CN" sz="2000" b="1" i="1" smtClean="0">
                            <a:solidFill>
                              <a:schemeClr val="bg1"/>
                            </a:solidFill>
                            <a:latin typeface="Cambria Math" panose="02040503050406030204" pitchFamily="18" charset="0"/>
                          </a:rPr>
                          <m:t>𝟏</m:t>
                        </m:r>
                      </m:sub>
                    </m:sSub>
                    <m:d>
                      <m:dPr>
                        <m:ctrlPr>
                          <a:rPr lang="en-US" altLang="zh-CN" sz="2000" b="1" i="1" smtClean="0">
                            <a:solidFill>
                              <a:schemeClr val="bg1"/>
                            </a:solidFill>
                            <a:latin typeface="Cambria Math" panose="02040503050406030204" pitchFamily="18" charset="0"/>
                          </a:rPr>
                        </m:ctrlPr>
                      </m:dPr>
                      <m:e>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𝟎</m:t>
                            </m:r>
                          </m:sub>
                        </m:sSub>
                      </m:e>
                    </m:d>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ea typeface="Cambria Math" panose="02040503050406030204" pitchFamily="18" charset="0"/>
                      </a:rPr>
                      <m:t>⋯+</m:t>
                    </m:r>
                    <m:sSub>
                      <m:sSubPr>
                        <m:ctrlPr>
                          <a:rPr lang="en-US" altLang="zh-CN" sz="2000" b="1" i="1" smtClean="0">
                            <a:solidFill>
                              <a:schemeClr val="bg1"/>
                            </a:solidFill>
                            <a:latin typeface="Cambria Math" panose="02040503050406030204" pitchFamily="18" charset="0"/>
                            <a:ea typeface="Cambria Math" panose="02040503050406030204" pitchFamily="18" charset="0"/>
                          </a:rPr>
                        </m:ctrlPr>
                      </m:sSubPr>
                      <m:e>
                        <m:r>
                          <a:rPr lang="en-US" altLang="zh-CN" sz="2000" b="1" i="1" smtClean="0">
                            <a:solidFill>
                              <a:schemeClr val="bg1"/>
                            </a:solidFill>
                            <a:latin typeface="Cambria Math" panose="02040503050406030204" pitchFamily="18" charset="0"/>
                            <a:ea typeface="Cambria Math" panose="02040503050406030204" pitchFamily="18" charset="0"/>
                          </a:rPr>
                          <m:t>𝒂</m:t>
                        </m:r>
                      </m:e>
                      <m:sub>
                        <m:r>
                          <a:rPr lang="en-US" altLang="zh-CN" sz="2000" b="1" i="1" smtClean="0">
                            <a:solidFill>
                              <a:schemeClr val="bg1"/>
                            </a:solidFill>
                            <a:latin typeface="Cambria Math" panose="02040503050406030204" pitchFamily="18" charset="0"/>
                            <a:ea typeface="Cambria Math" panose="02040503050406030204" pitchFamily="18" charset="0"/>
                          </a:rPr>
                          <m:t>𝒏</m:t>
                        </m:r>
                      </m:sub>
                    </m:sSub>
                    <m:d>
                      <m:dPr>
                        <m:ctrlPr>
                          <a:rPr lang="en-US" altLang="zh-CN" sz="2000" b="1" i="1" smtClean="0">
                            <a:solidFill>
                              <a:schemeClr val="bg1"/>
                            </a:solidFill>
                            <a:latin typeface="Cambria Math" panose="02040503050406030204" pitchFamily="18" charset="0"/>
                            <a:ea typeface="Cambria Math" panose="02040503050406030204" pitchFamily="18" charset="0"/>
                          </a:rPr>
                        </m:ctrlPr>
                      </m:dPr>
                      <m:e>
                        <m:r>
                          <a:rPr lang="en-US" altLang="zh-CN" sz="2000" b="1" i="1" smtClean="0">
                            <a:solidFill>
                              <a:schemeClr val="bg1"/>
                            </a:solidFill>
                            <a:latin typeface="Cambria Math" panose="02040503050406030204" pitchFamily="18" charset="0"/>
                            <a:ea typeface="Cambria Math" panose="02040503050406030204" pitchFamily="18" charset="0"/>
                          </a:rPr>
                          <m:t>𝒙</m:t>
                        </m:r>
                        <m:r>
                          <a:rPr lang="en-US" altLang="zh-CN" sz="2000" b="1" i="1" smtClean="0">
                            <a:solidFill>
                              <a:schemeClr val="bg1"/>
                            </a:solidFill>
                            <a:latin typeface="Cambria Math" panose="02040503050406030204" pitchFamily="18" charset="0"/>
                            <a:ea typeface="Cambria Math" panose="02040503050406030204" pitchFamily="18" charset="0"/>
                          </a:rPr>
                          <m:t>−</m:t>
                        </m:r>
                        <m:sSub>
                          <m:sSubPr>
                            <m:ctrlPr>
                              <a:rPr lang="en-US" altLang="zh-CN" sz="2000" b="1" i="1" smtClean="0">
                                <a:solidFill>
                                  <a:schemeClr val="bg1"/>
                                </a:solidFill>
                                <a:latin typeface="Cambria Math" panose="02040503050406030204" pitchFamily="18" charset="0"/>
                                <a:ea typeface="Cambria Math" panose="02040503050406030204" pitchFamily="18" charset="0"/>
                              </a:rPr>
                            </m:ctrlPr>
                          </m:sSubPr>
                          <m:e>
                            <m:r>
                              <a:rPr lang="en-US" altLang="zh-CN" sz="2000" b="1" i="1" smtClean="0">
                                <a:solidFill>
                                  <a:schemeClr val="bg1"/>
                                </a:solidFill>
                                <a:latin typeface="Cambria Math" panose="02040503050406030204" pitchFamily="18" charset="0"/>
                                <a:ea typeface="Cambria Math" panose="02040503050406030204" pitchFamily="18" charset="0"/>
                              </a:rPr>
                              <m:t>𝒙</m:t>
                            </m:r>
                          </m:e>
                          <m:sub>
                            <m:r>
                              <a:rPr lang="en-US" altLang="zh-CN" sz="2000" b="1" i="1" smtClean="0">
                                <a:solidFill>
                                  <a:schemeClr val="bg1"/>
                                </a:solidFill>
                                <a:latin typeface="Cambria Math" panose="02040503050406030204" pitchFamily="18" charset="0"/>
                                <a:ea typeface="Cambria Math" panose="02040503050406030204" pitchFamily="18" charset="0"/>
                              </a:rPr>
                              <m:t>𝟎</m:t>
                            </m:r>
                          </m:sub>
                        </m:sSub>
                      </m:e>
                    </m:d>
                    <m:r>
                      <a:rPr lang="en-US" altLang="zh-CN" sz="2000" b="1" i="1" smtClean="0">
                        <a:solidFill>
                          <a:schemeClr val="bg1"/>
                        </a:solidFill>
                        <a:latin typeface="Cambria Math" panose="02040503050406030204" pitchFamily="18" charset="0"/>
                        <a:ea typeface="Cambria Math" panose="02040503050406030204" pitchFamily="18" charset="0"/>
                      </a:rPr>
                      <m:t>⋯</m:t>
                    </m:r>
                    <m:d>
                      <m:dPr>
                        <m:ctrlPr>
                          <a:rPr lang="en-US" altLang="zh-CN" sz="2000" b="1" i="1" smtClean="0">
                            <a:solidFill>
                              <a:schemeClr val="bg1"/>
                            </a:solidFill>
                            <a:latin typeface="Cambria Math" panose="02040503050406030204" pitchFamily="18" charset="0"/>
                            <a:ea typeface="Cambria Math" panose="02040503050406030204" pitchFamily="18" charset="0"/>
                          </a:rPr>
                        </m:ctrlPr>
                      </m:dPr>
                      <m:e>
                        <m:r>
                          <a:rPr lang="en-US" altLang="zh-CN" sz="2000" b="1" i="1" smtClean="0">
                            <a:solidFill>
                              <a:schemeClr val="bg1"/>
                            </a:solidFill>
                            <a:latin typeface="Cambria Math" panose="02040503050406030204" pitchFamily="18" charset="0"/>
                            <a:ea typeface="Cambria Math" panose="02040503050406030204" pitchFamily="18" charset="0"/>
                          </a:rPr>
                          <m:t>𝒙</m:t>
                        </m:r>
                        <m:r>
                          <a:rPr lang="en-US" altLang="zh-CN" sz="2000" b="1" i="1" smtClean="0">
                            <a:solidFill>
                              <a:schemeClr val="bg1"/>
                            </a:solidFill>
                            <a:latin typeface="Cambria Math" panose="02040503050406030204" pitchFamily="18" charset="0"/>
                            <a:ea typeface="Cambria Math" panose="02040503050406030204" pitchFamily="18" charset="0"/>
                          </a:rPr>
                          <m:t>−</m:t>
                        </m:r>
                        <m:sSub>
                          <m:sSubPr>
                            <m:ctrlPr>
                              <a:rPr lang="en-US" altLang="zh-CN" sz="2000" b="1" i="1" smtClean="0">
                                <a:solidFill>
                                  <a:schemeClr val="bg1"/>
                                </a:solidFill>
                                <a:latin typeface="Cambria Math" panose="02040503050406030204" pitchFamily="18" charset="0"/>
                                <a:ea typeface="Cambria Math" panose="02040503050406030204" pitchFamily="18" charset="0"/>
                              </a:rPr>
                            </m:ctrlPr>
                          </m:sSubPr>
                          <m:e>
                            <m:r>
                              <a:rPr lang="en-US" altLang="zh-CN" sz="2000" b="1" i="1" smtClean="0">
                                <a:solidFill>
                                  <a:schemeClr val="bg1"/>
                                </a:solidFill>
                                <a:latin typeface="Cambria Math" panose="02040503050406030204" pitchFamily="18" charset="0"/>
                                <a:ea typeface="Cambria Math" panose="02040503050406030204" pitchFamily="18" charset="0"/>
                              </a:rPr>
                              <m:t>𝒙</m:t>
                            </m:r>
                          </m:e>
                          <m:sub>
                            <m:r>
                              <a:rPr lang="en-US" altLang="zh-CN" sz="2000" b="1" i="1" smtClean="0">
                                <a:solidFill>
                                  <a:schemeClr val="bg1"/>
                                </a:solidFill>
                                <a:latin typeface="Cambria Math" panose="02040503050406030204" pitchFamily="18" charset="0"/>
                                <a:ea typeface="Cambria Math" panose="02040503050406030204" pitchFamily="18" charset="0"/>
                              </a:rPr>
                              <m:t>𝒏</m:t>
                            </m:r>
                            <m:r>
                              <a:rPr lang="en-US" altLang="zh-CN" sz="2000" b="1" i="1" smtClean="0">
                                <a:solidFill>
                                  <a:schemeClr val="bg1"/>
                                </a:solidFill>
                                <a:latin typeface="Cambria Math" panose="02040503050406030204" pitchFamily="18" charset="0"/>
                                <a:ea typeface="Cambria Math" panose="02040503050406030204" pitchFamily="18" charset="0"/>
                              </a:rPr>
                              <m:t>−</m:t>
                            </m:r>
                            <m:r>
                              <a:rPr lang="en-US" altLang="zh-CN" sz="2000" b="1" i="1" smtClean="0">
                                <a:solidFill>
                                  <a:schemeClr val="bg1"/>
                                </a:solidFill>
                                <a:latin typeface="Cambria Math" panose="02040503050406030204" pitchFamily="18" charset="0"/>
                                <a:ea typeface="Cambria Math" panose="02040503050406030204" pitchFamily="18" charset="0"/>
                              </a:rPr>
                              <m:t>𝟏</m:t>
                            </m:r>
                          </m:sub>
                        </m:sSub>
                      </m:e>
                    </m:d>
                  </m:oMath>
                </a14:m>
                <a:r>
                  <a:rPr lang="zh-CN" altLang="en-US" sz="2000" b="1" dirty="0" smtClean="0">
                    <a:solidFill>
                      <a:schemeClr val="bg1"/>
                    </a:solidFill>
                  </a:rPr>
                  <a:t>作为</a:t>
                </a:r>
                <a14:m>
                  <m:oMath xmlns:m="http://schemas.openxmlformats.org/officeDocument/2006/math">
                    <m:r>
                      <a:rPr lang="en-US" altLang="zh-CN" sz="2000" b="1" i="1" dirty="0" smtClean="0">
                        <a:solidFill>
                          <a:schemeClr val="bg1"/>
                        </a:solidFill>
                        <a:latin typeface="Cambria Math" panose="02040503050406030204" pitchFamily="18" charset="0"/>
                      </a:rPr>
                      <m:t>𝒇</m:t>
                    </m:r>
                    <m:r>
                      <a:rPr lang="en-US" altLang="zh-CN" sz="2000" b="1" i="1" dirty="0" smtClean="0">
                        <a:solidFill>
                          <a:schemeClr val="bg1"/>
                        </a:solidFill>
                        <a:latin typeface="Cambria Math" panose="02040503050406030204" pitchFamily="18" charset="0"/>
                      </a:rPr>
                      <m:t>(</m:t>
                    </m:r>
                    <m:r>
                      <a:rPr lang="en-US" altLang="zh-CN" sz="2000" b="1" i="1" dirty="0" smtClean="0">
                        <a:solidFill>
                          <a:schemeClr val="bg1"/>
                        </a:solidFill>
                        <a:latin typeface="Cambria Math" panose="02040503050406030204" pitchFamily="18" charset="0"/>
                      </a:rPr>
                      <m:t>𝒙</m:t>
                    </m:r>
                    <m:r>
                      <a:rPr lang="en-US" altLang="zh-CN" sz="2000" b="1" i="1" dirty="0" smtClean="0">
                        <a:solidFill>
                          <a:schemeClr val="bg1"/>
                        </a:solidFill>
                        <a:latin typeface="Cambria Math" panose="02040503050406030204" pitchFamily="18" charset="0"/>
                      </a:rPr>
                      <m:t>)</m:t>
                    </m:r>
                    <m:r>
                      <a:rPr lang="zh-CN" altLang="en-US" sz="2000" b="1" i="1" dirty="0">
                        <a:solidFill>
                          <a:schemeClr val="bg1"/>
                        </a:solidFill>
                        <a:latin typeface="Cambria Math" panose="02040503050406030204" pitchFamily="18" charset="0"/>
                      </a:rPr>
                      <m:t>的</m:t>
                    </m:r>
                  </m:oMath>
                </a14:m>
                <a:r>
                  <a:rPr lang="zh-CN" altLang="en-US" sz="2000" b="1" dirty="0" smtClean="0">
                    <a:solidFill>
                      <a:schemeClr val="bg1"/>
                    </a:solidFill>
                  </a:rPr>
                  <a:t>插值多项式，显然这种式子是具有所谓的承袭性的。容易 看到，</a:t>
                </a:r>
                <a:r>
                  <a:rPr lang="zh-CN" altLang="en-US" sz="2000" b="1" dirty="0">
                    <a:solidFill>
                      <a:schemeClr val="bg1"/>
                    </a:solidFill>
                  </a:rPr>
                  <a:t>每</a:t>
                </a:r>
                <a:r>
                  <a:rPr lang="zh-CN" altLang="en-US" sz="2000" b="1" dirty="0" smtClean="0">
                    <a:solidFill>
                      <a:schemeClr val="bg1"/>
                    </a:solidFill>
                  </a:rPr>
                  <a:t>个系数</a:t>
                </a:r>
                <a14:m>
                  <m:oMath xmlns:m="http://schemas.openxmlformats.org/officeDocument/2006/math">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𝒂</m:t>
                        </m:r>
                      </m:e>
                      <m:sub>
                        <m:r>
                          <a:rPr lang="en-US" altLang="zh-CN" sz="2000" b="1" i="1" smtClean="0">
                            <a:solidFill>
                              <a:schemeClr val="bg1"/>
                            </a:solidFill>
                            <a:latin typeface="Cambria Math" panose="02040503050406030204" pitchFamily="18" charset="0"/>
                          </a:rPr>
                          <m:t>𝒊</m:t>
                        </m:r>
                      </m:sub>
                    </m:sSub>
                  </m:oMath>
                </a14:m>
                <a:r>
                  <a:rPr lang="zh-CN" altLang="en-US" sz="2000" b="1" dirty="0" smtClean="0">
                    <a:solidFill>
                      <a:schemeClr val="bg1"/>
                    </a:solidFill>
                  </a:rPr>
                  <a:t>是一种差商形式，把它记为：</a:t>
                </a:r>
                <a:endParaRPr lang="en-US" altLang="zh-CN" sz="2000" b="1" dirty="0" smtClean="0">
                  <a:solidFill>
                    <a:schemeClr val="bg1"/>
                  </a:solidFill>
                </a:endParaRPr>
              </a:p>
              <a:p>
                <a:r>
                  <a:rPr lang="en-US" altLang="zh-CN" sz="2000" b="1" dirty="0">
                    <a:solidFill>
                      <a:schemeClr val="bg1"/>
                    </a:solidFill>
                  </a:rPr>
                  <a:t> </a:t>
                </a:r>
                <a:r>
                  <a:rPr lang="en-US" altLang="zh-CN" sz="2000" b="1" dirty="0" smtClean="0">
                    <a:solidFill>
                      <a:schemeClr val="bg1"/>
                    </a:solidFill>
                  </a:rPr>
                  <a:t>      </a:t>
                </a:r>
                <a:r>
                  <a:rPr lang="zh-CN" altLang="en-US" sz="2000" b="1" dirty="0" smtClean="0">
                    <a:solidFill>
                      <a:schemeClr val="bg1"/>
                    </a:solidFill>
                  </a:rPr>
                  <a:t>一阶差商：</a:t>
                </a:r>
                <a14:m>
                  <m:oMath xmlns:m="http://schemas.openxmlformats.org/officeDocument/2006/math">
                    <m:r>
                      <a:rPr lang="en-US" altLang="zh-CN" sz="2000" b="1" i="1" smtClean="0">
                        <a:solidFill>
                          <a:schemeClr val="bg1"/>
                        </a:solidFill>
                        <a:latin typeface="Cambria Math" panose="02040503050406030204" pitchFamily="18" charset="0"/>
                      </a:rPr>
                      <m:t>𝒇</m:t>
                    </m:r>
                    <m:d>
                      <m:dPr>
                        <m:ctrlPr>
                          <a:rPr lang="en-US" altLang="zh-CN" sz="2000" b="1" i="1" smtClean="0">
                            <a:solidFill>
                              <a:schemeClr val="bg1"/>
                            </a:solidFill>
                            <a:latin typeface="Cambria Math" panose="02040503050406030204" pitchFamily="18" charset="0"/>
                          </a:rPr>
                        </m:ctrlPr>
                      </m:dPr>
                      <m:e>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𝟎</m:t>
                            </m:r>
                          </m:sub>
                        </m:sSub>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𝟏</m:t>
                            </m:r>
                          </m:sub>
                        </m:sSub>
                      </m:e>
                    </m:d>
                    <m:r>
                      <a:rPr lang="en-US" altLang="zh-CN" sz="2000" b="1" i="0" smtClean="0">
                        <a:solidFill>
                          <a:schemeClr val="bg1"/>
                        </a:solidFill>
                        <a:latin typeface="Cambria Math" panose="02040503050406030204" pitchFamily="18" charset="0"/>
                      </a:rPr>
                      <m:t>=</m:t>
                    </m:r>
                    <m:f>
                      <m:fPr>
                        <m:ctrlPr>
                          <a:rPr lang="en-US" altLang="zh-CN" sz="2000" b="1" i="1" smtClean="0">
                            <a:solidFill>
                              <a:schemeClr val="bg1"/>
                            </a:solidFill>
                            <a:latin typeface="Cambria Math" panose="02040503050406030204" pitchFamily="18" charset="0"/>
                          </a:rPr>
                        </m:ctrlPr>
                      </m:fPr>
                      <m:num>
                        <m:r>
                          <a:rPr lang="en-US" altLang="zh-CN" sz="2000" b="1" i="1" smtClean="0">
                            <a:solidFill>
                              <a:schemeClr val="bg1"/>
                            </a:solidFill>
                            <a:latin typeface="Cambria Math" panose="02040503050406030204" pitchFamily="18" charset="0"/>
                          </a:rPr>
                          <m:t>𝒇</m:t>
                        </m:r>
                        <m:d>
                          <m:dPr>
                            <m:ctrlPr>
                              <a:rPr lang="en-US" altLang="zh-CN" sz="2000" b="1" i="1" smtClean="0">
                                <a:solidFill>
                                  <a:schemeClr val="bg1"/>
                                </a:solidFill>
                                <a:latin typeface="Cambria Math" panose="02040503050406030204" pitchFamily="18" charset="0"/>
                              </a:rPr>
                            </m:ctrlPr>
                          </m:dPr>
                          <m:e>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𝟏</m:t>
                                </m:r>
                              </m:sub>
                            </m:sSub>
                          </m:e>
                        </m:d>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𝒇</m:t>
                        </m:r>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𝟎</m:t>
                            </m:r>
                          </m:sub>
                        </m:sSub>
                        <m:r>
                          <a:rPr lang="en-US" altLang="zh-CN" sz="2000" b="1" i="1" smtClean="0">
                            <a:solidFill>
                              <a:schemeClr val="bg1"/>
                            </a:solidFill>
                            <a:latin typeface="Cambria Math" panose="02040503050406030204" pitchFamily="18" charset="0"/>
                          </a:rPr>
                          <m:t>)</m:t>
                        </m:r>
                      </m:num>
                      <m:den>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𝟏</m:t>
                            </m:r>
                          </m:sub>
                        </m:sSub>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𝟎</m:t>
                            </m:r>
                          </m:sub>
                        </m:sSub>
                      </m:den>
                    </m:f>
                  </m:oMath>
                </a14:m>
                <a:r>
                  <a:rPr lang="en-US" altLang="zh-CN" sz="2000" b="1" dirty="0" smtClean="0">
                    <a:solidFill>
                      <a:schemeClr val="bg1"/>
                    </a:solidFill>
                  </a:rPr>
                  <a:t>,</a:t>
                </a:r>
              </a:p>
              <a:p>
                <a:r>
                  <a:rPr lang="en-US" altLang="zh-CN" sz="2000" b="1" dirty="0">
                    <a:solidFill>
                      <a:schemeClr val="bg1"/>
                    </a:solidFill>
                  </a:rPr>
                  <a:t> </a:t>
                </a:r>
                <a:r>
                  <a:rPr lang="en-US" altLang="zh-CN" sz="2000" b="1" dirty="0" smtClean="0">
                    <a:solidFill>
                      <a:schemeClr val="bg1"/>
                    </a:solidFill>
                  </a:rPr>
                  <a:t>     </a:t>
                </a:r>
                <a:r>
                  <a:rPr lang="zh-CN" altLang="en-US" sz="2000" b="1" dirty="0" smtClean="0">
                    <a:solidFill>
                      <a:schemeClr val="bg1"/>
                    </a:solidFill>
                  </a:rPr>
                  <a:t>二阶差商：</a:t>
                </a:r>
                <a14:m>
                  <m:oMath xmlns:m="http://schemas.openxmlformats.org/officeDocument/2006/math">
                    <m:r>
                      <a:rPr lang="en-US" altLang="zh-CN" sz="2000" b="1" i="1" smtClean="0">
                        <a:solidFill>
                          <a:schemeClr val="bg1"/>
                        </a:solidFill>
                        <a:latin typeface="Cambria Math" panose="02040503050406030204" pitchFamily="18" charset="0"/>
                      </a:rPr>
                      <m:t>𝒇</m:t>
                    </m:r>
                    <m:d>
                      <m:dPr>
                        <m:ctrlPr>
                          <a:rPr lang="en-US" altLang="zh-CN" sz="2000" b="1" i="1" smtClean="0">
                            <a:solidFill>
                              <a:schemeClr val="bg1"/>
                            </a:solidFill>
                            <a:latin typeface="Cambria Math" panose="02040503050406030204" pitchFamily="18" charset="0"/>
                          </a:rPr>
                        </m:ctrlPr>
                      </m:dPr>
                      <m:e>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𝟎</m:t>
                            </m:r>
                          </m:sub>
                        </m:sSub>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𝟏</m:t>
                            </m:r>
                          </m:sub>
                        </m:sSub>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𝟐</m:t>
                            </m:r>
                          </m:sub>
                        </m:sSub>
                      </m:e>
                    </m:d>
                    <m:r>
                      <a:rPr lang="en-US" altLang="zh-CN" sz="2000" b="1" i="1" smtClean="0">
                        <a:solidFill>
                          <a:schemeClr val="bg1"/>
                        </a:solidFill>
                        <a:latin typeface="Cambria Math" panose="02040503050406030204" pitchFamily="18" charset="0"/>
                      </a:rPr>
                      <m:t>=</m:t>
                    </m:r>
                    <m:f>
                      <m:fPr>
                        <m:ctrlPr>
                          <a:rPr lang="en-US" altLang="zh-CN" sz="2000" b="1" i="1" smtClean="0">
                            <a:solidFill>
                              <a:schemeClr val="bg1"/>
                            </a:solidFill>
                            <a:latin typeface="Cambria Math" panose="02040503050406030204" pitchFamily="18" charset="0"/>
                          </a:rPr>
                        </m:ctrlPr>
                      </m:fPr>
                      <m:num>
                        <m:r>
                          <a:rPr lang="en-US" altLang="zh-CN" sz="2000" b="1" i="1" smtClean="0">
                            <a:solidFill>
                              <a:schemeClr val="bg1"/>
                            </a:solidFill>
                            <a:latin typeface="Cambria Math" panose="02040503050406030204" pitchFamily="18" charset="0"/>
                          </a:rPr>
                          <m:t>𝒇</m:t>
                        </m:r>
                        <m:d>
                          <m:dPr>
                            <m:ctrlPr>
                              <a:rPr lang="en-US" altLang="zh-CN" sz="2000" b="1" i="1" smtClean="0">
                                <a:solidFill>
                                  <a:schemeClr val="bg1"/>
                                </a:solidFill>
                                <a:latin typeface="Cambria Math" panose="02040503050406030204" pitchFamily="18" charset="0"/>
                              </a:rPr>
                            </m:ctrlPr>
                          </m:dPr>
                          <m:e>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𝟎</m:t>
                                </m:r>
                              </m:sub>
                            </m:sSub>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𝟏</m:t>
                                </m:r>
                              </m:sub>
                            </m:sSub>
                          </m:e>
                        </m:d>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𝒇</m:t>
                        </m:r>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𝟎</m:t>
                            </m:r>
                          </m:sub>
                        </m:sSub>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𝟐</m:t>
                            </m:r>
                          </m:sub>
                        </m:sSub>
                        <m:r>
                          <a:rPr lang="en-US" altLang="zh-CN" sz="2000" b="1" i="1" smtClean="0">
                            <a:solidFill>
                              <a:schemeClr val="bg1"/>
                            </a:solidFill>
                            <a:latin typeface="Cambria Math" panose="02040503050406030204" pitchFamily="18" charset="0"/>
                          </a:rPr>
                          <m:t>)</m:t>
                        </m:r>
                      </m:num>
                      <m:den>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𝟏</m:t>
                            </m:r>
                          </m:sub>
                        </m:sSub>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𝟐</m:t>
                            </m:r>
                          </m:sub>
                        </m:sSub>
                      </m:den>
                    </m:f>
                  </m:oMath>
                </a14:m>
                <a:r>
                  <a:rPr lang="en-US" altLang="zh-CN" sz="2000" b="1" dirty="0" smtClean="0">
                    <a:solidFill>
                      <a:schemeClr val="bg1"/>
                    </a:solidFill>
                  </a:rPr>
                  <a:t>,</a:t>
                </a:r>
              </a:p>
              <a:p>
                <a:r>
                  <a:rPr lang="en-US" altLang="zh-CN" sz="2000" b="1" dirty="0">
                    <a:solidFill>
                      <a:schemeClr val="bg1"/>
                    </a:solidFill>
                  </a:rPr>
                  <a:t> </a:t>
                </a:r>
                <a:r>
                  <a:rPr lang="en-US" altLang="zh-CN" sz="2000" b="1" dirty="0" smtClean="0">
                    <a:solidFill>
                      <a:schemeClr val="bg1"/>
                    </a:solidFill>
                  </a:rPr>
                  <a:t>      n</a:t>
                </a:r>
                <a:r>
                  <a:rPr lang="zh-CN" altLang="en-US" sz="2000" b="1" dirty="0" smtClean="0">
                    <a:solidFill>
                      <a:schemeClr val="bg1"/>
                    </a:solidFill>
                  </a:rPr>
                  <a:t>阶差商：</a:t>
                </a:r>
                <a14:m>
                  <m:oMath xmlns:m="http://schemas.openxmlformats.org/officeDocument/2006/math">
                    <m:r>
                      <a:rPr lang="en-US" altLang="zh-CN" sz="2000" b="1" i="1" smtClean="0">
                        <a:solidFill>
                          <a:schemeClr val="bg1"/>
                        </a:solidFill>
                        <a:latin typeface="Cambria Math" panose="02040503050406030204" pitchFamily="18" charset="0"/>
                      </a:rPr>
                      <m:t>𝒇</m:t>
                    </m:r>
                    <m:d>
                      <m:dPr>
                        <m:ctrlPr>
                          <a:rPr lang="en-US" altLang="zh-CN" sz="2000" b="1" i="1" smtClean="0">
                            <a:solidFill>
                              <a:schemeClr val="bg1"/>
                            </a:solidFill>
                            <a:latin typeface="Cambria Math" panose="02040503050406030204" pitchFamily="18" charset="0"/>
                          </a:rPr>
                        </m:ctrlPr>
                      </m:dPr>
                      <m:e>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𝟎</m:t>
                            </m:r>
                          </m:sub>
                        </m:sSub>
                        <m:r>
                          <a:rPr lang="en-US" altLang="zh-CN" sz="2000" b="1" i="1">
                            <a:solidFill>
                              <a:schemeClr val="bg1"/>
                            </a:solidFill>
                            <a:latin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𝟏</m:t>
                            </m:r>
                          </m:sub>
                        </m:sSub>
                        <m:r>
                          <a:rPr lang="en-US" altLang="zh-CN" sz="2000" b="1" i="1">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𝒏</m:t>
                            </m:r>
                          </m:sub>
                        </m:sSub>
                      </m:e>
                    </m:d>
                    <m:r>
                      <a:rPr lang="en-US" altLang="zh-CN" sz="2000" b="1" i="1" smtClean="0">
                        <a:solidFill>
                          <a:schemeClr val="bg1"/>
                        </a:solidFill>
                        <a:latin typeface="Cambria Math" panose="02040503050406030204" pitchFamily="18" charset="0"/>
                      </a:rPr>
                      <m:t>=</m:t>
                    </m:r>
                    <m:f>
                      <m:fPr>
                        <m:ctrlPr>
                          <a:rPr lang="en-US" altLang="zh-CN" sz="2000" b="1" i="1" smtClean="0">
                            <a:solidFill>
                              <a:schemeClr val="bg1"/>
                            </a:solidFill>
                            <a:latin typeface="Cambria Math" panose="02040503050406030204" pitchFamily="18" charset="0"/>
                          </a:rPr>
                        </m:ctrlPr>
                      </m:fPr>
                      <m:num>
                        <m:r>
                          <a:rPr lang="en-US" altLang="zh-CN" sz="2000" b="1" i="1" smtClean="0">
                            <a:solidFill>
                              <a:schemeClr val="bg1"/>
                            </a:solidFill>
                            <a:latin typeface="Cambria Math" panose="02040503050406030204" pitchFamily="18" charset="0"/>
                          </a:rPr>
                          <m:t>𝒇</m:t>
                        </m:r>
                        <m:d>
                          <m:dPr>
                            <m:ctrlPr>
                              <a:rPr lang="en-US" altLang="zh-CN" sz="2000" b="1" i="1" smtClean="0">
                                <a:solidFill>
                                  <a:schemeClr val="bg1"/>
                                </a:solidFill>
                                <a:latin typeface="Cambria Math" panose="02040503050406030204" pitchFamily="18" charset="0"/>
                              </a:rPr>
                            </m:ctrlPr>
                          </m:dPr>
                          <m:e>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𝟎</m:t>
                                </m:r>
                              </m:sub>
                            </m:sSub>
                            <m:r>
                              <a:rPr lang="en-US" altLang="zh-CN" sz="2000" b="1" i="1">
                                <a:solidFill>
                                  <a:schemeClr val="bg1"/>
                                </a:solidFill>
                                <a:latin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𝟏</m:t>
                                </m:r>
                              </m:sub>
                            </m:sSub>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𝒏</m:t>
                                </m:r>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𝟏</m:t>
                                </m:r>
                              </m:sub>
                            </m:sSub>
                          </m:e>
                        </m:d>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𝒇</m:t>
                        </m:r>
                        <m:sSub>
                          <m:sSubPr>
                            <m:ctrlPr>
                              <a:rPr lang="en-US" altLang="zh-CN" sz="2000" b="1" i="1" smtClean="0">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𝟏</m:t>
                            </m:r>
                          </m:sub>
                        </m:sSub>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ea typeface="Cambria Math" panose="02040503050406030204" pitchFamily="18" charset="0"/>
                          </a:rPr>
                          <m:t>⋯,</m:t>
                        </m:r>
                        <m:sSub>
                          <m:sSubPr>
                            <m:ctrlPr>
                              <a:rPr lang="en-US" altLang="zh-CN" sz="2000" b="1" i="1" smtClean="0">
                                <a:solidFill>
                                  <a:schemeClr val="bg1"/>
                                </a:solidFill>
                                <a:latin typeface="Cambria Math" panose="02040503050406030204" pitchFamily="18" charset="0"/>
                                <a:ea typeface="Cambria Math" panose="02040503050406030204" pitchFamily="18" charset="0"/>
                              </a:rPr>
                            </m:ctrlPr>
                          </m:sSubPr>
                          <m:e>
                            <m:r>
                              <a:rPr lang="en-US" altLang="zh-CN" sz="2000" b="1" i="1" smtClean="0">
                                <a:solidFill>
                                  <a:schemeClr val="bg1"/>
                                </a:solidFill>
                                <a:latin typeface="Cambria Math" panose="02040503050406030204" pitchFamily="18" charset="0"/>
                                <a:ea typeface="Cambria Math" panose="02040503050406030204" pitchFamily="18" charset="0"/>
                              </a:rPr>
                              <m:t>𝒙</m:t>
                            </m:r>
                          </m:e>
                          <m:sub>
                            <m:r>
                              <a:rPr lang="en-US" altLang="zh-CN" sz="2000" b="1" i="1" smtClean="0">
                                <a:solidFill>
                                  <a:schemeClr val="bg1"/>
                                </a:solidFill>
                                <a:latin typeface="Cambria Math" panose="02040503050406030204" pitchFamily="18" charset="0"/>
                                <a:ea typeface="Cambria Math" panose="02040503050406030204" pitchFamily="18" charset="0"/>
                              </a:rPr>
                              <m:t>𝒏</m:t>
                            </m:r>
                          </m:sub>
                        </m:sSub>
                        <m:r>
                          <a:rPr lang="en-US" altLang="zh-CN" sz="2000" b="1" i="1" smtClean="0">
                            <a:solidFill>
                              <a:schemeClr val="bg1"/>
                            </a:solidFill>
                            <a:latin typeface="Cambria Math" panose="02040503050406030204" pitchFamily="18" charset="0"/>
                            <a:ea typeface="Cambria Math" panose="02040503050406030204" pitchFamily="18" charset="0"/>
                          </a:rPr>
                          <m:t>)</m:t>
                        </m:r>
                      </m:num>
                      <m:den>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𝟎</m:t>
                            </m:r>
                          </m:sub>
                        </m:sSub>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𝒏</m:t>
                            </m:r>
                          </m:sub>
                        </m:sSub>
                      </m:den>
                    </m:f>
                  </m:oMath>
                </a14:m>
                <a:endParaRPr lang="en-US" altLang="zh-CN" sz="2000" b="1" dirty="0" smtClean="0">
                  <a:solidFill>
                    <a:schemeClr val="bg1"/>
                  </a:solidFill>
                </a:endParaRPr>
              </a:p>
              <a:p>
                <a:r>
                  <a:rPr lang="en-US" altLang="zh-CN" sz="2000" b="1" dirty="0">
                    <a:solidFill>
                      <a:schemeClr val="bg1"/>
                    </a:solidFill>
                  </a:rPr>
                  <a:t> </a:t>
                </a:r>
                <a:r>
                  <a:rPr lang="en-US" altLang="zh-CN" sz="2000" b="1" dirty="0" smtClean="0">
                    <a:solidFill>
                      <a:schemeClr val="bg1"/>
                    </a:solidFill>
                  </a:rPr>
                  <a:t>       </a:t>
                </a:r>
                <a:r>
                  <a:rPr lang="zh-CN" altLang="en-US" sz="2000" b="1" dirty="0" smtClean="0">
                    <a:solidFill>
                      <a:schemeClr val="bg1"/>
                    </a:solidFill>
                  </a:rPr>
                  <a:t>当相邻节点相差为</a:t>
                </a:r>
                <a:r>
                  <a:rPr lang="en-US" altLang="zh-CN" sz="2000" b="1" dirty="0" smtClean="0">
                    <a:solidFill>
                      <a:schemeClr val="bg1"/>
                    </a:solidFill>
                  </a:rPr>
                  <a:t>1</a:t>
                </a:r>
                <a:r>
                  <a:rPr lang="zh-CN" altLang="en-US" sz="2000" b="1" dirty="0" smtClean="0">
                    <a:solidFill>
                      <a:schemeClr val="bg1"/>
                    </a:solidFill>
                  </a:rPr>
                  <a:t>时，差商也叫差分。</a:t>
                </a:r>
                <a:r>
                  <a:rPr lang="en-US" altLang="zh-CN" sz="2000" b="1" dirty="0" smtClean="0">
                    <a:solidFill>
                      <a:schemeClr val="bg1"/>
                    </a:solidFill>
                  </a:rPr>
                  <a:t>n</a:t>
                </a:r>
                <a:r>
                  <a:rPr lang="zh-CN" altLang="en-US" sz="2000" b="1" dirty="0" smtClean="0">
                    <a:solidFill>
                      <a:schemeClr val="bg1"/>
                    </a:solidFill>
                  </a:rPr>
                  <a:t>阶差分记为</a:t>
                </a:r>
                <a14:m>
                  <m:oMath xmlns:m="http://schemas.openxmlformats.org/officeDocument/2006/math">
                    <m:sSup>
                      <m:sSupPr>
                        <m:ctrlPr>
                          <a:rPr lang="en-US" altLang="zh-CN" sz="2000" b="1" i="1" smtClean="0">
                            <a:solidFill>
                              <a:schemeClr val="bg1"/>
                            </a:solidFill>
                            <a:latin typeface="Cambria Math" panose="02040503050406030204" pitchFamily="18" charset="0"/>
                          </a:rPr>
                        </m:ctrlPr>
                      </m:sSupPr>
                      <m:e>
                        <m:r>
                          <a:rPr lang="zh-CN" altLang="en-US" sz="2000" b="1" i="1">
                            <a:solidFill>
                              <a:schemeClr val="bg1"/>
                            </a:solidFill>
                            <a:latin typeface="Cambria Math" panose="02040503050406030204" pitchFamily="18" charset="0"/>
                          </a:rPr>
                          <m:t>∆</m:t>
                        </m:r>
                      </m:e>
                      <m:sup>
                        <m:r>
                          <a:rPr lang="en-US" altLang="zh-CN" sz="2000" b="1" i="1" smtClean="0">
                            <a:solidFill>
                              <a:schemeClr val="bg1"/>
                            </a:solidFill>
                            <a:latin typeface="Cambria Math" panose="02040503050406030204" pitchFamily="18" charset="0"/>
                          </a:rPr>
                          <m:t>𝒏</m:t>
                        </m:r>
                      </m:sup>
                    </m:sSup>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𝒚</m:t>
                        </m:r>
                      </m:e>
                      <m:sub>
                        <m:r>
                          <a:rPr lang="en-US" altLang="zh-CN" sz="2000" b="1" i="1" smtClean="0">
                            <a:solidFill>
                              <a:schemeClr val="bg1"/>
                            </a:solidFill>
                            <a:latin typeface="Cambria Math" panose="02040503050406030204" pitchFamily="18" charset="0"/>
                          </a:rPr>
                          <m:t>𝒊</m:t>
                        </m:r>
                      </m:sub>
                    </m:sSub>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sSup>
                          <m:sSupPr>
                            <m:ctrlPr>
                              <a:rPr lang="en-US" altLang="zh-CN" sz="2000" b="1" i="1" smtClean="0">
                                <a:solidFill>
                                  <a:schemeClr val="bg1"/>
                                </a:solidFill>
                                <a:latin typeface="Cambria Math" panose="02040503050406030204" pitchFamily="18" charset="0"/>
                                <a:ea typeface="Cambria Math" panose="02040503050406030204" pitchFamily="18" charset="0"/>
                              </a:rPr>
                            </m:ctrlPr>
                          </m:sSupPr>
                          <m:e>
                            <m:r>
                              <a:rPr lang="en-US" altLang="zh-CN" sz="2000" b="1" i="1">
                                <a:solidFill>
                                  <a:schemeClr val="bg1"/>
                                </a:solidFill>
                                <a:latin typeface="Cambria Math" panose="02040503050406030204" pitchFamily="18" charset="0"/>
                                <a:ea typeface="Cambria Math" panose="02040503050406030204" pitchFamily="18" charset="0"/>
                              </a:rPr>
                              <m:t>∆</m:t>
                            </m:r>
                          </m:e>
                          <m:sup>
                            <m:r>
                              <a:rPr lang="en-US" altLang="zh-CN" sz="2000" b="1" i="1" smtClean="0">
                                <a:solidFill>
                                  <a:schemeClr val="bg1"/>
                                </a:solidFill>
                                <a:latin typeface="Cambria Math" panose="02040503050406030204" pitchFamily="18" charset="0"/>
                                <a:ea typeface="Cambria Math" panose="02040503050406030204" pitchFamily="18" charset="0"/>
                              </a:rPr>
                              <m:t>𝒏</m:t>
                            </m:r>
                            <m:r>
                              <a:rPr lang="en-US" altLang="zh-CN" sz="2000" b="1" i="1" smtClean="0">
                                <a:solidFill>
                                  <a:schemeClr val="bg1"/>
                                </a:solidFill>
                                <a:latin typeface="Cambria Math" panose="02040503050406030204" pitchFamily="18" charset="0"/>
                                <a:ea typeface="Cambria Math" panose="02040503050406030204" pitchFamily="18" charset="0"/>
                              </a:rPr>
                              <m:t>−</m:t>
                            </m:r>
                            <m:r>
                              <a:rPr lang="en-US" altLang="zh-CN" sz="2000" b="1" i="1" smtClean="0">
                                <a:solidFill>
                                  <a:schemeClr val="bg1"/>
                                </a:solidFill>
                                <a:latin typeface="Cambria Math" panose="02040503050406030204" pitchFamily="18" charset="0"/>
                                <a:ea typeface="Cambria Math" panose="02040503050406030204" pitchFamily="18" charset="0"/>
                              </a:rPr>
                              <m:t>𝟏</m:t>
                            </m:r>
                          </m:sup>
                        </m:sSup>
                        <m:r>
                          <a:rPr lang="en-US" altLang="zh-CN" sz="2000" b="1" i="1" smtClean="0">
                            <a:solidFill>
                              <a:schemeClr val="bg1"/>
                            </a:solidFill>
                            <a:latin typeface="Cambria Math" panose="02040503050406030204" pitchFamily="18" charset="0"/>
                            <a:ea typeface="Cambria Math" panose="02040503050406030204" pitchFamily="18" charset="0"/>
                          </a:rPr>
                          <m:t>𝒚</m:t>
                        </m:r>
                      </m:e>
                      <m:sub>
                        <m:r>
                          <a:rPr lang="en-US" altLang="zh-CN" sz="2000" b="1" i="1" smtClean="0">
                            <a:solidFill>
                              <a:schemeClr val="bg1"/>
                            </a:solidFill>
                            <a:latin typeface="Cambria Math" panose="02040503050406030204" pitchFamily="18" charset="0"/>
                          </a:rPr>
                          <m:t>𝒊</m:t>
                        </m:r>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𝟏</m:t>
                        </m:r>
                      </m:sub>
                    </m:sSub>
                    <m:r>
                      <a:rPr lang="en-US" altLang="zh-CN" sz="2000" b="1" i="1" smtClean="0">
                        <a:solidFill>
                          <a:schemeClr val="bg1"/>
                        </a:solidFill>
                        <a:latin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sSup>
                          <m:sSupPr>
                            <m:ctrlPr>
                              <a:rPr lang="en-US" altLang="zh-CN" sz="2000" b="1" i="1">
                                <a:solidFill>
                                  <a:schemeClr val="bg1"/>
                                </a:solidFill>
                                <a:latin typeface="Cambria Math" panose="02040503050406030204" pitchFamily="18" charset="0"/>
                                <a:ea typeface="Cambria Math" panose="02040503050406030204" pitchFamily="18" charset="0"/>
                              </a:rPr>
                            </m:ctrlPr>
                          </m:sSupPr>
                          <m:e>
                            <m:r>
                              <a:rPr lang="en-US" altLang="zh-CN" sz="2000" b="1" i="1">
                                <a:solidFill>
                                  <a:schemeClr val="bg1"/>
                                </a:solidFill>
                                <a:latin typeface="Cambria Math" panose="02040503050406030204" pitchFamily="18" charset="0"/>
                                <a:ea typeface="Cambria Math" panose="02040503050406030204" pitchFamily="18" charset="0"/>
                              </a:rPr>
                              <m:t>∆</m:t>
                            </m:r>
                          </m:e>
                          <m:sup>
                            <m:r>
                              <a:rPr lang="en-US" altLang="zh-CN" sz="2000" b="1" i="1">
                                <a:solidFill>
                                  <a:schemeClr val="bg1"/>
                                </a:solidFill>
                                <a:latin typeface="Cambria Math" panose="02040503050406030204" pitchFamily="18" charset="0"/>
                                <a:ea typeface="Cambria Math" panose="02040503050406030204" pitchFamily="18" charset="0"/>
                              </a:rPr>
                              <m:t>𝒏</m:t>
                            </m:r>
                            <m:r>
                              <a:rPr lang="en-US" altLang="zh-CN" sz="2000" b="1" i="1">
                                <a:solidFill>
                                  <a:schemeClr val="bg1"/>
                                </a:solidFill>
                                <a:latin typeface="Cambria Math" panose="02040503050406030204" pitchFamily="18" charset="0"/>
                                <a:ea typeface="Cambria Math" panose="02040503050406030204" pitchFamily="18" charset="0"/>
                              </a:rPr>
                              <m:t>−</m:t>
                            </m:r>
                            <m:r>
                              <a:rPr lang="en-US" altLang="zh-CN" sz="2000" b="1" i="1">
                                <a:solidFill>
                                  <a:schemeClr val="bg1"/>
                                </a:solidFill>
                                <a:latin typeface="Cambria Math" panose="02040503050406030204" pitchFamily="18" charset="0"/>
                                <a:ea typeface="Cambria Math" panose="02040503050406030204" pitchFamily="18" charset="0"/>
                              </a:rPr>
                              <m:t>𝟏</m:t>
                            </m:r>
                          </m:sup>
                        </m:sSup>
                        <m:r>
                          <a:rPr lang="en-US" altLang="zh-CN" sz="2000" b="1" i="1">
                            <a:solidFill>
                              <a:schemeClr val="bg1"/>
                            </a:solidFill>
                            <a:latin typeface="Cambria Math" panose="02040503050406030204" pitchFamily="18" charset="0"/>
                            <a:ea typeface="Cambria Math" panose="02040503050406030204" pitchFamily="18" charset="0"/>
                          </a:rPr>
                          <m:t>𝒚</m:t>
                        </m:r>
                      </m:e>
                      <m:sub>
                        <m:r>
                          <a:rPr lang="en-US" altLang="zh-CN" sz="2000" b="1" i="1">
                            <a:solidFill>
                              <a:schemeClr val="bg1"/>
                            </a:solidFill>
                            <a:latin typeface="Cambria Math" panose="02040503050406030204" pitchFamily="18" charset="0"/>
                          </a:rPr>
                          <m:t>𝒊</m:t>
                        </m:r>
                      </m:sub>
                    </m:sSub>
                  </m:oMath>
                </a14:m>
                <a:r>
                  <a:rPr lang="en-US" altLang="zh-CN" sz="2000" b="1" dirty="0" smtClean="0">
                    <a:solidFill>
                      <a:schemeClr val="bg1"/>
                    </a:solidFill>
                  </a:rPr>
                  <a:t>.</a:t>
                </a:r>
              </a:p>
              <a:p>
                <a:r>
                  <a:rPr lang="zh-CN" altLang="en-US" sz="2000" b="1" dirty="0" smtClean="0">
                    <a:solidFill>
                      <a:schemeClr val="bg1"/>
                    </a:solidFill>
                  </a:rPr>
                  <a:t>那么，插值函数可写成这种差商形式的表达式：</a:t>
                </a:r>
                <a:endParaRPr lang="en-US" altLang="zh-CN" sz="2000" b="1" dirty="0" smtClean="0">
                  <a:solidFill>
                    <a:schemeClr val="bg1"/>
                  </a:solidFill>
                </a:endParaRPr>
              </a:p>
              <a:p>
                <a:pPr/>
                <a14:m>
                  <m:oMathPara xmlns:m="http://schemas.openxmlformats.org/officeDocument/2006/math">
                    <m:oMathParaPr>
                      <m:jc m:val="centerGroup"/>
                    </m:oMathParaPr>
                    <m:oMath xmlns:m="http://schemas.openxmlformats.org/officeDocument/2006/math">
                      <m:r>
                        <a:rPr lang="en-US" altLang="zh-CN" sz="2000" b="1" i="1">
                          <a:solidFill>
                            <a:schemeClr val="bg1"/>
                          </a:solidFill>
                          <a:latin typeface="Cambria Math" panose="02040503050406030204" pitchFamily="18" charset="0"/>
                        </a:rPr>
                        <m:t>𝑵</m:t>
                      </m:r>
                      <m:d>
                        <m:dPr>
                          <m:ctrlPr>
                            <a:rPr lang="en-US" altLang="zh-CN" sz="2000" b="1" i="1">
                              <a:solidFill>
                                <a:schemeClr val="bg1"/>
                              </a:solidFill>
                              <a:latin typeface="Cambria Math" panose="02040503050406030204" pitchFamily="18" charset="0"/>
                            </a:rPr>
                          </m:ctrlPr>
                        </m:dPr>
                        <m:e>
                          <m:r>
                            <a:rPr lang="en-US" altLang="zh-CN" sz="2000" b="1" i="1">
                              <a:solidFill>
                                <a:schemeClr val="bg1"/>
                              </a:solidFill>
                              <a:latin typeface="Cambria Math" panose="02040503050406030204" pitchFamily="18" charset="0"/>
                            </a:rPr>
                            <m:t>𝒙</m:t>
                          </m:r>
                        </m:e>
                      </m:d>
                      <m:r>
                        <a:rPr lang="en-US" altLang="zh-CN" sz="2000" b="1" i="1">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𝒇</m:t>
                      </m:r>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𝟎</m:t>
                          </m:r>
                        </m:sub>
                      </m:sSub>
                      <m:r>
                        <a:rPr lang="en-US" altLang="zh-CN" sz="2000" b="1" i="1" smtClean="0">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𝒇</m:t>
                      </m:r>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𝟎</m:t>
                          </m:r>
                        </m:sub>
                      </m:sSub>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𝟏</m:t>
                          </m:r>
                        </m:sub>
                      </m:sSub>
                      <m:r>
                        <a:rPr lang="en-US" altLang="zh-CN" sz="2000" b="1" i="1" smtClean="0">
                          <a:solidFill>
                            <a:schemeClr val="bg1"/>
                          </a:solidFill>
                          <a:latin typeface="Cambria Math" panose="02040503050406030204" pitchFamily="18" charset="0"/>
                        </a:rPr>
                        <m:t>)</m:t>
                      </m:r>
                      <m:d>
                        <m:dPr>
                          <m:ctrlPr>
                            <a:rPr lang="en-US" altLang="zh-CN" sz="2000" b="1" i="1">
                              <a:solidFill>
                                <a:schemeClr val="bg1"/>
                              </a:solidFill>
                              <a:latin typeface="Cambria Math" panose="02040503050406030204" pitchFamily="18" charset="0"/>
                            </a:rPr>
                          </m:ctrlPr>
                        </m:dPr>
                        <m:e>
                          <m:r>
                            <a:rPr lang="en-US" altLang="zh-CN" sz="2000" b="1" i="1">
                              <a:solidFill>
                                <a:schemeClr val="bg1"/>
                              </a:solidFill>
                              <a:latin typeface="Cambria Math" panose="02040503050406030204" pitchFamily="18" charset="0"/>
                            </a:rPr>
                            <m:t>𝒙</m:t>
                          </m:r>
                          <m:r>
                            <a:rPr lang="en-US" altLang="zh-CN" sz="2000" b="1" i="1">
                              <a:solidFill>
                                <a:schemeClr val="bg1"/>
                              </a:solidFill>
                              <a:latin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𝟎</m:t>
                              </m:r>
                            </m:sub>
                          </m:sSub>
                        </m:e>
                      </m:d>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ea typeface="Cambria Math" panose="02040503050406030204" pitchFamily="18" charset="0"/>
                        </a:rPr>
                        <m:t>⋯+</m:t>
                      </m:r>
                      <m:r>
                        <a:rPr lang="en-US" altLang="zh-CN" sz="2000" b="1" i="1" smtClean="0">
                          <a:solidFill>
                            <a:schemeClr val="bg1"/>
                          </a:solidFill>
                          <a:latin typeface="Cambria Math" panose="02040503050406030204" pitchFamily="18" charset="0"/>
                          <a:ea typeface="Cambria Math" panose="02040503050406030204" pitchFamily="18" charset="0"/>
                        </a:rPr>
                        <m:t>𝒇</m:t>
                      </m:r>
                      <m:r>
                        <a:rPr lang="en-US" altLang="zh-CN" sz="2000" b="1" i="1" smtClean="0">
                          <a:solidFill>
                            <a:schemeClr val="bg1"/>
                          </a:solidFill>
                          <a:latin typeface="Cambria Math" panose="02040503050406030204" pitchFamily="18" charset="0"/>
                          <a:ea typeface="Cambria Math" panose="02040503050406030204" pitchFamily="18" charset="0"/>
                        </a:rPr>
                        <m:t>(</m:t>
                      </m:r>
                      <m:sSub>
                        <m:sSubPr>
                          <m:ctrlPr>
                            <a:rPr lang="en-US" altLang="zh-CN" sz="2000" b="1" i="1" smtClean="0">
                              <a:solidFill>
                                <a:schemeClr val="bg1"/>
                              </a:solidFill>
                              <a:latin typeface="Cambria Math" panose="02040503050406030204" pitchFamily="18" charset="0"/>
                              <a:ea typeface="Cambria Math" panose="02040503050406030204" pitchFamily="18" charset="0"/>
                            </a:rPr>
                          </m:ctrlPr>
                        </m:sSubPr>
                        <m:e>
                          <m:r>
                            <a:rPr lang="en-US" altLang="zh-CN" sz="2000" b="1" i="1" smtClean="0">
                              <a:solidFill>
                                <a:schemeClr val="bg1"/>
                              </a:solidFill>
                              <a:latin typeface="Cambria Math" panose="02040503050406030204" pitchFamily="18" charset="0"/>
                              <a:ea typeface="Cambria Math" panose="02040503050406030204" pitchFamily="18" charset="0"/>
                            </a:rPr>
                            <m:t>𝒙</m:t>
                          </m:r>
                        </m:e>
                        <m:sub>
                          <m:r>
                            <a:rPr lang="en-US" altLang="zh-CN" sz="2000" b="1" i="1" smtClean="0">
                              <a:solidFill>
                                <a:schemeClr val="bg1"/>
                              </a:solidFill>
                              <a:latin typeface="Cambria Math" panose="02040503050406030204" pitchFamily="18" charset="0"/>
                              <a:ea typeface="Cambria Math" panose="02040503050406030204" pitchFamily="18" charset="0"/>
                            </a:rPr>
                            <m:t>𝟎</m:t>
                          </m:r>
                        </m:sub>
                      </m:sSub>
                      <m:r>
                        <a:rPr lang="en-US" altLang="zh-CN" sz="2000" b="1" i="1" smtClean="0">
                          <a:solidFill>
                            <a:schemeClr val="bg1"/>
                          </a:solidFill>
                          <a:latin typeface="Cambria Math" panose="02040503050406030204" pitchFamily="18" charset="0"/>
                          <a:ea typeface="Cambria Math" panose="02040503050406030204" pitchFamily="18" charset="0"/>
                        </a:rPr>
                        <m:t>,⋯,</m:t>
                      </m:r>
                      <m:sSub>
                        <m:sSubPr>
                          <m:ctrlPr>
                            <a:rPr lang="en-US" altLang="zh-CN" sz="2000" b="1" i="1" smtClean="0">
                              <a:solidFill>
                                <a:schemeClr val="bg1"/>
                              </a:solidFill>
                              <a:latin typeface="Cambria Math" panose="02040503050406030204" pitchFamily="18" charset="0"/>
                              <a:ea typeface="Cambria Math" panose="02040503050406030204" pitchFamily="18" charset="0"/>
                            </a:rPr>
                          </m:ctrlPr>
                        </m:sSubPr>
                        <m:e>
                          <m:r>
                            <a:rPr lang="en-US" altLang="zh-CN" sz="2000" b="1" i="1" smtClean="0">
                              <a:solidFill>
                                <a:schemeClr val="bg1"/>
                              </a:solidFill>
                              <a:latin typeface="Cambria Math" panose="02040503050406030204" pitchFamily="18" charset="0"/>
                              <a:ea typeface="Cambria Math" panose="02040503050406030204" pitchFamily="18" charset="0"/>
                            </a:rPr>
                            <m:t>𝒙</m:t>
                          </m:r>
                        </m:e>
                        <m:sub>
                          <m:r>
                            <a:rPr lang="en-US" altLang="zh-CN" sz="2000" b="1" i="1" smtClean="0">
                              <a:solidFill>
                                <a:schemeClr val="bg1"/>
                              </a:solidFill>
                              <a:latin typeface="Cambria Math" panose="02040503050406030204" pitchFamily="18" charset="0"/>
                              <a:ea typeface="Cambria Math" panose="02040503050406030204" pitchFamily="18" charset="0"/>
                            </a:rPr>
                            <m:t>𝒏</m:t>
                          </m:r>
                        </m:sub>
                      </m:sSub>
                      <m:r>
                        <a:rPr lang="en-US" altLang="zh-CN" sz="2000" b="1" i="1" smtClean="0">
                          <a:solidFill>
                            <a:schemeClr val="bg1"/>
                          </a:solidFill>
                          <a:latin typeface="Cambria Math" panose="02040503050406030204" pitchFamily="18" charset="0"/>
                          <a:ea typeface="Cambria Math" panose="02040503050406030204" pitchFamily="18" charset="0"/>
                        </a:rPr>
                        <m:t>)</m:t>
                      </m:r>
                      <m:d>
                        <m:dPr>
                          <m:ctrlPr>
                            <a:rPr lang="en-US" altLang="zh-CN" sz="2000" b="1" i="1">
                              <a:solidFill>
                                <a:schemeClr val="bg1"/>
                              </a:solidFill>
                              <a:latin typeface="Cambria Math" panose="02040503050406030204" pitchFamily="18" charset="0"/>
                              <a:ea typeface="Cambria Math" panose="02040503050406030204" pitchFamily="18" charset="0"/>
                            </a:rPr>
                          </m:ctrlPr>
                        </m:dPr>
                        <m:e>
                          <m:r>
                            <a:rPr lang="en-US" altLang="zh-CN" sz="2000" b="1" i="1">
                              <a:solidFill>
                                <a:schemeClr val="bg1"/>
                              </a:solidFill>
                              <a:latin typeface="Cambria Math" panose="02040503050406030204" pitchFamily="18" charset="0"/>
                              <a:ea typeface="Cambria Math" panose="02040503050406030204" pitchFamily="18" charset="0"/>
                            </a:rPr>
                            <m:t>𝒙</m:t>
                          </m:r>
                          <m:r>
                            <a:rPr lang="en-US" altLang="zh-CN" sz="2000" b="1" i="1">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ea typeface="Cambria Math" panose="02040503050406030204" pitchFamily="18" charset="0"/>
                                </a:rPr>
                              </m:ctrlPr>
                            </m:sSubPr>
                            <m:e>
                              <m:r>
                                <a:rPr lang="en-US" altLang="zh-CN" sz="2000" b="1" i="1">
                                  <a:solidFill>
                                    <a:schemeClr val="bg1"/>
                                  </a:solidFill>
                                  <a:latin typeface="Cambria Math" panose="02040503050406030204" pitchFamily="18" charset="0"/>
                                  <a:ea typeface="Cambria Math" panose="02040503050406030204" pitchFamily="18" charset="0"/>
                                </a:rPr>
                                <m:t>𝒙</m:t>
                              </m:r>
                            </m:e>
                            <m:sub>
                              <m:r>
                                <a:rPr lang="en-US" altLang="zh-CN" sz="2000" b="1" i="1">
                                  <a:solidFill>
                                    <a:schemeClr val="bg1"/>
                                  </a:solidFill>
                                  <a:latin typeface="Cambria Math" panose="02040503050406030204" pitchFamily="18" charset="0"/>
                                  <a:ea typeface="Cambria Math" panose="02040503050406030204" pitchFamily="18" charset="0"/>
                                </a:rPr>
                                <m:t>𝟎</m:t>
                              </m:r>
                            </m:sub>
                          </m:sSub>
                        </m:e>
                      </m:d>
                      <m:r>
                        <a:rPr lang="en-US" altLang="zh-CN" sz="2000" b="1" i="1">
                          <a:solidFill>
                            <a:schemeClr val="bg1"/>
                          </a:solidFill>
                          <a:latin typeface="Cambria Math" panose="02040503050406030204" pitchFamily="18" charset="0"/>
                          <a:ea typeface="Cambria Math" panose="02040503050406030204" pitchFamily="18" charset="0"/>
                        </a:rPr>
                        <m:t>⋯</m:t>
                      </m:r>
                      <m:d>
                        <m:dPr>
                          <m:ctrlPr>
                            <a:rPr lang="en-US" altLang="zh-CN" sz="2000" b="1" i="1">
                              <a:solidFill>
                                <a:schemeClr val="bg1"/>
                              </a:solidFill>
                              <a:latin typeface="Cambria Math" panose="02040503050406030204" pitchFamily="18" charset="0"/>
                              <a:ea typeface="Cambria Math" panose="02040503050406030204" pitchFamily="18" charset="0"/>
                            </a:rPr>
                          </m:ctrlPr>
                        </m:dPr>
                        <m:e>
                          <m:r>
                            <a:rPr lang="en-US" altLang="zh-CN" sz="2000" b="1" i="1">
                              <a:solidFill>
                                <a:schemeClr val="bg1"/>
                              </a:solidFill>
                              <a:latin typeface="Cambria Math" panose="02040503050406030204" pitchFamily="18" charset="0"/>
                              <a:ea typeface="Cambria Math" panose="02040503050406030204" pitchFamily="18" charset="0"/>
                            </a:rPr>
                            <m:t>𝒙</m:t>
                          </m:r>
                          <m:r>
                            <a:rPr lang="en-US" altLang="zh-CN" sz="2000" b="1" i="1">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ea typeface="Cambria Math" panose="02040503050406030204" pitchFamily="18" charset="0"/>
                                </a:rPr>
                              </m:ctrlPr>
                            </m:sSubPr>
                            <m:e>
                              <m:r>
                                <a:rPr lang="en-US" altLang="zh-CN" sz="2000" b="1" i="1">
                                  <a:solidFill>
                                    <a:schemeClr val="bg1"/>
                                  </a:solidFill>
                                  <a:latin typeface="Cambria Math" panose="02040503050406030204" pitchFamily="18" charset="0"/>
                                  <a:ea typeface="Cambria Math" panose="02040503050406030204" pitchFamily="18" charset="0"/>
                                </a:rPr>
                                <m:t>𝒙</m:t>
                              </m:r>
                            </m:e>
                            <m:sub>
                              <m:r>
                                <a:rPr lang="en-US" altLang="zh-CN" sz="2000" b="1" i="1">
                                  <a:solidFill>
                                    <a:schemeClr val="bg1"/>
                                  </a:solidFill>
                                  <a:latin typeface="Cambria Math" panose="02040503050406030204" pitchFamily="18" charset="0"/>
                                  <a:ea typeface="Cambria Math" panose="02040503050406030204" pitchFamily="18" charset="0"/>
                                </a:rPr>
                                <m:t>𝒏</m:t>
                              </m:r>
                              <m:r>
                                <a:rPr lang="en-US" altLang="zh-CN" sz="2000" b="1" i="1">
                                  <a:solidFill>
                                    <a:schemeClr val="bg1"/>
                                  </a:solidFill>
                                  <a:latin typeface="Cambria Math" panose="02040503050406030204" pitchFamily="18" charset="0"/>
                                  <a:ea typeface="Cambria Math" panose="02040503050406030204" pitchFamily="18" charset="0"/>
                                </a:rPr>
                                <m:t>−</m:t>
                              </m:r>
                              <m:r>
                                <a:rPr lang="en-US" altLang="zh-CN" sz="2000" b="1" i="1">
                                  <a:solidFill>
                                    <a:schemeClr val="bg1"/>
                                  </a:solidFill>
                                  <a:latin typeface="Cambria Math" panose="02040503050406030204" pitchFamily="18" charset="0"/>
                                  <a:ea typeface="Cambria Math" panose="02040503050406030204" pitchFamily="18" charset="0"/>
                                </a:rPr>
                                <m:t>𝟏</m:t>
                              </m:r>
                            </m:sub>
                          </m:sSub>
                        </m:e>
                      </m:d>
                    </m:oMath>
                  </m:oMathPara>
                </a14:m>
                <a:endParaRPr lang="en-US" altLang="zh-CN" sz="2000" b="1" dirty="0" smtClean="0">
                  <a:solidFill>
                    <a:schemeClr val="bg1"/>
                  </a:solidFill>
                </a:endParaRPr>
              </a:p>
              <a:p>
                <a:r>
                  <a:rPr lang="zh-CN" altLang="en-US" sz="2000" b="1" dirty="0" smtClean="0">
                    <a:solidFill>
                      <a:schemeClr val="bg1"/>
                    </a:solidFill>
                  </a:rPr>
                  <a:t>这种差商形式的插值公式称为</a:t>
                </a:r>
                <a:r>
                  <a:rPr lang="zh-CN" altLang="en-US" sz="2000" b="1" dirty="0" smtClean="0">
                    <a:solidFill>
                      <a:srgbClr val="FFFF00"/>
                    </a:solidFill>
                  </a:rPr>
                  <a:t>牛顿插值公式</a:t>
                </a:r>
                <a:r>
                  <a:rPr lang="zh-CN" altLang="en-US" sz="2000" b="1" dirty="0" smtClean="0">
                    <a:solidFill>
                      <a:schemeClr val="bg1"/>
                    </a:solidFill>
                  </a:rPr>
                  <a:t>。</a:t>
                </a:r>
                <a:endParaRPr lang="zh-CN" altLang="en-US" sz="2000" b="1" dirty="0">
                  <a:solidFill>
                    <a:schemeClr val="bg1"/>
                  </a:solidFill>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228754" y="762070"/>
                <a:ext cx="11277304" cy="5791048"/>
              </a:xfrm>
              <a:blipFill>
                <a:blip r:embed="rId2"/>
                <a:stretch>
                  <a:fillRect l="-595" t="-84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641416"/>
          </a:xfrm>
        </p:spPr>
        <p:txBody>
          <a:bodyPr/>
          <a:lstStyle/>
          <a:p>
            <a:r>
              <a:rPr lang="en-US" altLang="zh-CN" sz="3600"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1.5 </a:t>
            </a:r>
            <a:r>
              <a:rPr lang="zh-CN" altLang="en-US" sz="3600" dirty="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牛顿插值公式</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562614" y="273050"/>
                <a:ext cx="6629386" cy="6661058"/>
              </a:xfrm>
            </p:spPr>
            <p:txBody>
              <a:bodyPr/>
              <a:lstStyle/>
              <a:p>
                <a:r>
                  <a:rPr lang="zh-CN" altLang="en-US" sz="2000" b="1" dirty="0" smtClean="0">
                    <a:solidFill>
                      <a:schemeClr val="bg1"/>
                    </a:solidFill>
                  </a:rPr>
                  <a:t>利用差商的性质，容易得出：</a:t>
                </a:r>
                <a:endParaRPr lang="en-US" altLang="zh-CN" sz="2000" b="1" dirty="0" smtClean="0">
                  <a:solidFill>
                    <a:schemeClr val="bg1"/>
                  </a:solidFill>
                </a:endParaRPr>
              </a:p>
              <a:p>
                <a:pPr marL="0" indent="0">
                  <a:buNone/>
                </a:pPr>
                <a14:m>
                  <m:oMath xmlns:m="http://schemas.openxmlformats.org/officeDocument/2006/math">
                    <m:r>
                      <a:rPr lang="en-US" altLang="zh-CN" sz="2000" b="1" i="1" smtClean="0">
                        <a:solidFill>
                          <a:schemeClr val="bg1"/>
                        </a:solidFill>
                        <a:latin typeface="Cambria Math" panose="02040503050406030204" pitchFamily="18" charset="0"/>
                      </a:rPr>
                      <m:t>𝒇</m:t>
                    </m:r>
                    <m:d>
                      <m:dPr>
                        <m:ctrlPr>
                          <a:rPr lang="en-US" altLang="zh-CN" sz="2000" b="1" i="1" smtClean="0">
                            <a:solidFill>
                              <a:schemeClr val="bg1"/>
                            </a:solidFill>
                            <a:latin typeface="Cambria Math" panose="02040503050406030204" pitchFamily="18" charset="0"/>
                          </a:rPr>
                        </m:ctrlPr>
                      </m:dPr>
                      <m:e>
                        <m:r>
                          <a:rPr lang="en-US" altLang="zh-CN" sz="2000" b="1" i="1" smtClean="0">
                            <a:solidFill>
                              <a:schemeClr val="bg1"/>
                            </a:solidFill>
                            <a:latin typeface="Cambria Math" panose="02040503050406030204" pitchFamily="18" charset="0"/>
                          </a:rPr>
                          <m:t>𝒙</m:t>
                        </m:r>
                      </m:e>
                    </m:d>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𝒇</m:t>
                    </m:r>
                  </m:oMath>
                </a14:m>
                <a:r>
                  <a:rPr lang="en-US" altLang="zh-CN" sz="2000" b="1" i="0" dirty="0" smtClean="0">
                    <a:solidFill>
                      <a:schemeClr val="bg1"/>
                    </a:solidFill>
                    <a:latin typeface="+mj-lt"/>
                  </a:rPr>
                  <a:t>(</a:t>
                </a:r>
                <a14:m>
                  <m:oMath xmlns:m="http://schemas.openxmlformats.org/officeDocument/2006/math">
                    <m:sSub>
                      <m:sSubPr>
                        <m:ctrlPr>
                          <a:rPr lang="en-US" altLang="zh-CN" sz="2000" b="1" i="1" dirty="0" smtClean="0">
                            <a:solidFill>
                              <a:schemeClr val="bg1"/>
                            </a:solidFill>
                            <a:latin typeface="Cambria Math" panose="02040503050406030204" pitchFamily="18" charset="0"/>
                          </a:rPr>
                        </m:ctrlPr>
                      </m:sSubPr>
                      <m:e>
                        <m:r>
                          <a:rPr lang="en-US" altLang="zh-CN" sz="2000" b="1" i="1" dirty="0">
                            <a:solidFill>
                              <a:schemeClr val="bg1"/>
                            </a:solidFill>
                            <a:latin typeface="Cambria Math" panose="02040503050406030204" pitchFamily="18" charset="0"/>
                          </a:rPr>
                          <m:t>𝒙</m:t>
                        </m:r>
                      </m:e>
                      <m:sub>
                        <m:r>
                          <a:rPr lang="en-US" altLang="zh-CN" sz="2000" b="1" i="1" dirty="0">
                            <a:solidFill>
                              <a:schemeClr val="bg1"/>
                            </a:solidFill>
                            <a:latin typeface="Cambria Math" panose="02040503050406030204" pitchFamily="18" charset="0"/>
                          </a:rPr>
                          <m:t>𝟎</m:t>
                        </m:r>
                      </m:sub>
                    </m:sSub>
                  </m:oMath>
                </a14:m>
                <a:r>
                  <a:rPr lang="en-US" altLang="zh-CN" sz="2000" b="1" i="0" dirty="0" smtClean="0">
                    <a:solidFill>
                      <a:schemeClr val="bg1"/>
                    </a:solidFill>
                    <a:latin typeface="+mj-lt"/>
                  </a:rPr>
                  <a:t>)</a:t>
                </a:r>
                <a14:m>
                  <m:oMath xmlns:m="http://schemas.openxmlformats.org/officeDocument/2006/math">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𝒇</m:t>
                    </m:r>
                    <m:d>
                      <m:dPr>
                        <m:ctrlPr>
                          <a:rPr lang="en-US" altLang="zh-CN" sz="2000" b="1" i="1" smtClean="0">
                            <a:solidFill>
                              <a:schemeClr val="bg1"/>
                            </a:solidFill>
                            <a:latin typeface="Cambria Math" panose="02040503050406030204" pitchFamily="18" charset="0"/>
                          </a:rPr>
                        </m:ctrlPr>
                      </m:dPr>
                      <m:e>
                        <m:sSub>
                          <m:sSubPr>
                            <m:ctrlPr>
                              <a:rPr lang="en-US" altLang="zh-CN" sz="2000" b="1" i="1" dirty="0">
                                <a:solidFill>
                                  <a:schemeClr val="bg1"/>
                                </a:solidFill>
                                <a:latin typeface="Cambria Math" panose="02040503050406030204" pitchFamily="18" charset="0"/>
                              </a:rPr>
                            </m:ctrlPr>
                          </m:sSubPr>
                          <m:e>
                            <m:r>
                              <a:rPr lang="en-US" altLang="zh-CN" sz="2000" b="1" i="1" dirty="0">
                                <a:solidFill>
                                  <a:schemeClr val="bg1"/>
                                </a:solidFill>
                                <a:latin typeface="Cambria Math" panose="02040503050406030204" pitchFamily="18" charset="0"/>
                              </a:rPr>
                              <m:t>𝒙</m:t>
                            </m:r>
                          </m:e>
                          <m:sub>
                            <m:r>
                              <a:rPr lang="en-US" altLang="zh-CN" sz="2000" b="1" i="1" dirty="0">
                                <a:solidFill>
                                  <a:schemeClr val="bg1"/>
                                </a:solidFill>
                                <a:latin typeface="Cambria Math" panose="02040503050406030204" pitchFamily="18" charset="0"/>
                              </a:rPr>
                              <m:t>𝟎</m:t>
                            </m:r>
                          </m:sub>
                        </m:sSub>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𝒙</m:t>
                        </m:r>
                      </m:e>
                    </m:d>
                    <m:d>
                      <m:dPr>
                        <m:ctrlPr>
                          <a:rPr lang="en-US" altLang="zh-CN" sz="2000" b="1" i="1" smtClean="0">
                            <a:solidFill>
                              <a:schemeClr val="bg1"/>
                            </a:solidFill>
                            <a:latin typeface="Cambria Math" panose="02040503050406030204" pitchFamily="18" charset="0"/>
                          </a:rPr>
                        </m:ctrlPr>
                      </m:dPr>
                      <m:e>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m:t>
                        </m:r>
                        <m:sSub>
                          <m:sSubPr>
                            <m:ctrlPr>
                              <a:rPr lang="en-US" altLang="zh-CN" sz="2000" b="1" i="1" dirty="0">
                                <a:solidFill>
                                  <a:schemeClr val="bg1"/>
                                </a:solidFill>
                                <a:latin typeface="Cambria Math" panose="02040503050406030204" pitchFamily="18" charset="0"/>
                              </a:rPr>
                            </m:ctrlPr>
                          </m:sSubPr>
                          <m:e>
                            <m:r>
                              <a:rPr lang="en-US" altLang="zh-CN" sz="2000" b="1" i="1" dirty="0">
                                <a:solidFill>
                                  <a:schemeClr val="bg1"/>
                                </a:solidFill>
                                <a:latin typeface="Cambria Math" panose="02040503050406030204" pitchFamily="18" charset="0"/>
                              </a:rPr>
                              <m:t>𝒙</m:t>
                            </m:r>
                          </m:e>
                          <m:sub>
                            <m:r>
                              <a:rPr lang="en-US" altLang="zh-CN" sz="2000" b="1" i="1" dirty="0">
                                <a:solidFill>
                                  <a:schemeClr val="bg1"/>
                                </a:solidFill>
                                <a:latin typeface="Cambria Math" panose="02040503050406030204" pitchFamily="18" charset="0"/>
                              </a:rPr>
                              <m:t>𝟎</m:t>
                            </m:r>
                          </m:sub>
                        </m:sSub>
                      </m:e>
                    </m:d>
                  </m:oMath>
                </a14:m>
                <a:endParaRPr lang="en-US" altLang="zh-CN" sz="2000" b="1" i="1" dirty="0" smtClean="0">
                  <a:solidFill>
                    <a:schemeClr val="bg1"/>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𝒇</m:t>
                      </m:r>
                      <m:d>
                        <m:dPr>
                          <m:ctrlPr>
                            <a:rPr lang="en-US" altLang="zh-CN" sz="2000" b="1" i="1" smtClean="0">
                              <a:solidFill>
                                <a:schemeClr val="bg1"/>
                              </a:solidFill>
                              <a:latin typeface="Cambria Math" panose="02040503050406030204" pitchFamily="18" charset="0"/>
                            </a:rPr>
                          </m:ctrlPr>
                        </m:dPr>
                        <m:e>
                          <m:sSub>
                            <m:sSubPr>
                              <m:ctrlPr>
                                <a:rPr lang="en-US" altLang="zh-CN" sz="2000" b="1" i="1" dirty="0">
                                  <a:solidFill>
                                    <a:schemeClr val="bg1"/>
                                  </a:solidFill>
                                  <a:latin typeface="Cambria Math" panose="02040503050406030204" pitchFamily="18" charset="0"/>
                                </a:rPr>
                              </m:ctrlPr>
                            </m:sSubPr>
                            <m:e>
                              <m:r>
                                <a:rPr lang="en-US" altLang="zh-CN" sz="2000" b="1" i="1" dirty="0">
                                  <a:solidFill>
                                    <a:schemeClr val="bg1"/>
                                  </a:solidFill>
                                  <a:latin typeface="Cambria Math" panose="02040503050406030204" pitchFamily="18" charset="0"/>
                                </a:rPr>
                                <m:t>𝒙</m:t>
                              </m:r>
                            </m:e>
                            <m:sub>
                              <m:r>
                                <a:rPr lang="en-US" altLang="zh-CN" sz="2000" b="1" i="1" dirty="0">
                                  <a:solidFill>
                                    <a:schemeClr val="bg1"/>
                                  </a:solidFill>
                                  <a:latin typeface="Cambria Math" panose="02040503050406030204" pitchFamily="18" charset="0"/>
                                </a:rPr>
                                <m:t>𝟎</m:t>
                              </m:r>
                            </m:sub>
                          </m:sSub>
                        </m:e>
                      </m:d>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𝒇</m:t>
                      </m:r>
                      <m:d>
                        <m:dPr>
                          <m:ctrlPr>
                            <a:rPr lang="en-US" altLang="zh-CN" sz="2000" b="1" i="1" smtClean="0">
                              <a:solidFill>
                                <a:schemeClr val="bg1"/>
                              </a:solidFill>
                              <a:latin typeface="Cambria Math" panose="02040503050406030204" pitchFamily="18" charset="0"/>
                            </a:rPr>
                          </m:ctrlPr>
                        </m:dPr>
                        <m:e>
                          <m:sSub>
                            <m:sSubPr>
                              <m:ctrlPr>
                                <a:rPr lang="en-US" altLang="zh-CN" sz="2000" b="1" i="1" dirty="0">
                                  <a:solidFill>
                                    <a:schemeClr val="bg1"/>
                                  </a:solidFill>
                                  <a:latin typeface="Cambria Math" panose="02040503050406030204" pitchFamily="18" charset="0"/>
                                </a:rPr>
                              </m:ctrlPr>
                            </m:sSubPr>
                            <m:e>
                              <m:r>
                                <a:rPr lang="en-US" altLang="zh-CN" sz="2000" b="1" i="1" dirty="0">
                                  <a:solidFill>
                                    <a:schemeClr val="bg1"/>
                                  </a:solidFill>
                                  <a:latin typeface="Cambria Math" panose="02040503050406030204" pitchFamily="18" charset="0"/>
                                </a:rPr>
                                <m:t>𝒙</m:t>
                              </m:r>
                            </m:e>
                            <m:sub>
                              <m:r>
                                <a:rPr lang="en-US" altLang="zh-CN" sz="2000" b="1" i="1" dirty="0">
                                  <a:solidFill>
                                    <a:schemeClr val="bg1"/>
                                  </a:solidFill>
                                  <a:latin typeface="Cambria Math" panose="02040503050406030204" pitchFamily="18" charset="0"/>
                                </a:rPr>
                                <m:t>𝟎</m:t>
                              </m:r>
                            </m:sub>
                          </m:sSub>
                          <m:r>
                            <a:rPr lang="en-US" altLang="zh-CN" sz="2000" b="1" i="1" smtClean="0">
                              <a:solidFill>
                                <a:schemeClr val="bg1"/>
                              </a:solidFill>
                              <a:latin typeface="Cambria Math" panose="02040503050406030204" pitchFamily="18" charset="0"/>
                            </a:rPr>
                            <m:t>,</m:t>
                          </m:r>
                          <m:sSub>
                            <m:sSubPr>
                              <m:ctrlPr>
                                <a:rPr lang="en-US" altLang="zh-CN" sz="2000" b="1" i="1" smtClean="0">
                                  <a:solidFill>
                                    <a:schemeClr val="bg1"/>
                                  </a:solidFill>
                                  <a:latin typeface="Cambria Math" panose="02040503050406030204" pitchFamily="18" charset="0"/>
                                </a:rPr>
                              </m:ctrlPr>
                            </m:sSubPr>
                            <m:e>
                              <m:r>
                                <a:rPr lang="en-US" altLang="zh-CN" sz="2000" b="1" i="1" smtClean="0">
                                  <a:solidFill>
                                    <a:schemeClr val="bg1"/>
                                  </a:solidFill>
                                  <a:latin typeface="Cambria Math" panose="02040503050406030204" pitchFamily="18" charset="0"/>
                                </a:rPr>
                                <m:t>𝒙</m:t>
                              </m:r>
                            </m:e>
                            <m:sub>
                              <m:r>
                                <a:rPr lang="en-US" altLang="zh-CN" sz="2000" b="1" i="1" smtClean="0">
                                  <a:solidFill>
                                    <a:schemeClr val="bg1"/>
                                  </a:solidFill>
                                  <a:latin typeface="Cambria Math" panose="02040503050406030204" pitchFamily="18" charset="0"/>
                                </a:rPr>
                                <m:t>𝟏</m:t>
                              </m:r>
                            </m:sub>
                          </m:sSub>
                        </m:e>
                      </m:d>
                      <m:d>
                        <m:dPr>
                          <m:ctrlPr>
                            <a:rPr lang="en-US" altLang="zh-CN" sz="2000" b="1" i="1" smtClean="0">
                              <a:solidFill>
                                <a:schemeClr val="bg1"/>
                              </a:solidFill>
                              <a:latin typeface="Cambria Math" panose="02040503050406030204" pitchFamily="18" charset="0"/>
                            </a:rPr>
                          </m:ctrlPr>
                        </m:dPr>
                        <m:e>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m:t>
                          </m:r>
                          <m:sSub>
                            <m:sSubPr>
                              <m:ctrlPr>
                                <a:rPr lang="en-US" altLang="zh-CN" sz="2000" b="1" i="1" dirty="0">
                                  <a:solidFill>
                                    <a:schemeClr val="bg1"/>
                                  </a:solidFill>
                                  <a:latin typeface="Cambria Math" panose="02040503050406030204" pitchFamily="18" charset="0"/>
                                </a:rPr>
                              </m:ctrlPr>
                            </m:sSubPr>
                            <m:e>
                              <m:r>
                                <a:rPr lang="en-US" altLang="zh-CN" sz="2000" b="1" i="1" dirty="0">
                                  <a:solidFill>
                                    <a:schemeClr val="bg1"/>
                                  </a:solidFill>
                                  <a:latin typeface="Cambria Math" panose="02040503050406030204" pitchFamily="18" charset="0"/>
                                </a:rPr>
                                <m:t>𝒙</m:t>
                              </m:r>
                            </m:e>
                            <m:sub>
                              <m:r>
                                <a:rPr lang="en-US" altLang="zh-CN" sz="2000" b="1" i="1" dirty="0">
                                  <a:solidFill>
                                    <a:schemeClr val="bg1"/>
                                  </a:solidFill>
                                  <a:latin typeface="Cambria Math" panose="02040503050406030204" pitchFamily="18" charset="0"/>
                                </a:rPr>
                                <m:t>𝟎</m:t>
                              </m:r>
                            </m:sub>
                          </m:sSub>
                        </m:e>
                      </m:d>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𝒇</m:t>
                      </m:r>
                      <m:r>
                        <a:rPr lang="en-US" altLang="zh-CN" sz="2000" b="1" i="1" smtClean="0">
                          <a:solidFill>
                            <a:schemeClr val="bg1"/>
                          </a:solidFill>
                          <a:latin typeface="Cambria Math" panose="02040503050406030204" pitchFamily="18" charset="0"/>
                        </a:rPr>
                        <m:t>(</m:t>
                      </m:r>
                      <m:sSub>
                        <m:sSubPr>
                          <m:ctrlPr>
                            <a:rPr lang="en-US" altLang="zh-CN" sz="2000" b="1" i="1" dirty="0">
                              <a:solidFill>
                                <a:schemeClr val="bg1"/>
                              </a:solidFill>
                              <a:latin typeface="Cambria Math" panose="02040503050406030204" pitchFamily="18" charset="0"/>
                            </a:rPr>
                          </m:ctrlPr>
                        </m:sSubPr>
                        <m:e>
                          <m:r>
                            <a:rPr lang="en-US" altLang="zh-CN" sz="2000" b="1" i="1" dirty="0">
                              <a:solidFill>
                                <a:schemeClr val="bg1"/>
                              </a:solidFill>
                              <a:latin typeface="Cambria Math" panose="02040503050406030204" pitchFamily="18" charset="0"/>
                            </a:rPr>
                            <m:t>𝒙</m:t>
                          </m:r>
                        </m:e>
                        <m:sub>
                          <m:r>
                            <a:rPr lang="en-US" altLang="zh-CN" sz="2000" b="1" i="1" dirty="0">
                              <a:solidFill>
                                <a:schemeClr val="bg1"/>
                              </a:solidFill>
                              <a:latin typeface="Cambria Math" panose="02040503050406030204" pitchFamily="18" charset="0"/>
                            </a:rPr>
                            <m:t>𝟎</m:t>
                          </m:r>
                        </m:sub>
                      </m:sSub>
                      <m:r>
                        <a:rPr lang="en-US" altLang="zh-CN" sz="2000" b="1" i="1" smtClean="0">
                          <a:solidFill>
                            <a:schemeClr val="bg1"/>
                          </a:solidFill>
                          <a:latin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𝟏</m:t>
                          </m:r>
                        </m:sub>
                      </m:sSub>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m:t>
                      </m:r>
                      <m:sSub>
                        <m:sSubPr>
                          <m:ctrlPr>
                            <a:rPr lang="en-US" altLang="zh-CN" sz="2000" b="1" i="1" dirty="0">
                              <a:solidFill>
                                <a:schemeClr val="bg1"/>
                              </a:solidFill>
                              <a:latin typeface="Cambria Math" panose="02040503050406030204" pitchFamily="18" charset="0"/>
                            </a:rPr>
                          </m:ctrlPr>
                        </m:sSubPr>
                        <m:e>
                          <m:r>
                            <a:rPr lang="en-US" altLang="zh-CN" sz="2000" b="1" i="1" dirty="0">
                              <a:solidFill>
                                <a:schemeClr val="bg1"/>
                              </a:solidFill>
                              <a:latin typeface="Cambria Math" panose="02040503050406030204" pitchFamily="18" charset="0"/>
                            </a:rPr>
                            <m:t>𝒙</m:t>
                          </m:r>
                        </m:e>
                        <m:sub>
                          <m:r>
                            <a:rPr lang="en-US" altLang="zh-CN" sz="2000" b="1" i="1" dirty="0">
                              <a:solidFill>
                                <a:schemeClr val="bg1"/>
                              </a:solidFill>
                              <a:latin typeface="Cambria Math" panose="02040503050406030204" pitchFamily="18" charset="0"/>
                            </a:rPr>
                            <m:t>𝟎</m:t>
                          </m:r>
                        </m:sub>
                      </m:sSub>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𝟏</m:t>
                          </m:r>
                        </m:sub>
                      </m:sSub>
                      <m:r>
                        <a:rPr lang="en-US" altLang="zh-CN" sz="2000" b="1" i="1" smtClean="0">
                          <a:solidFill>
                            <a:schemeClr val="bg1"/>
                          </a:solidFill>
                          <a:latin typeface="Cambria Math" panose="02040503050406030204" pitchFamily="18" charset="0"/>
                        </a:rPr>
                        <m:t>)</m:t>
                      </m:r>
                    </m:oMath>
                  </m:oMathPara>
                </a14:m>
                <a:endParaRPr lang="en-US" altLang="zh-CN" sz="2000" b="1" dirty="0" smtClean="0">
                  <a:solidFill>
                    <a:schemeClr val="bg1"/>
                  </a:solidFill>
                </a:endParaRPr>
              </a:p>
              <a:p>
                <a:pPr marL="0" indent="0">
                  <a:buNone/>
                </a:pPr>
                <a:r>
                  <a:rPr lang="en-US" altLang="zh-CN" sz="2000" b="1" dirty="0" smtClean="0">
                    <a:solidFill>
                      <a:schemeClr val="bg1"/>
                    </a:solidFill>
                  </a:rPr>
                  <a:t>=</a:t>
                </a:r>
                <a14:m>
                  <m:oMath xmlns:m="http://schemas.openxmlformats.org/officeDocument/2006/math">
                    <m:r>
                      <a:rPr lang="en-US" altLang="zh-CN" sz="2000" b="1" i="1" dirty="0" smtClean="0">
                        <a:solidFill>
                          <a:schemeClr val="bg1"/>
                        </a:solidFill>
                        <a:latin typeface="Cambria Math" panose="02040503050406030204" pitchFamily="18" charset="0"/>
                        <a:ea typeface="Cambria Math" panose="02040503050406030204" pitchFamily="18" charset="0"/>
                      </a:rPr>
                      <m:t>⋯</m:t>
                    </m:r>
                  </m:oMath>
                </a14:m>
                <a:endParaRPr lang="en-US" altLang="zh-CN" sz="2000" b="1" i="1" dirty="0" smtClean="0">
                  <a:solidFill>
                    <a:schemeClr val="bg1"/>
                  </a:solidFill>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000" b="1" i="1" dirty="0" smtClean="0">
                          <a:solidFill>
                            <a:schemeClr val="bg1"/>
                          </a:solidFill>
                          <a:latin typeface="Cambria Math" panose="02040503050406030204" pitchFamily="18" charset="0"/>
                          <a:ea typeface="Cambria Math" panose="02040503050406030204" pitchFamily="18" charset="0"/>
                        </a:rPr>
                        <m:t>=</m:t>
                      </m:r>
                      <m:r>
                        <a:rPr lang="en-US" altLang="zh-CN" sz="2000" b="1" i="1" dirty="0" smtClean="0">
                          <a:solidFill>
                            <a:schemeClr val="bg1"/>
                          </a:solidFill>
                          <a:latin typeface="Cambria Math" panose="02040503050406030204" pitchFamily="18" charset="0"/>
                          <a:ea typeface="Cambria Math" panose="02040503050406030204" pitchFamily="18" charset="0"/>
                        </a:rPr>
                        <m:t>𝒇</m:t>
                      </m:r>
                      <m:d>
                        <m:dPr>
                          <m:ctrlPr>
                            <a:rPr lang="en-US" altLang="zh-CN" sz="2000" b="1" i="1" dirty="0" smtClean="0">
                              <a:solidFill>
                                <a:schemeClr val="bg1"/>
                              </a:solidFill>
                              <a:latin typeface="Cambria Math" panose="02040503050406030204" pitchFamily="18" charset="0"/>
                              <a:ea typeface="Cambria Math" panose="02040503050406030204" pitchFamily="18" charset="0"/>
                            </a:rPr>
                          </m:ctrlPr>
                        </m:dPr>
                        <m:e>
                          <m:sSub>
                            <m:sSubPr>
                              <m:ctrlPr>
                                <a:rPr lang="en-US" altLang="zh-CN" sz="2000" b="1" i="1" dirty="0">
                                  <a:solidFill>
                                    <a:schemeClr val="bg1"/>
                                  </a:solidFill>
                                  <a:latin typeface="Cambria Math" panose="02040503050406030204" pitchFamily="18" charset="0"/>
                                </a:rPr>
                              </m:ctrlPr>
                            </m:sSubPr>
                            <m:e>
                              <m:r>
                                <a:rPr lang="en-US" altLang="zh-CN" sz="2000" b="1" i="1" dirty="0">
                                  <a:solidFill>
                                    <a:schemeClr val="bg1"/>
                                  </a:solidFill>
                                  <a:latin typeface="Cambria Math" panose="02040503050406030204" pitchFamily="18" charset="0"/>
                                </a:rPr>
                                <m:t>𝒙</m:t>
                              </m:r>
                            </m:e>
                            <m:sub>
                              <m:r>
                                <a:rPr lang="en-US" altLang="zh-CN" sz="2000" b="1" i="1" dirty="0">
                                  <a:solidFill>
                                    <a:schemeClr val="bg1"/>
                                  </a:solidFill>
                                  <a:latin typeface="Cambria Math" panose="02040503050406030204" pitchFamily="18" charset="0"/>
                                </a:rPr>
                                <m:t>𝟎</m:t>
                              </m:r>
                            </m:sub>
                          </m:sSub>
                        </m:e>
                      </m:d>
                      <m:r>
                        <a:rPr lang="en-US" altLang="zh-CN" sz="2000" b="1" i="1" dirty="0" smtClean="0">
                          <a:solidFill>
                            <a:schemeClr val="bg1"/>
                          </a:solidFill>
                          <a:latin typeface="Cambria Math" panose="02040503050406030204" pitchFamily="18" charset="0"/>
                          <a:ea typeface="Cambria Math" panose="02040503050406030204" pitchFamily="18" charset="0"/>
                        </a:rPr>
                        <m:t>+</m:t>
                      </m:r>
                      <m:r>
                        <a:rPr lang="en-US" altLang="zh-CN" sz="2000" b="1" i="1" dirty="0" smtClean="0">
                          <a:solidFill>
                            <a:schemeClr val="bg1"/>
                          </a:solidFill>
                          <a:latin typeface="Cambria Math" panose="02040503050406030204" pitchFamily="18" charset="0"/>
                          <a:ea typeface="Cambria Math" panose="02040503050406030204" pitchFamily="18" charset="0"/>
                        </a:rPr>
                        <m:t>𝒇</m:t>
                      </m:r>
                      <m:d>
                        <m:dPr>
                          <m:ctrlPr>
                            <a:rPr lang="en-US" altLang="zh-CN" sz="2000" b="1" i="1" dirty="0" smtClean="0">
                              <a:solidFill>
                                <a:schemeClr val="bg1"/>
                              </a:solidFill>
                              <a:latin typeface="Cambria Math" panose="02040503050406030204" pitchFamily="18" charset="0"/>
                              <a:ea typeface="Cambria Math" panose="02040503050406030204" pitchFamily="18" charset="0"/>
                            </a:rPr>
                          </m:ctrlPr>
                        </m:dPr>
                        <m:e>
                          <m:sSub>
                            <m:sSubPr>
                              <m:ctrlPr>
                                <a:rPr lang="en-US" altLang="zh-CN" sz="2000" b="1" i="1" dirty="0">
                                  <a:solidFill>
                                    <a:schemeClr val="bg1"/>
                                  </a:solidFill>
                                  <a:latin typeface="Cambria Math" panose="02040503050406030204" pitchFamily="18" charset="0"/>
                                </a:rPr>
                              </m:ctrlPr>
                            </m:sSubPr>
                            <m:e>
                              <m:r>
                                <a:rPr lang="en-US" altLang="zh-CN" sz="2000" b="1" i="1" dirty="0">
                                  <a:solidFill>
                                    <a:schemeClr val="bg1"/>
                                  </a:solidFill>
                                  <a:latin typeface="Cambria Math" panose="02040503050406030204" pitchFamily="18" charset="0"/>
                                </a:rPr>
                                <m:t>𝒙</m:t>
                              </m:r>
                            </m:e>
                            <m:sub>
                              <m:r>
                                <a:rPr lang="en-US" altLang="zh-CN" sz="2000" b="1" i="1" dirty="0">
                                  <a:solidFill>
                                    <a:schemeClr val="bg1"/>
                                  </a:solidFill>
                                  <a:latin typeface="Cambria Math" panose="02040503050406030204" pitchFamily="18" charset="0"/>
                                </a:rPr>
                                <m:t>𝟎</m:t>
                              </m:r>
                            </m:sub>
                          </m:sSub>
                          <m:r>
                            <a:rPr lang="en-US" altLang="zh-CN" sz="2000" b="1" i="1" dirty="0" smtClean="0">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𝟏</m:t>
                              </m:r>
                            </m:sub>
                          </m:sSub>
                        </m:e>
                      </m:d>
                      <m:d>
                        <m:dPr>
                          <m:ctrlPr>
                            <a:rPr lang="en-US" altLang="zh-CN" sz="2000" b="1" i="1" dirty="0" smtClean="0">
                              <a:solidFill>
                                <a:schemeClr val="bg1"/>
                              </a:solidFill>
                              <a:latin typeface="Cambria Math" panose="02040503050406030204" pitchFamily="18" charset="0"/>
                              <a:ea typeface="Cambria Math" panose="02040503050406030204" pitchFamily="18" charset="0"/>
                            </a:rPr>
                          </m:ctrlPr>
                        </m:dPr>
                        <m:e>
                          <m:r>
                            <a:rPr lang="en-US" altLang="zh-CN" sz="2000" b="1" i="1" dirty="0" smtClean="0">
                              <a:solidFill>
                                <a:schemeClr val="bg1"/>
                              </a:solidFill>
                              <a:latin typeface="Cambria Math" panose="02040503050406030204" pitchFamily="18" charset="0"/>
                              <a:ea typeface="Cambria Math" panose="02040503050406030204" pitchFamily="18" charset="0"/>
                            </a:rPr>
                            <m:t>𝒙</m:t>
                          </m:r>
                          <m:r>
                            <a:rPr lang="en-US" altLang="zh-CN" sz="2000" b="1" i="1" dirty="0" smtClean="0">
                              <a:solidFill>
                                <a:schemeClr val="bg1"/>
                              </a:solidFill>
                              <a:latin typeface="Cambria Math" panose="02040503050406030204" pitchFamily="18" charset="0"/>
                              <a:ea typeface="Cambria Math" panose="02040503050406030204" pitchFamily="18" charset="0"/>
                            </a:rPr>
                            <m:t>−</m:t>
                          </m:r>
                          <m:sSub>
                            <m:sSubPr>
                              <m:ctrlPr>
                                <a:rPr lang="en-US" altLang="zh-CN" sz="2000" b="1" i="1" dirty="0">
                                  <a:solidFill>
                                    <a:schemeClr val="bg1"/>
                                  </a:solidFill>
                                  <a:latin typeface="Cambria Math" panose="02040503050406030204" pitchFamily="18" charset="0"/>
                                </a:rPr>
                              </m:ctrlPr>
                            </m:sSubPr>
                            <m:e>
                              <m:r>
                                <a:rPr lang="en-US" altLang="zh-CN" sz="2000" b="1" i="1" dirty="0">
                                  <a:solidFill>
                                    <a:schemeClr val="bg1"/>
                                  </a:solidFill>
                                  <a:latin typeface="Cambria Math" panose="02040503050406030204" pitchFamily="18" charset="0"/>
                                </a:rPr>
                                <m:t>𝒙</m:t>
                              </m:r>
                            </m:e>
                            <m:sub>
                              <m:r>
                                <a:rPr lang="en-US" altLang="zh-CN" sz="2000" b="1" i="1" dirty="0">
                                  <a:solidFill>
                                    <a:schemeClr val="bg1"/>
                                  </a:solidFill>
                                  <a:latin typeface="Cambria Math" panose="02040503050406030204" pitchFamily="18" charset="0"/>
                                </a:rPr>
                                <m:t>𝟎</m:t>
                              </m:r>
                            </m:sub>
                          </m:sSub>
                        </m:e>
                      </m:d>
                      <m:r>
                        <a:rPr lang="en-US" altLang="zh-CN" sz="2000" b="1" i="1" dirty="0" smtClean="0">
                          <a:solidFill>
                            <a:schemeClr val="bg1"/>
                          </a:solidFill>
                          <a:latin typeface="Cambria Math" panose="02040503050406030204" pitchFamily="18" charset="0"/>
                          <a:ea typeface="Cambria Math" panose="02040503050406030204" pitchFamily="18" charset="0"/>
                        </a:rPr>
                        <m:t>+</m:t>
                      </m:r>
                      <m:r>
                        <a:rPr lang="en-US" altLang="zh-CN" sz="2000" b="1" i="1" dirty="0" smtClean="0">
                          <a:solidFill>
                            <a:schemeClr val="bg1"/>
                          </a:solidFill>
                          <a:latin typeface="Cambria Math" panose="02040503050406030204" pitchFamily="18" charset="0"/>
                          <a:ea typeface="Cambria Math" panose="02040503050406030204" pitchFamily="18" charset="0"/>
                        </a:rPr>
                        <m:t>𝒇</m:t>
                      </m:r>
                      <m:d>
                        <m:dPr>
                          <m:ctrlPr>
                            <a:rPr lang="en-US" altLang="zh-CN" sz="2000" b="1" i="1" dirty="0" smtClean="0">
                              <a:solidFill>
                                <a:schemeClr val="bg1"/>
                              </a:solidFill>
                              <a:latin typeface="Cambria Math" panose="02040503050406030204" pitchFamily="18" charset="0"/>
                              <a:ea typeface="Cambria Math" panose="02040503050406030204" pitchFamily="18" charset="0"/>
                            </a:rPr>
                          </m:ctrlPr>
                        </m:dPr>
                        <m:e>
                          <m:sSub>
                            <m:sSubPr>
                              <m:ctrlPr>
                                <a:rPr lang="en-US" altLang="zh-CN" sz="2000" b="1" i="1" dirty="0">
                                  <a:solidFill>
                                    <a:schemeClr val="bg1"/>
                                  </a:solidFill>
                                  <a:latin typeface="Cambria Math" panose="02040503050406030204" pitchFamily="18" charset="0"/>
                                </a:rPr>
                              </m:ctrlPr>
                            </m:sSubPr>
                            <m:e>
                              <m:r>
                                <a:rPr lang="en-US" altLang="zh-CN" sz="2000" b="1" i="1" dirty="0">
                                  <a:solidFill>
                                    <a:schemeClr val="bg1"/>
                                  </a:solidFill>
                                  <a:latin typeface="Cambria Math" panose="02040503050406030204" pitchFamily="18" charset="0"/>
                                </a:rPr>
                                <m:t>𝒙</m:t>
                              </m:r>
                            </m:e>
                            <m:sub>
                              <m:r>
                                <a:rPr lang="en-US" altLang="zh-CN" sz="2000" b="1" i="1" dirty="0">
                                  <a:solidFill>
                                    <a:schemeClr val="bg1"/>
                                  </a:solidFill>
                                  <a:latin typeface="Cambria Math" panose="02040503050406030204" pitchFamily="18" charset="0"/>
                                </a:rPr>
                                <m:t>𝟎</m:t>
                              </m:r>
                            </m:sub>
                          </m:sSub>
                          <m:r>
                            <a:rPr lang="en-US" altLang="zh-CN" sz="2000" b="1" i="1" dirty="0" smtClean="0">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𝟏</m:t>
                              </m:r>
                            </m:sub>
                          </m:sSub>
                          <m:r>
                            <a:rPr lang="en-US" altLang="zh-CN" sz="2000" b="1" i="1" dirty="0" smtClean="0">
                              <a:solidFill>
                                <a:schemeClr val="bg1"/>
                              </a:solidFill>
                              <a:latin typeface="Cambria Math" panose="02040503050406030204" pitchFamily="18" charset="0"/>
                              <a:ea typeface="Cambria Math" panose="02040503050406030204" pitchFamily="18" charset="0"/>
                            </a:rPr>
                            <m:t>,</m:t>
                          </m:r>
                          <m:sSub>
                            <m:sSubPr>
                              <m:ctrlPr>
                                <a:rPr lang="en-US" altLang="zh-CN" sz="2000" b="1" i="1" dirty="0" smtClean="0">
                                  <a:solidFill>
                                    <a:schemeClr val="bg1"/>
                                  </a:solidFill>
                                  <a:latin typeface="Cambria Math" panose="02040503050406030204" pitchFamily="18" charset="0"/>
                                  <a:ea typeface="Cambria Math" panose="02040503050406030204" pitchFamily="18" charset="0"/>
                                </a:rPr>
                              </m:ctrlPr>
                            </m:sSubPr>
                            <m:e>
                              <m:r>
                                <a:rPr lang="en-US" altLang="zh-CN" sz="2000" b="1" i="1" dirty="0" smtClean="0">
                                  <a:solidFill>
                                    <a:schemeClr val="bg1"/>
                                  </a:solidFill>
                                  <a:latin typeface="Cambria Math" panose="02040503050406030204" pitchFamily="18" charset="0"/>
                                  <a:ea typeface="Cambria Math" panose="02040503050406030204" pitchFamily="18" charset="0"/>
                                </a:rPr>
                                <m:t>𝒙</m:t>
                              </m:r>
                            </m:e>
                            <m:sub>
                              <m:r>
                                <a:rPr lang="en-US" altLang="zh-CN" sz="2000" b="1" i="1" dirty="0" smtClean="0">
                                  <a:solidFill>
                                    <a:schemeClr val="bg1"/>
                                  </a:solidFill>
                                  <a:latin typeface="Cambria Math" panose="02040503050406030204" pitchFamily="18" charset="0"/>
                                  <a:ea typeface="Cambria Math" panose="02040503050406030204" pitchFamily="18" charset="0"/>
                                </a:rPr>
                                <m:t>𝟐</m:t>
                              </m:r>
                            </m:sub>
                          </m:sSub>
                        </m:e>
                      </m:d>
                      <m:d>
                        <m:dPr>
                          <m:ctrlPr>
                            <a:rPr lang="en-US" altLang="zh-CN" sz="2000" b="1" i="1" dirty="0" smtClean="0">
                              <a:solidFill>
                                <a:schemeClr val="bg1"/>
                              </a:solidFill>
                              <a:latin typeface="Cambria Math" panose="02040503050406030204" pitchFamily="18" charset="0"/>
                              <a:ea typeface="Cambria Math" panose="02040503050406030204" pitchFamily="18" charset="0"/>
                            </a:rPr>
                          </m:ctrlPr>
                        </m:dPr>
                        <m:e>
                          <m:r>
                            <a:rPr lang="en-US" altLang="zh-CN" sz="2000" b="1" i="1" dirty="0" smtClean="0">
                              <a:solidFill>
                                <a:schemeClr val="bg1"/>
                              </a:solidFill>
                              <a:latin typeface="Cambria Math" panose="02040503050406030204" pitchFamily="18" charset="0"/>
                              <a:ea typeface="Cambria Math" panose="02040503050406030204" pitchFamily="18" charset="0"/>
                            </a:rPr>
                            <m:t>𝒙</m:t>
                          </m:r>
                          <m:r>
                            <a:rPr lang="en-US" altLang="zh-CN" sz="2000" b="1" i="1" dirty="0" smtClean="0">
                              <a:solidFill>
                                <a:schemeClr val="bg1"/>
                              </a:solidFill>
                              <a:latin typeface="Cambria Math" panose="02040503050406030204" pitchFamily="18" charset="0"/>
                              <a:ea typeface="Cambria Math" panose="02040503050406030204" pitchFamily="18" charset="0"/>
                            </a:rPr>
                            <m:t>−</m:t>
                          </m:r>
                          <m:sSub>
                            <m:sSubPr>
                              <m:ctrlPr>
                                <a:rPr lang="en-US" altLang="zh-CN" sz="2000" b="1" i="1" dirty="0">
                                  <a:solidFill>
                                    <a:schemeClr val="bg1"/>
                                  </a:solidFill>
                                  <a:latin typeface="Cambria Math" panose="02040503050406030204" pitchFamily="18" charset="0"/>
                                </a:rPr>
                              </m:ctrlPr>
                            </m:sSubPr>
                            <m:e>
                              <m:r>
                                <a:rPr lang="en-US" altLang="zh-CN" sz="2000" b="1" i="1" dirty="0">
                                  <a:solidFill>
                                    <a:schemeClr val="bg1"/>
                                  </a:solidFill>
                                  <a:latin typeface="Cambria Math" panose="02040503050406030204" pitchFamily="18" charset="0"/>
                                </a:rPr>
                                <m:t>𝒙</m:t>
                              </m:r>
                            </m:e>
                            <m:sub>
                              <m:r>
                                <a:rPr lang="en-US" altLang="zh-CN" sz="2000" b="1" i="1" dirty="0">
                                  <a:solidFill>
                                    <a:schemeClr val="bg1"/>
                                  </a:solidFill>
                                  <a:latin typeface="Cambria Math" panose="02040503050406030204" pitchFamily="18" charset="0"/>
                                </a:rPr>
                                <m:t>𝟎</m:t>
                              </m:r>
                            </m:sub>
                          </m:sSub>
                        </m:e>
                      </m:d>
                      <m:d>
                        <m:dPr>
                          <m:ctrlPr>
                            <a:rPr lang="en-US" altLang="zh-CN" sz="2000" b="1" i="1" dirty="0" smtClean="0">
                              <a:solidFill>
                                <a:schemeClr val="bg1"/>
                              </a:solidFill>
                              <a:latin typeface="Cambria Math" panose="02040503050406030204" pitchFamily="18" charset="0"/>
                              <a:ea typeface="Cambria Math" panose="02040503050406030204" pitchFamily="18" charset="0"/>
                            </a:rPr>
                          </m:ctrlPr>
                        </m:dPr>
                        <m:e>
                          <m:r>
                            <a:rPr lang="en-US" altLang="zh-CN" sz="2000" b="1" i="1" dirty="0" smtClean="0">
                              <a:solidFill>
                                <a:schemeClr val="bg1"/>
                              </a:solidFill>
                              <a:latin typeface="Cambria Math" panose="02040503050406030204" pitchFamily="18" charset="0"/>
                              <a:ea typeface="Cambria Math" panose="02040503050406030204" pitchFamily="18" charset="0"/>
                            </a:rPr>
                            <m:t>𝒙</m:t>
                          </m:r>
                          <m:r>
                            <a:rPr lang="en-US" altLang="zh-CN" sz="2000" b="1" i="1" dirty="0" smtClean="0">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𝟏</m:t>
                              </m:r>
                            </m:sub>
                          </m:sSub>
                        </m:e>
                      </m:d>
                      <m:r>
                        <a:rPr lang="en-US" altLang="zh-CN" sz="2000" b="1" i="1" dirty="0" smtClean="0">
                          <a:solidFill>
                            <a:schemeClr val="bg1"/>
                          </a:solidFill>
                          <a:latin typeface="Cambria Math" panose="02040503050406030204" pitchFamily="18" charset="0"/>
                          <a:ea typeface="Cambria Math" panose="02040503050406030204" pitchFamily="18" charset="0"/>
                        </a:rPr>
                        <m:t>+⋯+</m:t>
                      </m:r>
                      <m:r>
                        <a:rPr lang="en-US" altLang="zh-CN" sz="2000" b="1" i="1" dirty="0" smtClean="0">
                          <a:solidFill>
                            <a:schemeClr val="bg1"/>
                          </a:solidFill>
                          <a:latin typeface="Cambria Math" panose="02040503050406030204" pitchFamily="18" charset="0"/>
                          <a:ea typeface="Cambria Math" panose="02040503050406030204" pitchFamily="18" charset="0"/>
                        </a:rPr>
                        <m:t>𝒇</m:t>
                      </m:r>
                      <m:d>
                        <m:dPr>
                          <m:ctrlPr>
                            <a:rPr lang="en-US" altLang="zh-CN" sz="2000" b="1" i="1" dirty="0" smtClean="0">
                              <a:solidFill>
                                <a:schemeClr val="bg1"/>
                              </a:solidFill>
                              <a:latin typeface="Cambria Math" panose="02040503050406030204" pitchFamily="18" charset="0"/>
                              <a:ea typeface="Cambria Math" panose="02040503050406030204" pitchFamily="18" charset="0"/>
                            </a:rPr>
                          </m:ctrlPr>
                        </m:dPr>
                        <m:e>
                          <m:sSub>
                            <m:sSubPr>
                              <m:ctrlPr>
                                <a:rPr lang="en-US" altLang="zh-CN" sz="2000" b="1" i="1" dirty="0">
                                  <a:solidFill>
                                    <a:schemeClr val="bg1"/>
                                  </a:solidFill>
                                  <a:latin typeface="Cambria Math" panose="02040503050406030204" pitchFamily="18" charset="0"/>
                                </a:rPr>
                              </m:ctrlPr>
                            </m:sSubPr>
                            <m:e>
                              <m:r>
                                <a:rPr lang="en-US" altLang="zh-CN" sz="2000" b="1" i="1" dirty="0">
                                  <a:solidFill>
                                    <a:schemeClr val="bg1"/>
                                  </a:solidFill>
                                  <a:latin typeface="Cambria Math" panose="02040503050406030204" pitchFamily="18" charset="0"/>
                                </a:rPr>
                                <m:t>𝒙</m:t>
                              </m:r>
                            </m:e>
                            <m:sub>
                              <m:r>
                                <a:rPr lang="en-US" altLang="zh-CN" sz="2000" b="1" i="1" dirty="0">
                                  <a:solidFill>
                                    <a:schemeClr val="bg1"/>
                                  </a:solidFill>
                                  <a:latin typeface="Cambria Math" panose="02040503050406030204" pitchFamily="18" charset="0"/>
                                </a:rPr>
                                <m:t>𝟎</m:t>
                              </m:r>
                            </m:sub>
                          </m:sSub>
                          <m:r>
                            <a:rPr lang="en-US" altLang="zh-CN" sz="2000" b="1" i="1" dirty="0" smtClean="0">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𝟏</m:t>
                              </m:r>
                            </m:sub>
                          </m:sSub>
                          <m:r>
                            <a:rPr lang="en-US" altLang="zh-CN" sz="2000" b="1" i="1" dirty="0" smtClean="0">
                              <a:solidFill>
                                <a:schemeClr val="bg1"/>
                              </a:solidFill>
                              <a:latin typeface="Cambria Math" panose="02040503050406030204" pitchFamily="18" charset="0"/>
                              <a:ea typeface="Cambria Math" panose="02040503050406030204" pitchFamily="18" charset="0"/>
                            </a:rPr>
                            <m:t>,⋯,</m:t>
                          </m:r>
                          <m:sSub>
                            <m:sSubPr>
                              <m:ctrlPr>
                                <a:rPr lang="en-US" altLang="zh-CN" sz="2000" b="1" i="1" dirty="0" smtClean="0">
                                  <a:solidFill>
                                    <a:schemeClr val="bg1"/>
                                  </a:solidFill>
                                  <a:latin typeface="Cambria Math" panose="02040503050406030204" pitchFamily="18" charset="0"/>
                                  <a:ea typeface="Cambria Math" panose="02040503050406030204" pitchFamily="18" charset="0"/>
                                </a:rPr>
                              </m:ctrlPr>
                            </m:sSubPr>
                            <m:e>
                              <m:r>
                                <a:rPr lang="en-US" altLang="zh-CN" sz="2000" b="1" i="1" dirty="0" smtClean="0">
                                  <a:solidFill>
                                    <a:schemeClr val="bg1"/>
                                  </a:solidFill>
                                  <a:latin typeface="Cambria Math" panose="02040503050406030204" pitchFamily="18" charset="0"/>
                                  <a:ea typeface="Cambria Math" panose="02040503050406030204" pitchFamily="18" charset="0"/>
                                </a:rPr>
                                <m:t>𝒙</m:t>
                              </m:r>
                            </m:e>
                            <m:sub>
                              <m:r>
                                <a:rPr lang="en-US" altLang="zh-CN" sz="2000" b="1" i="1" dirty="0" smtClean="0">
                                  <a:solidFill>
                                    <a:schemeClr val="bg1"/>
                                  </a:solidFill>
                                  <a:latin typeface="Cambria Math" panose="02040503050406030204" pitchFamily="18" charset="0"/>
                                  <a:ea typeface="Cambria Math" panose="02040503050406030204" pitchFamily="18" charset="0"/>
                                </a:rPr>
                                <m:t>𝒏</m:t>
                              </m:r>
                            </m:sub>
                          </m:sSub>
                        </m:e>
                      </m:d>
                      <m:d>
                        <m:dPr>
                          <m:ctrlPr>
                            <a:rPr lang="en-US" altLang="zh-CN" sz="2000" b="1" i="1" dirty="0" smtClean="0">
                              <a:solidFill>
                                <a:schemeClr val="bg1"/>
                              </a:solidFill>
                              <a:latin typeface="Cambria Math" panose="02040503050406030204" pitchFamily="18" charset="0"/>
                              <a:ea typeface="Cambria Math" panose="02040503050406030204" pitchFamily="18" charset="0"/>
                            </a:rPr>
                          </m:ctrlPr>
                        </m:dPr>
                        <m:e>
                          <m:r>
                            <a:rPr lang="en-US" altLang="zh-CN" sz="2000" b="1" i="1" dirty="0" smtClean="0">
                              <a:solidFill>
                                <a:schemeClr val="bg1"/>
                              </a:solidFill>
                              <a:latin typeface="Cambria Math" panose="02040503050406030204" pitchFamily="18" charset="0"/>
                              <a:ea typeface="Cambria Math" panose="02040503050406030204" pitchFamily="18" charset="0"/>
                            </a:rPr>
                            <m:t>𝒙</m:t>
                          </m:r>
                          <m:r>
                            <a:rPr lang="en-US" altLang="zh-CN" sz="2000" b="1" i="1" dirty="0" smtClean="0">
                              <a:solidFill>
                                <a:schemeClr val="bg1"/>
                              </a:solidFill>
                              <a:latin typeface="Cambria Math" panose="02040503050406030204" pitchFamily="18" charset="0"/>
                              <a:ea typeface="Cambria Math" panose="02040503050406030204" pitchFamily="18" charset="0"/>
                            </a:rPr>
                            <m:t>−</m:t>
                          </m:r>
                          <m:sSub>
                            <m:sSubPr>
                              <m:ctrlPr>
                                <a:rPr lang="en-US" altLang="zh-CN" sz="2000" b="1" i="1" dirty="0">
                                  <a:solidFill>
                                    <a:schemeClr val="bg1"/>
                                  </a:solidFill>
                                  <a:latin typeface="Cambria Math" panose="02040503050406030204" pitchFamily="18" charset="0"/>
                                </a:rPr>
                              </m:ctrlPr>
                            </m:sSubPr>
                            <m:e>
                              <m:r>
                                <a:rPr lang="en-US" altLang="zh-CN" sz="2000" b="1" i="1" dirty="0">
                                  <a:solidFill>
                                    <a:schemeClr val="bg1"/>
                                  </a:solidFill>
                                  <a:latin typeface="Cambria Math" panose="02040503050406030204" pitchFamily="18" charset="0"/>
                                </a:rPr>
                                <m:t>𝒙</m:t>
                              </m:r>
                            </m:e>
                            <m:sub>
                              <m:r>
                                <a:rPr lang="en-US" altLang="zh-CN" sz="2000" b="1" i="1" dirty="0">
                                  <a:solidFill>
                                    <a:schemeClr val="bg1"/>
                                  </a:solidFill>
                                  <a:latin typeface="Cambria Math" panose="02040503050406030204" pitchFamily="18" charset="0"/>
                                </a:rPr>
                                <m:t>𝟎</m:t>
                              </m:r>
                            </m:sub>
                          </m:sSub>
                        </m:e>
                      </m:d>
                      <m:d>
                        <m:dPr>
                          <m:ctrlPr>
                            <a:rPr lang="en-US" altLang="zh-CN" sz="2000" b="1" i="1" dirty="0" smtClean="0">
                              <a:solidFill>
                                <a:schemeClr val="bg1"/>
                              </a:solidFill>
                              <a:latin typeface="Cambria Math" panose="02040503050406030204" pitchFamily="18" charset="0"/>
                              <a:ea typeface="Cambria Math" panose="02040503050406030204" pitchFamily="18" charset="0"/>
                            </a:rPr>
                          </m:ctrlPr>
                        </m:dPr>
                        <m:e>
                          <m:r>
                            <a:rPr lang="en-US" altLang="zh-CN" sz="2000" b="1" i="1" dirty="0" smtClean="0">
                              <a:solidFill>
                                <a:schemeClr val="bg1"/>
                              </a:solidFill>
                              <a:latin typeface="Cambria Math" panose="02040503050406030204" pitchFamily="18" charset="0"/>
                              <a:ea typeface="Cambria Math" panose="02040503050406030204" pitchFamily="18" charset="0"/>
                            </a:rPr>
                            <m:t>𝒙</m:t>
                          </m:r>
                          <m:r>
                            <a:rPr lang="en-US" altLang="zh-CN" sz="2000" b="1" i="1" dirty="0" smtClean="0">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𝟏</m:t>
                              </m:r>
                            </m:sub>
                          </m:sSub>
                        </m:e>
                      </m:d>
                      <m:r>
                        <a:rPr lang="en-US" altLang="zh-CN" sz="2000" b="1" i="1" dirty="0" smtClean="0">
                          <a:solidFill>
                            <a:schemeClr val="bg1"/>
                          </a:solidFill>
                          <a:latin typeface="Cambria Math" panose="02040503050406030204" pitchFamily="18" charset="0"/>
                          <a:ea typeface="Cambria Math" panose="02040503050406030204" pitchFamily="18" charset="0"/>
                        </a:rPr>
                        <m:t>⋯</m:t>
                      </m:r>
                      <m:d>
                        <m:dPr>
                          <m:ctrlPr>
                            <a:rPr lang="en-US" altLang="zh-CN" sz="2000" b="1" i="1" dirty="0" smtClean="0">
                              <a:solidFill>
                                <a:schemeClr val="bg1"/>
                              </a:solidFill>
                              <a:latin typeface="Cambria Math" panose="02040503050406030204" pitchFamily="18" charset="0"/>
                              <a:ea typeface="Cambria Math" panose="02040503050406030204" pitchFamily="18" charset="0"/>
                            </a:rPr>
                          </m:ctrlPr>
                        </m:dPr>
                        <m:e>
                          <m:r>
                            <a:rPr lang="en-US" altLang="zh-CN" sz="2000" b="1" i="1" dirty="0" smtClean="0">
                              <a:solidFill>
                                <a:schemeClr val="bg1"/>
                              </a:solidFill>
                              <a:latin typeface="Cambria Math" panose="02040503050406030204" pitchFamily="18" charset="0"/>
                              <a:ea typeface="Cambria Math" panose="02040503050406030204" pitchFamily="18" charset="0"/>
                            </a:rPr>
                            <m:t>𝒙</m:t>
                          </m:r>
                          <m:r>
                            <a:rPr lang="en-US" altLang="zh-CN" sz="2000" b="1" i="1" dirty="0" smtClean="0">
                              <a:solidFill>
                                <a:schemeClr val="bg1"/>
                              </a:solidFill>
                              <a:latin typeface="Cambria Math" panose="02040503050406030204" pitchFamily="18" charset="0"/>
                              <a:ea typeface="Cambria Math" panose="02040503050406030204" pitchFamily="18" charset="0"/>
                            </a:rPr>
                            <m:t>−</m:t>
                          </m:r>
                          <m:sSub>
                            <m:sSubPr>
                              <m:ctrlPr>
                                <a:rPr lang="en-US" altLang="zh-CN" sz="2000" b="1" i="1" dirty="0" smtClean="0">
                                  <a:solidFill>
                                    <a:schemeClr val="bg1"/>
                                  </a:solidFill>
                                  <a:latin typeface="Cambria Math" panose="02040503050406030204" pitchFamily="18" charset="0"/>
                                  <a:ea typeface="Cambria Math" panose="02040503050406030204" pitchFamily="18" charset="0"/>
                                </a:rPr>
                              </m:ctrlPr>
                            </m:sSubPr>
                            <m:e>
                              <m:r>
                                <a:rPr lang="en-US" altLang="zh-CN" sz="2000" b="1" i="1" dirty="0" smtClean="0">
                                  <a:solidFill>
                                    <a:schemeClr val="bg1"/>
                                  </a:solidFill>
                                  <a:latin typeface="Cambria Math" panose="02040503050406030204" pitchFamily="18" charset="0"/>
                                  <a:ea typeface="Cambria Math" panose="02040503050406030204" pitchFamily="18" charset="0"/>
                                </a:rPr>
                                <m:t>𝒙</m:t>
                              </m:r>
                            </m:e>
                            <m:sub>
                              <m:r>
                                <a:rPr lang="en-US" altLang="zh-CN" sz="2000" b="1" i="1" dirty="0" smtClean="0">
                                  <a:solidFill>
                                    <a:schemeClr val="bg1"/>
                                  </a:solidFill>
                                  <a:latin typeface="Cambria Math" panose="02040503050406030204" pitchFamily="18" charset="0"/>
                                  <a:ea typeface="Cambria Math" panose="02040503050406030204" pitchFamily="18" charset="0"/>
                                </a:rPr>
                                <m:t>𝒏</m:t>
                              </m:r>
                              <m:r>
                                <a:rPr lang="en-US" altLang="zh-CN" sz="2000" b="1" i="1" dirty="0" smtClean="0">
                                  <a:solidFill>
                                    <a:schemeClr val="bg1"/>
                                  </a:solidFill>
                                  <a:latin typeface="Cambria Math" panose="02040503050406030204" pitchFamily="18" charset="0"/>
                                  <a:ea typeface="Cambria Math" panose="02040503050406030204" pitchFamily="18" charset="0"/>
                                </a:rPr>
                                <m:t>−</m:t>
                              </m:r>
                              <m:r>
                                <a:rPr lang="en-US" altLang="zh-CN" sz="2000" b="1" i="1" dirty="0" smtClean="0">
                                  <a:solidFill>
                                    <a:schemeClr val="bg1"/>
                                  </a:solidFill>
                                  <a:latin typeface="Cambria Math" panose="02040503050406030204" pitchFamily="18" charset="0"/>
                                  <a:ea typeface="Cambria Math" panose="02040503050406030204" pitchFamily="18" charset="0"/>
                                </a:rPr>
                                <m:t>𝟏</m:t>
                              </m:r>
                            </m:sub>
                          </m:sSub>
                        </m:e>
                      </m:d>
                      <m:r>
                        <a:rPr lang="en-US" altLang="zh-CN" sz="2000" b="1" i="1" dirty="0" smtClean="0">
                          <a:solidFill>
                            <a:schemeClr val="bg1"/>
                          </a:solidFill>
                          <a:latin typeface="Cambria Math" panose="02040503050406030204" pitchFamily="18" charset="0"/>
                          <a:ea typeface="Cambria Math" panose="02040503050406030204" pitchFamily="18" charset="0"/>
                        </a:rPr>
                        <m:t>+</m:t>
                      </m:r>
                      <m:r>
                        <a:rPr lang="en-US" altLang="zh-CN" sz="2000" b="1" i="1" dirty="0" smtClean="0">
                          <a:solidFill>
                            <a:schemeClr val="bg1"/>
                          </a:solidFill>
                          <a:latin typeface="Cambria Math" panose="02040503050406030204" pitchFamily="18" charset="0"/>
                          <a:ea typeface="Cambria Math" panose="02040503050406030204" pitchFamily="18" charset="0"/>
                        </a:rPr>
                        <m:t>𝒇</m:t>
                      </m:r>
                      <m:r>
                        <a:rPr lang="en-US" altLang="zh-CN" sz="2000" b="1" i="1" dirty="0" smtClean="0">
                          <a:solidFill>
                            <a:schemeClr val="bg1"/>
                          </a:solidFill>
                          <a:latin typeface="Cambria Math" panose="02040503050406030204" pitchFamily="18" charset="0"/>
                          <a:ea typeface="Cambria Math" panose="02040503050406030204" pitchFamily="18" charset="0"/>
                        </a:rPr>
                        <m:t>(</m:t>
                      </m:r>
                      <m:sSub>
                        <m:sSubPr>
                          <m:ctrlPr>
                            <a:rPr lang="en-US" altLang="zh-CN" sz="2000" b="1" i="1" dirty="0">
                              <a:solidFill>
                                <a:schemeClr val="bg1"/>
                              </a:solidFill>
                              <a:latin typeface="Cambria Math" panose="02040503050406030204" pitchFamily="18" charset="0"/>
                            </a:rPr>
                          </m:ctrlPr>
                        </m:sSubPr>
                        <m:e>
                          <m:r>
                            <a:rPr lang="en-US" altLang="zh-CN" sz="2000" b="1" i="1" dirty="0">
                              <a:solidFill>
                                <a:schemeClr val="bg1"/>
                              </a:solidFill>
                              <a:latin typeface="Cambria Math" panose="02040503050406030204" pitchFamily="18" charset="0"/>
                            </a:rPr>
                            <m:t>𝒙</m:t>
                          </m:r>
                        </m:e>
                        <m:sub>
                          <m:r>
                            <a:rPr lang="en-US" altLang="zh-CN" sz="2000" b="1" i="1" dirty="0">
                              <a:solidFill>
                                <a:schemeClr val="bg1"/>
                              </a:solidFill>
                              <a:latin typeface="Cambria Math" panose="02040503050406030204" pitchFamily="18" charset="0"/>
                            </a:rPr>
                            <m:t>𝟎</m:t>
                          </m:r>
                        </m:sub>
                      </m:sSub>
                      <m:r>
                        <a:rPr lang="en-US" altLang="zh-CN" sz="2000" b="1" i="1" dirty="0" smtClean="0">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𝟏</m:t>
                          </m:r>
                        </m:sub>
                      </m:sSub>
                      <m:r>
                        <a:rPr lang="en-US" altLang="zh-CN" sz="2000" b="1" i="1" dirty="0" smtClean="0">
                          <a:solidFill>
                            <a:schemeClr val="bg1"/>
                          </a:solidFill>
                          <a:latin typeface="Cambria Math" panose="02040503050406030204" pitchFamily="18" charset="0"/>
                          <a:ea typeface="Cambria Math" panose="02040503050406030204" pitchFamily="18" charset="0"/>
                        </a:rPr>
                        <m:t>,⋯,</m:t>
                      </m:r>
                      <m:sSub>
                        <m:sSubPr>
                          <m:ctrlPr>
                            <a:rPr lang="en-US" altLang="zh-CN" sz="2000" b="1" i="1" dirty="0" smtClean="0">
                              <a:solidFill>
                                <a:schemeClr val="bg1"/>
                              </a:solidFill>
                              <a:latin typeface="Cambria Math" panose="02040503050406030204" pitchFamily="18" charset="0"/>
                              <a:ea typeface="Cambria Math" panose="02040503050406030204" pitchFamily="18" charset="0"/>
                            </a:rPr>
                          </m:ctrlPr>
                        </m:sSubPr>
                        <m:e>
                          <m:r>
                            <a:rPr lang="en-US" altLang="zh-CN" sz="2000" b="1" i="1" dirty="0" smtClean="0">
                              <a:solidFill>
                                <a:schemeClr val="bg1"/>
                              </a:solidFill>
                              <a:latin typeface="Cambria Math" panose="02040503050406030204" pitchFamily="18" charset="0"/>
                              <a:ea typeface="Cambria Math" panose="02040503050406030204" pitchFamily="18" charset="0"/>
                            </a:rPr>
                            <m:t>𝒙</m:t>
                          </m:r>
                        </m:e>
                        <m:sub>
                          <m:r>
                            <a:rPr lang="en-US" altLang="zh-CN" sz="2000" b="1" i="1" dirty="0" smtClean="0">
                              <a:solidFill>
                                <a:schemeClr val="bg1"/>
                              </a:solidFill>
                              <a:latin typeface="Cambria Math" panose="02040503050406030204" pitchFamily="18" charset="0"/>
                              <a:ea typeface="Cambria Math" panose="02040503050406030204" pitchFamily="18" charset="0"/>
                            </a:rPr>
                            <m:t>𝒏</m:t>
                          </m:r>
                        </m:sub>
                      </m:sSub>
                      <m:r>
                        <a:rPr lang="en-US" altLang="zh-CN" sz="2000" b="1" i="1" dirty="0" smtClean="0">
                          <a:solidFill>
                            <a:schemeClr val="bg1"/>
                          </a:solidFill>
                          <a:latin typeface="Cambria Math" panose="02040503050406030204" pitchFamily="18" charset="0"/>
                          <a:ea typeface="Cambria Math" panose="02040503050406030204" pitchFamily="18" charset="0"/>
                        </a:rPr>
                        <m:t>,</m:t>
                      </m:r>
                      <m:r>
                        <a:rPr lang="en-US" altLang="zh-CN" sz="2000" b="1" i="1" dirty="0" smtClean="0">
                          <a:solidFill>
                            <a:schemeClr val="bg1"/>
                          </a:solidFill>
                          <a:latin typeface="Cambria Math" panose="02040503050406030204" pitchFamily="18" charset="0"/>
                          <a:ea typeface="Cambria Math" panose="02040503050406030204" pitchFamily="18" charset="0"/>
                        </a:rPr>
                        <m:t>𝒙</m:t>
                      </m:r>
                      <m:r>
                        <a:rPr lang="en-US" altLang="zh-CN" sz="2000" b="1" i="1" dirty="0" smtClean="0">
                          <a:solidFill>
                            <a:schemeClr val="bg1"/>
                          </a:solidFill>
                          <a:latin typeface="Cambria Math" panose="02040503050406030204" pitchFamily="18" charset="0"/>
                          <a:ea typeface="Cambria Math" panose="02040503050406030204" pitchFamily="18" charset="0"/>
                        </a:rPr>
                        <m:t>)(</m:t>
                      </m:r>
                      <m:r>
                        <a:rPr lang="en-US" altLang="zh-CN" sz="2000" b="1" i="1" dirty="0" smtClean="0">
                          <a:solidFill>
                            <a:schemeClr val="bg1"/>
                          </a:solidFill>
                          <a:latin typeface="Cambria Math" panose="02040503050406030204" pitchFamily="18" charset="0"/>
                          <a:ea typeface="Cambria Math" panose="02040503050406030204" pitchFamily="18" charset="0"/>
                        </a:rPr>
                        <m:t>𝒙</m:t>
                      </m:r>
                      <m:r>
                        <a:rPr lang="en-US" altLang="zh-CN" sz="2000" b="1" i="1" dirty="0" smtClean="0">
                          <a:solidFill>
                            <a:schemeClr val="bg1"/>
                          </a:solidFill>
                          <a:latin typeface="Cambria Math" panose="02040503050406030204" pitchFamily="18" charset="0"/>
                          <a:ea typeface="Cambria Math" panose="02040503050406030204" pitchFamily="18" charset="0"/>
                        </a:rPr>
                        <m:t>−</m:t>
                      </m:r>
                      <m:sSub>
                        <m:sSubPr>
                          <m:ctrlPr>
                            <a:rPr lang="en-US" altLang="zh-CN" sz="2000" b="1" i="1" dirty="0">
                              <a:solidFill>
                                <a:schemeClr val="bg1"/>
                              </a:solidFill>
                              <a:latin typeface="Cambria Math" panose="02040503050406030204" pitchFamily="18" charset="0"/>
                            </a:rPr>
                          </m:ctrlPr>
                        </m:sSubPr>
                        <m:e>
                          <m:r>
                            <a:rPr lang="en-US" altLang="zh-CN" sz="2000" b="1" i="1" dirty="0">
                              <a:solidFill>
                                <a:schemeClr val="bg1"/>
                              </a:solidFill>
                              <a:latin typeface="Cambria Math" panose="02040503050406030204" pitchFamily="18" charset="0"/>
                            </a:rPr>
                            <m:t>𝒙</m:t>
                          </m:r>
                        </m:e>
                        <m:sub>
                          <m:r>
                            <a:rPr lang="en-US" altLang="zh-CN" sz="2000" b="1" i="1" dirty="0">
                              <a:solidFill>
                                <a:schemeClr val="bg1"/>
                              </a:solidFill>
                              <a:latin typeface="Cambria Math" panose="02040503050406030204" pitchFamily="18" charset="0"/>
                            </a:rPr>
                            <m:t>𝟎</m:t>
                          </m:r>
                        </m:sub>
                      </m:sSub>
                      <m:r>
                        <a:rPr lang="en-US" altLang="zh-CN" sz="2000" b="1" i="1" dirty="0" smtClean="0">
                          <a:solidFill>
                            <a:schemeClr val="bg1"/>
                          </a:solidFill>
                          <a:latin typeface="Cambria Math" panose="02040503050406030204" pitchFamily="18" charset="0"/>
                          <a:ea typeface="Cambria Math" panose="02040503050406030204" pitchFamily="18" charset="0"/>
                        </a:rPr>
                        <m:t>)(</m:t>
                      </m:r>
                      <m:r>
                        <a:rPr lang="en-US" altLang="zh-CN" sz="2000" b="1" i="1" dirty="0" smtClean="0">
                          <a:solidFill>
                            <a:schemeClr val="bg1"/>
                          </a:solidFill>
                          <a:latin typeface="Cambria Math" panose="02040503050406030204" pitchFamily="18" charset="0"/>
                          <a:ea typeface="Cambria Math" panose="02040503050406030204" pitchFamily="18" charset="0"/>
                        </a:rPr>
                        <m:t>𝒙</m:t>
                      </m:r>
                      <m:r>
                        <a:rPr lang="en-US" altLang="zh-CN" sz="2000" b="1" i="1" dirty="0" smtClean="0">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𝟏</m:t>
                          </m:r>
                        </m:sub>
                      </m:sSub>
                      <m:r>
                        <a:rPr lang="en-US" altLang="zh-CN" sz="2000" b="1" i="1" dirty="0" smtClean="0">
                          <a:solidFill>
                            <a:schemeClr val="bg1"/>
                          </a:solidFill>
                          <a:latin typeface="Cambria Math" panose="02040503050406030204" pitchFamily="18" charset="0"/>
                          <a:ea typeface="Cambria Math" panose="02040503050406030204" pitchFamily="18" charset="0"/>
                        </a:rPr>
                        <m:t>)⋯(</m:t>
                      </m:r>
                      <m:r>
                        <a:rPr lang="en-US" altLang="zh-CN" sz="2000" b="1" i="1" dirty="0" smtClean="0">
                          <a:solidFill>
                            <a:schemeClr val="bg1"/>
                          </a:solidFill>
                          <a:latin typeface="Cambria Math" panose="02040503050406030204" pitchFamily="18" charset="0"/>
                          <a:ea typeface="Cambria Math" panose="02040503050406030204" pitchFamily="18" charset="0"/>
                        </a:rPr>
                        <m:t>𝒙</m:t>
                      </m:r>
                      <m:r>
                        <a:rPr lang="en-US" altLang="zh-CN" sz="2000" b="1" i="1" dirty="0" smtClean="0">
                          <a:solidFill>
                            <a:schemeClr val="bg1"/>
                          </a:solidFill>
                          <a:latin typeface="Cambria Math" panose="02040503050406030204" pitchFamily="18" charset="0"/>
                          <a:ea typeface="Cambria Math" panose="02040503050406030204" pitchFamily="18" charset="0"/>
                        </a:rPr>
                        <m:t>−</m:t>
                      </m:r>
                      <m:sSub>
                        <m:sSubPr>
                          <m:ctrlPr>
                            <a:rPr lang="en-US" altLang="zh-CN" sz="2000" b="1" i="1" dirty="0" smtClean="0">
                              <a:solidFill>
                                <a:schemeClr val="bg1"/>
                              </a:solidFill>
                              <a:latin typeface="Cambria Math" panose="02040503050406030204" pitchFamily="18" charset="0"/>
                              <a:ea typeface="Cambria Math" panose="02040503050406030204" pitchFamily="18" charset="0"/>
                            </a:rPr>
                          </m:ctrlPr>
                        </m:sSubPr>
                        <m:e>
                          <m:r>
                            <a:rPr lang="en-US" altLang="zh-CN" sz="2000" b="1" i="1" dirty="0" smtClean="0">
                              <a:solidFill>
                                <a:schemeClr val="bg1"/>
                              </a:solidFill>
                              <a:latin typeface="Cambria Math" panose="02040503050406030204" pitchFamily="18" charset="0"/>
                              <a:ea typeface="Cambria Math" panose="02040503050406030204" pitchFamily="18" charset="0"/>
                            </a:rPr>
                            <m:t>𝒙</m:t>
                          </m:r>
                        </m:e>
                        <m:sub>
                          <m:r>
                            <a:rPr lang="en-US" altLang="zh-CN" sz="2000" b="1" i="1" dirty="0" smtClean="0">
                              <a:solidFill>
                                <a:schemeClr val="bg1"/>
                              </a:solidFill>
                              <a:latin typeface="Cambria Math" panose="02040503050406030204" pitchFamily="18" charset="0"/>
                              <a:ea typeface="Cambria Math" panose="02040503050406030204" pitchFamily="18" charset="0"/>
                            </a:rPr>
                            <m:t>𝒏</m:t>
                          </m:r>
                        </m:sub>
                      </m:sSub>
                      <m:r>
                        <a:rPr lang="en-US" altLang="zh-CN" sz="2000" b="1" i="1" dirty="0" smtClean="0">
                          <a:solidFill>
                            <a:schemeClr val="bg1"/>
                          </a:solidFill>
                          <a:latin typeface="Cambria Math" panose="02040503050406030204" pitchFamily="18" charset="0"/>
                          <a:ea typeface="Cambria Math" panose="02040503050406030204" pitchFamily="18" charset="0"/>
                        </a:rPr>
                        <m:t>)</m:t>
                      </m:r>
                    </m:oMath>
                  </m:oMathPara>
                </a14:m>
                <a:endParaRPr lang="en-US" altLang="zh-CN" sz="2000" b="1" dirty="0" smtClean="0">
                  <a:solidFill>
                    <a:schemeClr val="bg1"/>
                  </a:solidFill>
                </a:endParaRPr>
              </a:p>
              <a:p>
                <a:pPr marL="0" indent="0">
                  <a:buNone/>
                </a:pPr>
                <a:r>
                  <a:rPr lang="zh-CN" altLang="en-US" sz="2000" b="1" dirty="0" smtClean="0">
                    <a:solidFill>
                      <a:schemeClr val="bg1"/>
                    </a:solidFill>
                  </a:rPr>
                  <a:t>利用拉格朗日余项定理与上比较可知，</a:t>
                </a:r>
                <a:endParaRPr lang="en-US" altLang="zh-CN" sz="2000" b="1" dirty="0" smtClean="0">
                  <a:solidFill>
                    <a:schemeClr val="bg1"/>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𝑹</m:t>
                          </m:r>
                        </m:e>
                        <m:sub>
                          <m:r>
                            <a:rPr lang="en-US" altLang="zh-CN" sz="2000" b="1" i="1" smtClean="0">
                              <a:solidFill>
                                <a:schemeClr val="bg1"/>
                              </a:solidFill>
                              <a:latin typeface="Cambria Math" panose="02040503050406030204" pitchFamily="18" charset="0"/>
                            </a:rPr>
                            <m:t>𝒏</m:t>
                          </m:r>
                        </m:sub>
                      </m:sSub>
                      <m:d>
                        <m:dPr>
                          <m:ctrlPr>
                            <a:rPr lang="en-US" altLang="zh-CN" sz="2000" b="1" i="1" smtClean="0">
                              <a:solidFill>
                                <a:schemeClr val="bg1"/>
                              </a:solidFill>
                              <a:latin typeface="Cambria Math" panose="02040503050406030204" pitchFamily="18" charset="0"/>
                            </a:rPr>
                          </m:ctrlPr>
                        </m:dPr>
                        <m:e>
                          <m:r>
                            <a:rPr lang="en-US" altLang="zh-CN" sz="2000" b="1" i="1" smtClean="0">
                              <a:solidFill>
                                <a:schemeClr val="bg1"/>
                              </a:solidFill>
                              <a:latin typeface="Cambria Math" panose="02040503050406030204" pitchFamily="18" charset="0"/>
                            </a:rPr>
                            <m:t>𝒙</m:t>
                          </m:r>
                        </m:e>
                      </m:d>
                      <m:r>
                        <a:rPr lang="en-US" altLang="zh-CN" sz="2000" b="1" i="1" smtClean="0">
                          <a:solidFill>
                            <a:schemeClr val="bg1"/>
                          </a:solidFill>
                          <a:latin typeface="Cambria Math" panose="02040503050406030204" pitchFamily="18" charset="0"/>
                        </a:rPr>
                        <m:t>=</m:t>
                      </m:r>
                      <m:r>
                        <a:rPr lang="en-US" altLang="zh-CN" sz="2000" b="1" i="1" dirty="0">
                          <a:solidFill>
                            <a:schemeClr val="bg1"/>
                          </a:solidFill>
                          <a:latin typeface="Cambria Math" panose="02040503050406030204" pitchFamily="18" charset="0"/>
                          <a:ea typeface="Cambria Math" panose="02040503050406030204" pitchFamily="18" charset="0"/>
                        </a:rPr>
                        <m:t>𝒇</m:t>
                      </m:r>
                      <m:r>
                        <a:rPr lang="en-US" altLang="zh-CN" sz="2000" b="1" i="1" dirty="0">
                          <a:solidFill>
                            <a:schemeClr val="bg1"/>
                          </a:solidFill>
                          <a:latin typeface="Cambria Math" panose="02040503050406030204" pitchFamily="18" charset="0"/>
                          <a:ea typeface="Cambria Math" panose="02040503050406030204" pitchFamily="18" charset="0"/>
                        </a:rPr>
                        <m:t>(</m:t>
                      </m:r>
                      <m:sSub>
                        <m:sSubPr>
                          <m:ctrlPr>
                            <a:rPr lang="en-US" altLang="zh-CN" sz="2000" b="1" i="1" dirty="0">
                              <a:solidFill>
                                <a:schemeClr val="bg1"/>
                              </a:solidFill>
                              <a:latin typeface="Cambria Math" panose="02040503050406030204" pitchFamily="18" charset="0"/>
                            </a:rPr>
                          </m:ctrlPr>
                        </m:sSubPr>
                        <m:e>
                          <m:r>
                            <a:rPr lang="en-US" altLang="zh-CN" sz="2000" b="1" i="1" dirty="0">
                              <a:solidFill>
                                <a:schemeClr val="bg1"/>
                              </a:solidFill>
                              <a:latin typeface="Cambria Math" panose="02040503050406030204" pitchFamily="18" charset="0"/>
                            </a:rPr>
                            <m:t>𝒙</m:t>
                          </m:r>
                        </m:e>
                        <m:sub>
                          <m:r>
                            <a:rPr lang="en-US" altLang="zh-CN" sz="2000" b="1" i="1" dirty="0">
                              <a:solidFill>
                                <a:schemeClr val="bg1"/>
                              </a:solidFill>
                              <a:latin typeface="Cambria Math" panose="02040503050406030204" pitchFamily="18" charset="0"/>
                            </a:rPr>
                            <m:t>𝟎</m:t>
                          </m:r>
                        </m:sub>
                      </m:sSub>
                      <m:r>
                        <a:rPr lang="en-US" altLang="zh-CN" sz="2000" b="1" i="1" dirty="0">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𝟏</m:t>
                          </m:r>
                        </m:sub>
                      </m:sSub>
                      <m:r>
                        <a:rPr lang="en-US" altLang="zh-CN" sz="2000" b="1" i="1" dirty="0">
                          <a:solidFill>
                            <a:schemeClr val="bg1"/>
                          </a:solidFill>
                          <a:latin typeface="Cambria Math" panose="02040503050406030204" pitchFamily="18" charset="0"/>
                          <a:ea typeface="Cambria Math" panose="02040503050406030204" pitchFamily="18" charset="0"/>
                        </a:rPr>
                        <m:t>,⋯,</m:t>
                      </m:r>
                      <m:sSub>
                        <m:sSubPr>
                          <m:ctrlPr>
                            <a:rPr lang="en-US" altLang="zh-CN" sz="2000" b="1" i="1" dirty="0">
                              <a:solidFill>
                                <a:schemeClr val="bg1"/>
                              </a:solidFill>
                              <a:latin typeface="Cambria Math" panose="02040503050406030204" pitchFamily="18" charset="0"/>
                              <a:ea typeface="Cambria Math" panose="02040503050406030204" pitchFamily="18" charset="0"/>
                            </a:rPr>
                          </m:ctrlPr>
                        </m:sSubPr>
                        <m:e>
                          <m:r>
                            <a:rPr lang="en-US" altLang="zh-CN" sz="2000" b="1" i="1" dirty="0">
                              <a:solidFill>
                                <a:schemeClr val="bg1"/>
                              </a:solidFill>
                              <a:latin typeface="Cambria Math" panose="02040503050406030204" pitchFamily="18" charset="0"/>
                              <a:ea typeface="Cambria Math" panose="02040503050406030204" pitchFamily="18" charset="0"/>
                            </a:rPr>
                            <m:t>𝒙</m:t>
                          </m:r>
                        </m:e>
                        <m:sub>
                          <m:r>
                            <a:rPr lang="en-US" altLang="zh-CN" sz="2000" b="1" i="1" dirty="0">
                              <a:solidFill>
                                <a:schemeClr val="bg1"/>
                              </a:solidFill>
                              <a:latin typeface="Cambria Math" panose="02040503050406030204" pitchFamily="18" charset="0"/>
                              <a:ea typeface="Cambria Math" panose="02040503050406030204" pitchFamily="18" charset="0"/>
                            </a:rPr>
                            <m:t>𝒏</m:t>
                          </m:r>
                        </m:sub>
                      </m:sSub>
                      <m:r>
                        <a:rPr lang="en-US" altLang="zh-CN" sz="2000" b="1" i="1" dirty="0">
                          <a:solidFill>
                            <a:schemeClr val="bg1"/>
                          </a:solidFill>
                          <a:latin typeface="Cambria Math" panose="02040503050406030204" pitchFamily="18" charset="0"/>
                          <a:ea typeface="Cambria Math" panose="02040503050406030204" pitchFamily="18" charset="0"/>
                        </a:rPr>
                        <m:t>,</m:t>
                      </m:r>
                      <m:r>
                        <a:rPr lang="en-US" altLang="zh-CN" sz="2000" b="1" i="1" dirty="0">
                          <a:solidFill>
                            <a:schemeClr val="bg1"/>
                          </a:solidFill>
                          <a:latin typeface="Cambria Math" panose="02040503050406030204" pitchFamily="18" charset="0"/>
                          <a:ea typeface="Cambria Math" panose="02040503050406030204" pitchFamily="18" charset="0"/>
                        </a:rPr>
                        <m:t>𝒙</m:t>
                      </m:r>
                      <m:r>
                        <a:rPr lang="en-US" altLang="zh-CN" sz="2000" b="1" i="1" dirty="0">
                          <a:solidFill>
                            <a:schemeClr val="bg1"/>
                          </a:solidFill>
                          <a:latin typeface="Cambria Math" panose="02040503050406030204" pitchFamily="18" charset="0"/>
                          <a:ea typeface="Cambria Math" panose="02040503050406030204" pitchFamily="18" charset="0"/>
                        </a:rPr>
                        <m:t>)(</m:t>
                      </m:r>
                      <m:r>
                        <a:rPr lang="en-US" altLang="zh-CN" sz="2000" b="1" i="1" dirty="0">
                          <a:solidFill>
                            <a:schemeClr val="bg1"/>
                          </a:solidFill>
                          <a:latin typeface="Cambria Math" panose="02040503050406030204" pitchFamily="18" charset="0"/>
                          <a:ea typeface="Cambria Math" panose="02040503050406030204" pitchFamily="18" charset="0"/>
                        </a:rPr>
                        <m:t>𝒙</m:t>
                      </m:r>
                      <m:r>
                        <a:rPr lang="en-US" altLang="zh-CN" sz="2000" b="1" i="1" dirty="0">
                          <a:solidFill>
                            <a:schemeClr val="bg1"/>
                          </a:solidFill>
                          <a:latin typeface="Cambria Math" panose="02040503050406030204" pitchFamily="18" charset="0"/>
                          <a:ea typeface="Cambria Math" panose="02040503050406030204" pitchFamily="18" charset="0"/>
                        </a:rPr>
                        <m:t>−</m:t>
                      </m:r>
                      <m:sSub>
                        <m:sSubPr>
                          <m:ctrlPr>
                            <a:rPr lang="en-US" altLang="zh-CN" sz="2000" b="1" i="1" dirty="0">
                              <a:solidFill>
                                <a:schemeClr val="bg1"/>
                              </a:solidFill>
                              <a:latin typeface="Cambria Math" panose="02040503050406030204" pitchFamily="18" charset="0"/>
                            </a:rPr>
                          </m:ctrlPr>
                        </m:sSubPr>
                        <m:e>
                          <m:r>
                            <a:rPr lang="en-US" altLang="zh-CN" sz="2000" b="1" i="1" dirty="0">
                              <a:solidFill>
                                <a:schemeClr val="bg1"/>
                              </a:solidFill>
                              <a:latin typeface="Cambria Math" panose="02040503050406030204" pitchFamily="18" charset="0"/>
                            </a:rPr>
                            <m:t>𝒙</m:t>
                          </m:r>
                        </m:e>
                        <m:sub>
                          <m:r>
                            <a:rPr lang="en-US" altLang="zh-CN" sz="2000" b="1" i="1" dirty="0">
                              <a:solidFill>
                                <a:schemeClr val="bg1"/>
                              </a:solidFill>
                              <a:latin typeface="Cambria Math" panose="02040503050406030204" pitchFamily="18" charset="0"/>
                            </a:rPr>
                            <m:t>𝟎</m:t>
                          </m:r>
                        </m:sub>
                      </m:sSub>
                      <m:r>
                        <a:rPr lang="en-US" altLang="zh-CN" sz="2000" b="1" i="1" dirty="0">
                          <a:solidFill>
                            <a:schemeClr val="bg1"/>
                          </a:solidFill>
                          <a:latin typeface="Cambria Math" panose="02040503050406030204" pitchFamily="18" charset="0"/>
                          <a:ea typeface="Cambria Math" panose="02040503050406030204" pitchFamily="18" charset="0"/>
                        </a:rPr>
                        <m:t>)(</m:t>
                      </m:r>
                      <m:r>
                        <a:rPr lang="en-US" altLang="zh-CN" sz="2000" b="1" i="1" dirty="0">
                          <a:solidFill>
                            <a:schemeClr val="bg1"/>
                          </a:solidFill>
                          <a:latin typeface="Cambria Math" panose="02040503050406030204" pitchFamily="18" charset="0"/>
                          <a:ea typeface="Cambria Math" panose="02040503050406030204" pitchFamily="18" charset="0"/>
                        </a:rPr>
                        <m:t>𝒙</m:t>
                      </m:r>
                      <m:r>
                        <a:rPr lang="en-US" altLang="zh-CN" sz="2000" b="1" i="1" dirty="0">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𝟏</m:t>
                          </m:r>
                        </m:sub>
                      </m:sSub>
                      <m:r>
                        <a:rPr lang="en-US" altLang="zh-CN" sz="2000" b="1" i="1" dirty="0">
                          <a:solidFill>
                            <a:schemeClr val="bg1"/>
                          </a:solidFill>
                          <a:latin typeface="Cambria Math" panose="02040503050406030204" pitchFamily="18" charset="0"/>
                          <a:ea typeface="Cambria Math" panose="02040503050406030204" pitchFamily="18" charset="0"/>
                        </a:rPr>
                        <m:t>)⋯(</m:t>
                      </m:r>
                      <m:r>
                        <a:rPr lang="en-US" altLang="zh-CN" sz="2000" b="1" i="1" dirty="0">
                          <a:solidFill>
                            <a:schemeClr val="bg1"/>
                          </a:solidFill>
                          <a:latin typeface="Cambria Math" panose="02040503050406030204" pitchFamily="18" charset="0"/>
                          <a:ea typeface="Cambria Math" panose="02040503050406030204" pitchFamily="18" charset="0"/>
                        </a:rPr>
                        <m:t>𝒙</m:t>
                      </m:r>
                      <m:r>
                        <a:rPr lang="en-US" altLang="zh-CN" sz="2000" b="1" i="1" dirty="0">
                          <a:solidFill>
                            <a:schemeClr val="bg1"/>
                          </a:solidFill>
                          <a:latin typeface="Cambria Math" panose="02040503050406030204" pitchFamily="18" charset="0"/>
                          <a:ea typeface="Cambria Math" panose="02040503050406030204" pitchFamily="18" charset="0"/>
                        </a:rPr>
                        <m:t>−</m:t>
                      </m:r>
                      <m:sSub>
                        <m:sSubPr>
                          <m:ctrlPr>
                            <a:rPr lang="en-US" altLang="zh-CN" sz="2000" b="1" i="1" dirty="0">
                              <a:solidFill>
                                <a:schemeClr val="bg1"/>
                              </a:solidFill>
                              <a:latin typeface="Cambria Math" panose="02040503050406030204" pitchFamily="18" charset="0"/>
                              <a:ea typeface="Cambria Math" panose="02040503050406030204" pitchFamily="18" charset="0"/>
                            </a:rPr>
                          </m:ctrlPr>
                        </m:sSubPr>
                        <m:e>
                          <m:r>
                            <a:rPr lang="en-US" altLang="zh-CN" sz="2000" b="1" i="1" dirty="0">
                              <a:solidFill>
                                <a:schemeClr val="bg1"/>
                              </a:solidFill>
                              <a:latin typeface="Cambria Math" panose="02040503050406030204" pitchFamily="18" charset="0"/>
                              <a:ea typeface="Cambria Math" panose="02040503050406030204" pitchFamily="18" charset="0"/>
                            </a:rPr>
                            <m:t>𝒙</m:t>
                          </m:r>
                        </m:e>
                        <m:sub>
                          <m:r>
                            <a:rPr lang="en-US" altLang="zh-CN" sz="2000" b="1" i="1" dirty="0">
                              <a:solidFill>
                                <a:schemeClr val="bg1"/>
                              </a:solidFill>
                              <a:latin typeface="Cambria Math" panose="02040503050406030204" pitchFamily="18" charset="0"/>
                              <a:ea typeface="Cambria Math" panose="02040503050406030204" pitchFamily="18" charset="0"/>
                            </a:rPr>
                            <m:t>𝒏</m:t>
                          </m:r>
                        </m:sub>
                      </m:sSub>
                      <m:r>
                        <a:rPr lang="en-US" altLang="zh-CN" sz="2000" b="1" i="1" dirty="0">
                          <a:solidFill>
                            <a:schemeClr val="bg1"/>
                          </a:solidFill>
                          <a:latin typeface="Cambria Math" panose="02040503050406030204" pitchFamily="18" charset="0"/>
                          <a:ea typeface="Cambria Math" panose="02040503050406030204" pitchFamily="18" charset="0"/>
                        </a:rPr>
                        <m:t>)</m:t>
                      </m:r>
                    </m:oMath>
                  </m:oMathPara>
                </a14:m>
                <a:endParaRPr lang="en-US" altLang="zh-CN" sz="2000" b="1"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n-US" altLang="zh-CN" sz="2000" b="1" i="1" dirty="0">
                          <a:solidFill>
                            <a:schemeClr val="bg1"/>
                          </a:solidFill>
                          <a:latin typeface="Cambria Math" panose="02040503050406030204" pitchFamily="18" charset="0"/>
                        </a:rPr>
                        <m:t>=</m:t>
                      </m:r>
                      <m:f>
                        <m:fPr>
                          <m:ctrlPr>
                            <a:rPr lang="en-US" altLang="zh-CN" sz="2000" b="1" i="1" dirty="0" smtClean="0">
                              <a:solidFill>
                                <a:schemeClr val="bg1"/>
                              </a:solidFill>
                              <a:latin typeface="Cambria Math" panose="02040503050406030204" pitchFamily="18" charset="0"/>
                            </a:rPr>
                          </m:ctrlPr>
                        </m:fPr>
                        <m:num>
                          <m:sSup>
                            <m:sSupPr>
                              <m:ctrlPr>
                                <a:rPr lang="en-US" altLang="zh-CN" sz="2000" b="1" i="1" dirty="0" smtClean="0">
                                  <a:solidFill>
                                    <a:schemeClr val="bg1"/>
                                  </a:solidFill>
                                  <a:latin typeface="Cambria Math" panose="02040503050406030204" pitchFamily="18" charset="0"/>
                                </a:rPr>
                              </m:ctrlPr>
                            </m:sSupPr>
                            <m:e>
                              <m:r>
                                <a:rPr lang="en-US" altLang="zh-CN" sz="2000" b="1" i="1" dirty="0" smtClean="0">
                                  <a:solidFill>
                                    <a:schemeClr val="bg1"/>
                                  </a:solidFill>
                                  <a:latin typeface="Cambria Math" panose="02040503050406030204" pitchFamily="18" charset="0"/>
                                </a:rPr>
                                <m:t>𝒇</m:t>
                              </m:r>
                            </m:e>
                            <m:sup>
                              <m:d>
                                <m:dPr>
                                  <m:ctrlPr>
                                    <a:rPr lang="en-US" altLang="zh-CN" sz="2000" b="1" i="1" dirty="0" smtClean="0">
                                      <a:solidFill>
                                        <a:schemeClr val="bg1"/>
                                      </a:solidFill>
                                      <a:latin typeface="Cambria Math" panose="02040503050406030204" pitchFamily="18" charset="0"/>
                                    </a:rPr>
                                  </m:ctrlPr>
                                </m:dPr>
                                <m:e>
                                  <m:r>
                                    <a:rPr lang="en-US" altLang="zh-CN" sz="2000" b="1" i="1" dirty="0" smtClean="0">
                                      <a:solidFill>
                                        <a:schemeClr val="bg1"/>
                                      </a:solidFill>
                                      <a:latin typeface="Cambria Math" panose="02040503050406030204" pitchFamily="18" charset="0"/>
                                    </a:rPr>
                                    <m:t>𝒏</m:t>
                                  </m:r>
                                  <m:r>
                                    <a:rPr lang="en-US" altLang="zh-CN" sz="2000" b="1" i="1" dirty="0" smtClean="0">
                                      <a:solidFill>
                                        <a:schemeClr val="bg1"/>
                                      </a:solidFill>
                                      <a:latin typeface="Cambria Math" panose="02040503050406030204" pitchFamily="18" charset="0"/>
                                    </a:rPr>
                                    <m:t>+</m:t>
                                  </m:r>
                                  <m:r>
                                    <a:rPr lang="en-US" altLang="zh-CN" sz="2000" b="1" i="1" dirty="0" smtClean="0">
                                      <a:solidFill>
                                        <a:schemeClr val="bg1"/>
                                      </a:solidFill>
                                      <a:latin typeface="Cambria Math" panose="02040503050406030204" pitchFamily="18" charset="0"/>
                                    </a:rPr>
                                    <m:t>𝟏</m:t>
                                  </m:r>
                                </m:e>
                              </m:d>
                            </m:sup>
                          </m:sSup>
                          <m:r>
                            <a:rPr lang="en-US" altLang="zh-CN" sz="2000" b="1" i="1" dirty="0" smtClean="0">
                              <a:solidFill>
                                <a:schemeClr val="bg1"/>
                              </a:solidFill>
                              <a:latin typeface="Cambria Math" panose="02040503050406030204" pitchFamily="18" charset="0"/>
                            </a:rPr>
                            <m:t>(</m:t>
                          </m:r>
                          <m:r>
                            <a:rPr lang="zh-CN" altLang="en-US" sz="2000" b="1" i="1" dirty="0" smtClean="0">
                              <a:solidFill>
                                <a:schemeClr val="bg1"/>
                              </a:solidFill>
                              <a:latin typeface="Cambria Math" panose="02040503050406030204" pitchFamily="18" charset="0"/>
                            </a:rPr>
                            <m:t>𝝃</m:t>
                          </m:r>
                          <m:r>
                            <a:rPr lang="en-US" altLang="zh-CN" sz="2000" b="1" i="1" dirty="0" smtClean="0">
                              <a:solidFill>
                                <a:schemeClr val="bg1"/>
                              </a:solidFill>
                              <a:latin typeface="Cambria Math" panose="02040503050406030204" pitchFamily="18" charset="0"/>
                            </a:rPr>
                            <m:t>)</m:t>
                          </m:r>
                        </m:num>
                        <m:den>
                          <m:d>
                            <m:dPr>
                              <m:ctrlPr>
                                <a:rPr lang="en-US" altLang="zh-CN" sz="2000" b="1" i="1" dirty="0" smtClean="0">
                                  <a:solidFill>
                                    <a:schemeClr val="bg1"/>
                                  </a:solidFill>
                                  <a:latin typeface="Cambria Math" panose="02040503050406030204" pitchFamily="18" charset="0"/>
                                </a:rPr>
                              </m:ctrlPr>
                            </m:dPr>
                            <m:e>
                              <m:r>
                                <a:rPr lang="en-US" altLang="zh-CN" sz="2000" b="1" i="1" dirty="0" smtClean="0">
                                  <a:solidFill>
                                    <a:schemeClr val="bg1"/>
                                  </a:solidFill>
                                  <a:latin typeface="Cambria Math" panose="02040503050406030204" pitchFamily="18" charset="0"/>
                                </a:rPr>
                                <m:t>𝒏</m:t>
                              </m:r>
                              <m:r>
                                <a:rPr lang="en-US" altLang="zh-CN" sz="2000" b="1" i="1" dirty="0" smtClean="0">
                                  <a:solidFill>
                                    <a:schemeClr val="bg1"/>
                                  </a:solidFill>
                                  <a:latin typeface="Cambria Math" panose="02040503050406030204" pitchFamily="18" charset="0"/>
                                </a:rPr>
                                <m:t>+</m:t>
                              </m:r>
                              <m:r>
                                <a:rPr lang="en-US" altLang="zh-CN" sz="2000" b="1" i="1" dirty="0" smtClean="0">
                                  <a:solidFill>
                                    <a:schemeClr val="bg1"/>
                                  </a:solidFill>
                                  <a:latin typeface="Cambria Math" panose="02040503050406030204" pitchFamily="18" charset="0"/>
                                </a:rPr>
                                <m:t>𝟏</m:t>
                              </m:r>
                            </m:e>
                          </m:d>
                          <m:r>
                            <a:rPr lang="en-US" altLang="zh-CN" sz="2000" b="1" i="1" dirty="0" smtClean="0">
                              <a:solidFill>
                                <a:schemeClr val="bg1"/>
                              </a:solidFill>
                              <a:latin typeface="Cambria Math" panose="02040503050406030204" pitchFamily="18" charset="0"/>
                            </a:rPr>
                            <m:t>!</m:t>
                          </m:r>
                        </m:den>
                      </m:f>
                      <m:r>
                        <a:rPr lang="en-US" altLang="zh-CN" sz="2000" b="1" i="1" dirty="0">
                          <a:solidFill>
                            <a:schemeClr val="bg1"/>
                          </a:solidFill>
                          <a:latin typeface="Cambria Math" panose="02040503050406030204" pitchFamily="18" charset="0"/>
                          <a:ea typeface="Cambria Math" panose="02040503050406030204" pitchFamily="18" charset="0"/>
                        </a:rPr>
                        <m:t>(</m:t>
                      </m:r>
                      <m:r>
                        <a:rPr lang="en-US" altLang="zh-CN" sz="2000" b="1" i="1" dirty="0">
                          <a:solidFill>
                            <a:schemeClr val="bg1"/>
                          </a:solidFill>
                          <a:latin typeface="Cambria Math" panose="02040503050406030204" pitchFamily="18" charset="0"/>
                          <a:ea typeface="Cambria Math" panose="02040503050406030204" pitchFamily="18" charset="0"/>
                        </a:rPr>
                        <m:t>𝒙</m:t>
                      </m:r>
                      <m:r>
                        <a:rPr lang="en-US" altLang="zh-CN" sz="2000" b="1" i="1" dirty="0">
                          <a:solidFill>
                            <a:schemeClr val="bg1"/>
                          </a:solidFill>
                          <a:latin typeface="Cambria Math" panose="02040503050406030204" pitchFamily="18" charset="0"/>
                          <a:ea typeface="Cambria Math" panose="02040503050406030204" pitchFamily="18" charset="0"/>
                        </a:rPr>
                        <m:t>−</m:t>
                      </m:r>
                      <m:sSub>
                        <m:sSubPr>
                          <m:ctrlPr>
                            <a:rPr lang="en-US" altLang="zh-CN" sz="2000" b="1" i="1" dirty="0">
                              <a:solidFill>
                                <a:schemeClr val="bg1"/>
                              </a:solidFill>
                              <a:latin typeface="Cambria Math" panose="02040503050406030204" pitchFamily="18" charset="0"/>
                            </a:rPr>
                          </m:ctrlPr>
                        </m:sSubPr>
                        <m:e>
                          <m:r>
                            <a:rPr lang="en-US" altLang="zh-CN" sz="2000" b="1" i="1" dirty="0">
                              <a:solidFill>
                                <a:schemeClr val="bg1"/>
                              </a:solidFill>
                              <a:latin typeface="Cambria Math" panose="02040503050406030204" pitchFamily="18" charset="0"/>
                            </a:rPr>
                            <m:t>𝒙</m:t>
                          </m:r>
                        </m:e>
                        <m:sub>
                          <m:r>
                            <a:rPr lang="en-US" altLang="zh-CN" sz="2000" b="1" i="1" dirty="0">
                              <a:solidFill>
                                <a:schemeClr val="bg1"/>
                              </a:solidFill>
                              <a:latin typeface="Cambria Math" panose="02040503050406030204" pitchFamily="18" charset="0"/>
                            </a:rPr>
                            <m:t>𝟎</m:t>
                          </m:r>
                        </m:sub>
                      </m:sSub>
                      <m:r>
                        <a:rPr lang="en-US" altLang="zh-CN" sz="2000" b="1" i="1" dirty="0">
                          <a:solidFill>
                            <a:schemeClr val="bg1"/>
                          </a:solidFill>
                          <a:latin typeface="Cambria Math" panose="02040503050406030204" pitchFamily="18" charset="0"/>
                          <a:ea typeface="Cambria Math" panose="02040503050406030204" pitchFamily="18" charset="0"/>
                        </a:rPr>
                        <m:t>)(</m:t>
                      </m:r>
                      <m:r>
                        <a:rPr lang="en-US" altLang="zh-CN" sz="2000" b="1" i="1" dirty="0">
                          <a:solidFill>
                            <a:schemeClr val="bg1"/>
                          </a:solidFill>
                          <a:latin typeface="Cambria Math" panose="02040503050406030204" pitchFamily="18" charset="0"/>
                          <a:ea typeface="Cambria Math" panose="02040503050406030204" pitchFamily="18" charset="0"/>
                        </a:rPr>
                        <m:t>𝒙</m:t>
                      </m:r>
                      <m:r>
                        <a:rPr lang="en-US" altLang="zh-CN" sz="2000" b="1" i="1" dirty="0">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𝟏</m:t>
                          </m:r>
                        </m:sub>
                      </m:sSub>
                      <m:r>
                        <a:rPr lang="en-US" altLang="zh-CN" sz="2000" b="1" i="1" dirty="0">
                          <a:solidFill>
                            <a:schemeClr val="bg1"/>
                          </a:solidFill>
                          <a:latin typeface="Cambria Math" panose="02040503050406030204" pitchFamily="18" charset="0"/>
                          <a:ea typeface="Cambria Math" panose="02040503050406030204" pitchFamily="18" charset="0"/>
                        </a:rPr>
                        <m:t>)⋯(</m:t>
                      </m:r>
                      <m:r>
                        <a:rPr lang="en-US" altLang="zh-CN" sz="2000" b="1" i="1" dirty="0">
                          <a:solidFill>
                            <a:schemeClr val="bg1"/>
                          </a:solidFill>
                          <a:latin typeface="Cambria Math" panose="02040503050406030204" pitchFamily="18" charset="0"/>
                          <a:ea typeface="Cambria Math" panose="02040503050406030204" pitchFamily="18" charset="0"/>
                        </a:rPr>
                        <m:t>𝒙</m:t>
                      </m:r>
                      <m:r>
                        <a:rPr lang="en-US" altLang="zh-CN" sz="2000" b="1" i="1" dirty="0">
                          <a:solidFill>
                            <a:schemeClr val="bg1"/>
                          </a:solidFill>
                          <a:latin typeface="Cambria Math" panose="02040503050406030204" pitchFamily="18" charset="0"/>
                          <a:ea typeface="Cambria Math" panose="02040503050406030204" pitchFamily="18" charset="0"/>
                        </a:rPr>
                        <m:t>−</m:t>
                      </m:r>
                      <m:sSub>
                        <m:sSubPr>
                          <m:ctrlPr>
                            <a:rPr lang="en-US" altLang="zh-CN" sz="2000" b="1" i="1" dirty="0">
                              <a:solidFill>
                                <a:schemeClr val="bg1"/>
                              </a:solidFill>
                              <a:latin typeface="Cambria Math" panose="02040503050406030204" pitchFamily="18" charset="0"/>
                              <a:ea typeface="Cambria Math" panose="02040503050406030204" pitchFamily="18" charset="0"/>
                            </a:rPr>
                          </m:ctrlPr>
                        </m:sSubPr>
                        <m:e>
                          <m:r>
                            <a:rPr lang="en-US" altLang="zh-CN" sz="2000" b="1" i="1" dirty="0">
                              <a:solidFill>
                                <a:schemeClr val="bg1"/>
                              </a:solidFill>
                              <a:latin typeface="Cambria Math" panose="02040503050406030204" pitchFamily="18" charset="0"/>
                              <a:ea typeface="Cambria Math" panose="02040503050406030204" pitchFamily="18" charset="0"/>
                            </a:rPr>
                            <m:t>𝒙</m:t>
                          </m:r>
                        </m:e>
                        <m:sub>
                          <m:r>
                            <a:rPr lang="en-US" altLang="zh-CN" sz="2000" b="1" i="1" dirty="0">
                              <a:solidFill>
                                <a:schemeClr val="bg1"/>
                              </a:solidFill>
                              <a:latin typeface="Cambria Math" panose="02040503050406030204" pitchFamily="18" charset="0"/>
                              <a:ea typeface="Cambria Math" panose="02040503050406030204" pitchFamily="18" charset="0"/>
                            </a:rPr>
                            <m:t>𝒏</m:t>
                          </m:r>
                        </m:sub>
                      </m:sSub>
                      <m:r>
                        <a:rPr lang="en-US" altLang="zh-CN" sz="2000" b="1" i="1" dirty="0">
                          <a:solidFill>
                            <a:schemeClr val="bg1"/>
                          </a:solidFill>
                          <a:latin typeface="Cambria Math" panose="02040503050406030204" pitchFamily="18" charset="0"/>
                          <a:ea typeface="Cambria Math" panose="02040503050406030204" pitchFamily="18" charset="0"/>
                        </a:rPr>
                        <m:t>)</m:t>
                      </m:r>
                    </m:oMath>
                  </m:oMathPara>
                </a14:m>
                <a:endParaRPr lang="en-US" altLang="zh-CN" sz="2000" b="1" dirty="0" smtClean="0">
                  <a:solidFill>
                    <a:schemeClr val="bg1"/>
                  </a:solidFill>
                </a:endParaRPr>
              </a:p>
              <a:p>
                <a:pPr marL="0" indent="0">
                  <a:buNone/>
                </a:pPr>
                <a:r>
                  <a:rPr lang="zh-CN" altLang="en-US" sz="2000" b="1" dirty="0" smtClean="0">
                    <a:solidFill>
                      <a:schemeClr val="bg1"/>
                    </a:solidFill>
                  </a:rPr>
                  <a:t>可知，</a:t>
                </a:r>
                <a:r>
                  <a:rPr lang="en-US" altLang="zh-CN" sz="2000" b="1" dirty="0">
                    <a:solidFill>
                      <a:schemeClr val="bg1"/>
                    </a:solidFill>
                    <a:ea typeface="Cambria Math" panose="02040503050406030204" pitchFamily="18" charset="0"/>
                  </a:rPr>
                  <a:t> </a:t>
                </a:r>
                <a14:m>
                  <m:oMath xmlns:m="http://schemas.openxmlformats.org/officeDocument/2006/math">
                    <m:r>
                      <a:rPr lang="en-US" altLang="zh-CN" sz="2000" b="1" i="1" dirty="0">
                        <a:solidFill>
                          <a:schemeClr val="bg1"/>
                        </a:solidFill>
                        <a:latin typeface="Cambria Math" panose="02040503050406030204" pitchFamily="18" charset="0"/>
                        <a:ea typeface="Cambria Math" panose="02040503050406030204" pitchFamily="18" charset="0"/>
                      </a:rPr>
                      <m:t>𝒇</m:t>
                    </m:r>
                    <m:r>
                      <a:rPr lang="en-US" altLang="zh-CN" sz="2000" b="1" i="1" dirty="0">
                        <a:solidFill>
                          <a:schemeClr val="bg1"/>
                        </a:solidFill>
                        <a:latin typeface="Cambria Math" panose="02040503050406030204" pitchFamily="18" charset="0"/>
                        <a:ea typeface="Cambria Math" panose="02040503050406030204" pitchFamily="18" charset="0"/>
                      </a:rPr>
                      <m:t>(</m:t>
                    </m:r>
                    <m:sSub>
                      <m:sSubPr>
                        <m:ctrlPr>
                          <a:rPr lang="en-US" altLang="zh-CN" sz="2000" b="1" i="1" dirty="0">
                            <a:solidFill>
                              <a:schemeClr val="bg1"/>
                            </a:solidFill>
                            <a:latin typeface="Cambria Math" panose="02040503050406030204" pitchFamily="18" charset="0"/>
                          </a:rPr>
                        </m:ctrlPr>
                      </m:sSubPr>
                      <m:e>
                        <m:r>
                          <a:rPr lang="en-US" altLang="zh-CN" sz="2000" b="1" i="1" dirty="0">
                            <a:solidFill>
                              <a:schemeClr val="bg1"/>
                            </a:solidFill>
                            <a:latin typeface="Cambria Math" panose="02040503050406030204" pitchFamily="18" charset="0"/>
                          </a:rPr>
                          <m:t>𝒙</m:t>
                        </m:r>
                      </m:e>
                      <m:sub>
                        <m:r>
                          <a:rPr lang="en-US" altLang="zh-CN" sz="2000" b="1" i="1" dirty="0">
                            <a:solidFill>
                              <a:schemeClr val="bg1"/>
                            </a:solidFill>
                            <a:latin typeface="Cambria Math" panose="02040503050406030204" pitchFamily="18" charset="0"/>
                          </a:rPr>
                          <m:t>𝟎</m:t>
                        </m:r>
                      </m:sub>
                    </m:sSub>
                    <m:r>
                      <a:rPr lang="en-US" altLang="zh-CN" sz="2000" b="1" i="1" dirty="0">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𝟏</m:t>
                        </m:r>
                      </m:sub>
                    </m:sSub>
                    <m:r>
                      <a:rPr lang="en-US" altLang="zh-CN" sz="2000" b="1" i="1" dirty="0">
                        <a:solidFill>
                          <a:schemeClr val="bg1"/>
                        </a:solidFill>
                        <a:latin typeface="Cambria Math" panose="02040503050406030204" pitchFamily="18" charset="0"/>
                        <a:ea typeface="Cambria Math" panose="02040503050406030204" pitchFamily="18" charset="0"/>
                      </a:rPr>
                      <m:t>,⋯,</m:t>
                    </m:r>
                    <m:sSub>
                      <m:sSubPr>
                        <m:ctrlPr>
                          <a:rPr lang="en-US" altLang="zh-CN" sz="2000" b="1" i="1" dirty="0">
                            <a:solidFill>
                              <a:schemeClr val="bg1"/>
                            </a:solidFill>
                            <a:latin typeface="Cambria Math" panose="02040503050406030204" pitchFamily="18" charset="0"/>
                            <a:ea typeface="Cambria Math" panose="02040503050406030204" pitchFamily="18" charset="0"/>
                          </a:rPr>
                        </m:ctrlPr>
                      </m:sSubPr>
                      <m:e>
                        <m:r>
                          <a:rPr lang="en-US" altLang="zh-CN" sz="2000" b="1" i="1" dirty="0">
                            <a:solidFill>
                              <a:schemeClr val="bg1"/>
                            </a:solidFill>
                            <a:latin typeface="Cambria Math" panose="02040503050406030204" pitchFamily="18" charset="0"/>
                            <a:ea typeface="Cambria Math" panose="02040503050406030204" pitchFamily="18" charset="0"/>
                          </a:rPr>
                          <m:t>𝒙</m:t>
                        </m:r>
                      </m:e>
                      <m:sub>
                        <m:r>
                          <a:rPr lang="en-US" altLang="zh-CN" sz="2000" b="1" i="1" dirty="0">
                            <a:solidFill>
                              <a:schemeClr val="bg1"/>
                            </a:solidFill>
                            <a:latin typeface="Cambria Math" panose="02040503050406030204" pitchFamily="18" charset="0"/>
                            <a:ea typeface="Cambria Math" panose="02040503050406030204" pitchFamily="18" charset="0"/>
                          </a:rPr>
                          <m:t>𝒏</m:t>
                        </m:r>
                      </m:sub>
                    </m:sSub>
                    <m:r>
                      <a:rPr lang="en-US" altLang="zh-CN" sz="2000" b="1" i="1" dirty="0">
                        <a:solidFill>
                          <a:schemeClr val="bg1"/>
                        </a:solidFill>
                        <a:latin typeface="Cambria Math" panose="02040503050406030204" pitchFamily="18" charset="0"/>
                        <a:ea typeface="Cambria Math" panose="02040503050406030204" pitchFamily="18" charset="0"/>
                      </a:rPr>
                      <m:t>,</m:t>
                    </m:r>
                    <m:r>
                      <a:rPr lang="en-US" altLang="zh-CN" sz="2000" b="1" i="1" dirty="0">
                        <a:solidFill>
                          <a:schemeClr val="bg1"/>
                        </a:solidFill>
                        <a:latin typeface="Cambria Math" panose="02040503050406030204" pitchFamily="18" charset="0"/>
                        <a:ea typeface="Cambria Math" panose="02040503050406030204" pitchFamily="18" charset="0"/>
                      </a:rPr>
                      <m:t>𝒙</m:t>
                    </m:r>
                    <m:r>
                      <a:rPr lang="en-US" altLang="zh-CN" sz="2000" b="1" i="1" dirty="0">
                        <a:solidFill>
                          <a:schemeClr val="bg1"/>
                        </a:solidFill>
                        <a:latin typeface="Cambria Math" panose="02040503050406030204" pitchFamily="18" charset="0"/>
                        <a:ea typeface="Cambria Math" panose="02040503050406030204" pitchFamily="18" charset="0"/>
                      </a:rPr>
                      <m:t>)=</m:t>
                    </m:r>
                    <m:f>
                      <m:fPr>
                        <m:ctrlPr>
                          <a:rPr lang="en-US" altLang="zh-CN" sz="2000" b="1" i="1" dirty="0">
                            <a:solidFill>
                              <a:schemeClr val="bg1"/>
                            </a:solidFill>
                            <a:latin typeface="Cambria Math" panose="02040503050406030204" pitchFamily="18" charset="0"/>
                          </a:rPr>
                        </m:ctrlPr>
                      </m:fPr>
                      <m:num>
                        <m:sSup>
                          <m:sSupPr>
                            <m:ctrlPr>
                              <a:rPr lang="en-US" altLang="zh-CN" sz="2000" b="1" i="1" dirty="0">
                                <a:solidFill>
                                  <a:schemeClr val="bg1"/>
                                </a:solidFill>
                                <a:latin typeface="Cambria Math" panose="02040503050406030204" pitchFamily="18" charset="0"/>
                              </a:rPr>
                            </m:ctrlPr>
                          </m:sSupPr>
                          <m:e>
                            <m:r>
                              <a:rPr lang="en-US" altLang="zh-CN" sz="2000" b="1" i="1" dirty="0">
                                <a:solidFill>
                                  <a:schemeClr val="bg1"/>
                                </a:solidFill>
                                <a:latin typeface="Cambria Math" panose="02040503050406030204" pitchFamily="18" charset="0"/>
                              </a:rPr>
                              <m:t>𝒇</m:t>
                            </m:r>
                          </m:e>
                          <m:sup>
                            <m:d>
                              <m:dPr>
                                <m:ctrlPr>
                                  <a:rPr lang="en-US" altLang="zh-CN" sz="2000" b="1" i="1" dirty="0">
                                    <a:solidFill>
                                      <a:schemeClr val="bg1"/>
                                    </a:solidFill>
                                    <a:latin typeface="Cambria Math" panose="02040503050406030204" pitchFamily="18" charset="0"/>
                                  </a:rPr>
                                </m:ctrlPr>
                              </m:dPr>
                              <m:e>
                                <m:r>
                                  <a:rPr lang="en-US" altLang="zh-CN" sz="2000" b="1" i="1" dirty="0">
                                    <a:solidFill>
                                      <a:schemeClr val="bg1"/>
                                    </a:solidFill>
                                    <a:latin typeface="Cambria Math" panose="02040503050406030204" pitchFamily="18" charset="0"/>
                                  </a:rPr>
                                  <m:t>𝒏</m:t>
                                </m:r>
                                <m:r>
                                  <a:rPr lang="en-US" altLang="zh-CN" sz="2000" b="1" i="1" dirty="0">
                                    <a:solidFill>
                                      <a:schemeClr val="bg1"/>
                                    </a:solidFill>
                                    <a:latin typeface="Cambria Math" panose="02040503050406030204" pitchFamily="18" charset="0"/>
                                  </a:rPr>
                                  <m:t>+</m:t>
                                </m:r>
                                <m:r>
                                  <a:rPr lang="en-US" altLang="zh-CN" sz="2000" b="1" i="1" dirty="0">
                                    <a:solidFill>
                                      <a:schemeClr val="bg1"/>
                                    </a:solidFill>
                                    <a:latin typeface="Cambria Math" panose="02040503050406030204" pitchFamily="18" charset="0"/>
                                  </a:rPr>
                                  <m:t>𝟏</m:t>
                                </m:r>
                              </m:e>
                            </m:d>
                          </m:sup>
                        </m:sSup>
                        <m:r>
                          <a:rPr lang="en-US" altLang="zh-CN" sz="2000" b="1" i="1" dirty="0">
                            <a:solidFill>
                              <a:schemeClr val="bg1"/>
                            </a:solidFill>
                            <a:latin typeface="Cambria Math" panose="02040503050406030204" pitchFamily="18" charset="0"/>
                          </a:rPr>
                          <m:t>(</m:t>
                        </m:r>
                        <m:r>
                          <a:rPr lang="zh-CN" altLang="en-US" sz="2000" b="1" i="1" dirty="0">
                            <a:solidFill>
                              <a:schemeClr val="bg1"/>
                            </a:solidFill>
                            <a:latin typeface="Cambria Math" panose="02040503050406030204" pitchFamily="18" charset="0"/>
                          </a:rPr>
                          <m:t>𝝃</m:t>
                        </m:r>
                        <m:r>
                          <a:rPr lang="en-US" altLang="zh-CN" sz="2000" b="1" i="1" dirty="0">
                            <a:solidFill>
                              <a:schemeClr val="bg1"/>
                            </a:solidFill>
                            <a:latin typeface="Cambria Math" panose="02040503050406030204" pitchFamily="18" charset="0"/>
                          </a:rPr>
                          <m:t>)</m:t>
                        </m:r>
                      </m:num>
                      <m:den>
                        <m:d>
                          <m:dPr>
                            <m:ctrlPr>
                              <a:rPr lang="en-US" altLang="zh-CN" sz="2000" b="1" i="1" dirty="0">
                                <a:solidFill>
                                  <a:schemeClr val="bg1"/>
                                </a:solidFill>
                                <a:latin typeface="Cambria Math" panose="02040503050406030204" pitchFamily="18" charset="0"/>
                              </a:rPr>
                            </m:ctrlPr>
                          </m:dPr>
                          <m:e>
                            <m:r>
                              <a:rPr lang="en-US" altLang="zh-CN" sz="2000" b="1" i="1" dirty="0">
                                <a:solidFill>
                                  <a:schemeClr val="bg1"/>
                                </a:solidFill>
                                <a:latin typeface="Cambria Math" panose="02040503050406030204" pitchFamily="18" charset="0"/>
                              </a:rPr>
                              <m:t>𝒏</m:t>
                            </m:r>
                            <m:r>
                              <a:rPr lang="en-US" altLang="zh-CN" sz="2000" b="1" i="1" dirty="0">
                                <a:solidFill>
                                  <a:schemeClr val="bg1"/>
                                </a:solidFill>
                                <a:latin typeface="Cambria Math" panose="02040503050406030204" pitchFamily="18" charset="0"/>
                              </a:rPr>
                              <m:t>+</m:t>
                            </m:r>
                            <m:r>
                              <a:rPr lang="en-US" altLang="zh-CN" sz="2000" b="1" i="1" dirty="0">
                                <a:solidFill>
                                  <a:schemeClr val="bg1"/>
                                </a:solidFill>
                                <a:latin typeface="Cambria Math" panose="02040503050406030204" pitchFamily="18" charset="0"/>
                              </a:rPr>
                              <m:t>𝟏</m:t>
                            </m:r>
                          </m:e>
                        </m:d>
                        <m:r>
                          <a:rPr lang="en-US" altLang="zh-CN" sz="2000" b="1" i="1" dirty="0">
                            <a:solidFill>
                              <a:schemeClr val="bg1"/>
                            </a:solidFill>
                            <a:latin typeface="Cambria Math" panose="02040503050406030204" pitchFamily="18" charset="0"/>
                          </a:rPr>
                          <m:t>!</m:t>
                        </m:r>
                      </m:den>
                    </m:f>
                  </m:oMath>
                </a14:m>
                <a:endParaRPr lang="en-US" altLang="zh-CN" sz="2000" b="1" dirty="0" smtClean="0">
                  <a:solidFill>
                    <a:schemeClr val="bg1"/>
                  </a:solidFill>
                </a:endParaRPr>
              </a:p>
              <a:p>
                <a:r>
                  <a:rPr lang="zh-CN" altLang="en-US" sz="2000" b="1" dirty="0" smtClean="0">
                    <a:solidFill>
                      <a:schemeClr val="bg1"/>
                    </a:solidFill>
                  </a:rPr>
                  <a:t>如果有</a:t>
                </a:r>
                <a14:m>
                  <m:oMath xmlns:m="http://schemas.openxmlformats.org/officeDocument/2006/math">
                    <m:r>
                      <a:rPr lang="en-US" altLang="zh-CN" sz="2000" b="1" i="1" dirty="0" smtClean="0">
                        <a:solidFill>
                          <a:schemeClr val="bg1"/>
                        </a:solidFill>
                        <a:latin typeface="Cambria Math" panose="02040503050406030204" pitchFamily="18" charset="0"/>
                      </a:rPr>
                      <m:t>𝒌</m:t>
                    </m:r>
                    <m:r>
                      <a:rPr lang="en-US" altLang="zh-CN" sz="2000" b="1" i="1" dirty="0" smtClean="0">
                        <a:solidFill>
                          <a:schemeClr val="bg1"/>
                        </a:solidFill>
                        <a:latin typeface="Cambria Math" panose="02040503050406030204" pitchFamily="18" charset="0"/>
                      </a:rPr>
                      <m:t>+</m:t>
                    </m:r>
                    <m:r>
                      <a:rPr lang="en-US" altLang="zh-CN" sz="2000" b="1" i="1" dirty="0" smtClean="0">
                        <a:solidFill>
                          <a:schemeClr val="bg1"/>
                        </a:solidFill>
                        <a:latin typeface="Cambria Math" panose="02040503050406030204" pitchFamily="18" charset="0"/>
                      </a:rPr>
                      <m:t>𝟏</m:t>
                    </m:r>
                  </m:oMath>
                </a14:m>
                <a:r>
                  <a:rPr lang="zh-CN" altLang="en-US" sz="2000" b="1" dirty="0" smtClean="0">
                    <a:solidFill>
                      <a:schemeClr val="bg1"/>
                    </a:solidFill>
                  </a:rPr>
                  <a:t>个节点相同，那么可定义</a:t>
                </a:r>
                <a:endParaRPr lang="en-US" altLang="zh-CN" sz="2000" b="1" dirty="0" smtClean="0">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n-US" altLang="zh-CN" sz="2000" b="1" i="1" dirty="0">
                          <a:solidFill>
                            <a:schemeClr val="bg1"/>
                          </a:solidFill>
                          <a:latin typeface="Cambria Math" panose="02040503050406030204" pitchFamily="18" charset="0"/>
                          <a:ea typeface="Cambria Math" panose="02040503050406030204" pitchFamily="18" charset="0"/>
                        </a:rPr>
                        <m:t>𝒇</m:t>
                      </m:r>
                      <m:r>
                        <a:rPr lang="en-US" altLang="zh-CN" sz="2000" b="1" i="1" dirty="0">
                          <a:solidFill>
                            <a:schemeClr val="bg1"/>
                          </a:solidFill>
                          <a:latin typeface="Cambria Math" panose="02040503050406030204" pitchFamily="18" charset="0"/>
                          <a:ea typeface="Cambria Math" panose="02040503050406030204" pitchFamily="18" charset="0"/>
                        </a:rPr>
                        <m:t>(</m:t>
                      </m:r>
                      <m:limLow>
                        <m:limLowPr>
                          <m:ctrlPr>
                            <a:rPr lang="en-US" altLang="zh-CN" sz="2000" b="1" i="1" dirty="0" smtClean="0">
                              <a:solidFill>
                                <a:schemeClr val="bg1"/>
                              </a:solidFill>
                              <a:latin typeface="Cambria Math" panose="02040503050406030204" pitchFamily="18" charset="0"/>
                              <a:ea typeface="Cambria Math" panose="02040503050406030204" pitchFamily="18" charset="0"/>
                            </a:rPr>
                          </m:ctrlPr>
                        </m:limLowPr>
                        <m:e>
                          <m:groupChr>
                            <m:groupChrPr>
                              <m:chr m:val="⏟"/>
                              <m:ctrlPr>
                                <a:rPr lang="en-US" altLang="zh-CN" sz="2000" b="1" i="1" dirty="0" smtClean="0">
                                  <a:solidFill>
                                    <a:schemeClr val="bg1"/>
                                  </a:solidFill>
                                  <a:latin typeface="Cambria Math" panose="02040503050406030204" pitchFamily="18" charset="0"/>
                                  <a:ea typeface="Cambria Math" panose="02040503050406030204" pitchFamily="18" charset="0"/>
                                </a:rPr>
                              </m:ctrlPr>
                            </m:groupChrPr>
                            <m:e>
                              <m:r>
                                <a:rPr lang="en-US" altLang="zh-CN" sz="2000" b="1" i="1" dirty="0" smtClean="0">
                                  <a:solidFill>
                                    <a:schemeClr val="bg1"/>
                                  </a:solidFill>
                                  <a:latin typeface="Cambria Math" panose="02040503050406030204" pitchFamily="18" charset="0"/>
                                  <a:ea typeface="Cambria Math" panose="02040503050406030204" pitchFamily="18" charset="0"/>
                                </a:rPr>
                                <m:t>𝒙</m:t>
                              </m:r>
                              <m:r>
                                <a:rPr lang="en-US" altLang="zh-CN" sz="2000" b="1" i="1" dirty="0" smtClean="0">
                                  <a:solidFill>
                                    <a:schemeClr val="bg1"/>
                                  </a:solidFill>
                                  <a:latin typeface="Cambria Math" panose="02040503050406030204" pitchFamily="18" charset="0"/>
                                  <a:ea typeface="Cambria Math" panose="02040503050406030204" pitchFamily="18" charset="0"/>
                                </a:rPr>
                                <m:t>,</m:t>
                              </m:r>
                              <m:r>
                                <a:rPr lang="en-US" altLang="zh-CN" sz="2000" b="1" i="1" dirty="0" smtClean="0">
                                  <a:solidFill>
                                    <a:schemeClr val="bg1"/>
                                  </a:solidFill>
                                  <a:latin typeface="Cambria Math" panose="02040503050406030204" pitchFamily="18" charset="0"/>
                                  <a:ea typeface="Cambria Math" panose="02040503050406030204" pitchFamily="18" charset="0"/>
                                </a:rPr>
                                <m:t>𝒙</m:t>
                              </m:r>
                              <m:r>
                                <a:rPr lang="en-US" altLang="zh-CN" sz="2000" b="1" i="1" dirty="0" smtClean="0">
                                  <a:solidFill>
                                    <a:schemeClr val="bg1"/>
                                  </a:solidFill>
                                  <a:latin typeface="Cambria Math" panose="02040503050406030204" pitchFamily="18" charset="0"/>
                                  <a:ea typeface="Cambria Math" panose="02040503050406030204" pitchFamily="18" charset="0"/>
                                </a:rPr>
                                <m:t>,⋯,</m:t>
                              </m:r>
                              <m:r>
                                <a:rPr lang="en-US" altLang="zh-CN" sz="2000" b="1" i="1" dirty="0" smtClean="0">
                                  <a:solidFill>
                                    <a:schemeClr val="bg1"/>
                                  </a:solidFill>
                                  <a:latin typeface="Cambria Math" panose="02040503050406030204" pitchFamily="18" charset="0"/>
                                  <a:ea typeface="Cambria Math" panose="02040503050406030204" pitchFamily="18" charset="0"/>
                                </a:rPr>
                                <m:t>𝒙</m:t>
                              </m:r>
                            </m:e>
                          </m:groupChr>
                        </m:e>
                        <m:lim>
                          <m:r>
                            <a:rPr lang="en-US" altLang="zh-CN" sz="2000" b="1" i="1" dirty="0" smtClean="0">
                              <a:solidFill>
                                <a:schemeClr val="bg1"/>
                              </a:solidFill>
                              <a:latin typeface="Cambria Math" panose="02040503050406030204" pitchFamily="18" charset="0"/>
                              <a:ea typeface="Cambria Math" panose="02040503050406030204" pitchFamily="18" charset="0"/>
                            </a:rPr>
                            <m:t>𝒌</m:t>
                          </m:r>
                          <m:r>
                            <a:rPr lang="en-US" altLang="zh-CN" sz="2000" b="1" i="1" dirty="0" smtClean="0">
                              <a:solidFill>
                                <a:schemeClr val="bg1"/>
                              </a:solidFill>
                              <a:latin typeface="Cambria Math" panose="02040503050406030204" pitchFamily="18" charset="0"/>
                              <a:ea typeface="Cambria Math" panose="02040503050406030204" pitchFamily="18" charset="0"/>
                            </a:rPr>
                            <m:t>+</m:t>
                          </m:r>
                          <m:r>
                            <a:rPr lang="en-US" altLang="zh-CN" sz="2000" b="1" i="1" dirty="0" smtClean="0">
                              <a:solidFill>
                                <a:schemeClr val="bg1"/>
                              </a:solidFill>
                              <a:latin typeface="Cambria Math" panose="02040503050406030204" pitchFamily="18" charset="0"/>
                              <a:ea typeface="Cambria Math" panose="02040503050406030204" pitchFamily="18" charset="0"/>
                            </a:rPr>
                            <m:t>𝟏</m:t>
                          </m:r>
                          <m:r>
                            <a:rPr lang="en-US" altLang="zh-CN" sz="2000" b="1" i="1" dirty="0" smtClean="0">
                              <a:solidFill>
                                <a:schemeClr val="bg1"/>
                              </a:solidFill>
                              <a:latin typeface="Cambria Math" panose="02040503050406030204" pitchFamily="18" charset="0"/>
                              <a:ea typeface="Cambria Math" panose="02040503050406030204" pitchFamily="18" charset="0"/>
                            </a:rPr>
                            <m:t>个</m:t>
                          </m:r>
                          <m:r>
                            <a:rPr lang="en-US" altLang="zh-CN" sz="2000" b="1" i="1" dirty="0" smtClean="0">
                              <a:solidFill>
                                <a:schemeClr val="bg1"/>
                              </a:solidFill>
                              <a:latin typeface="Cambria Math" panose="02040503050406030204" pitchFamily="18" charset="0"/>
                              <a:ea typeface="Cambria Math" panose="02040503050406030204" pitchFamily="18" charset="0"/>
                            </a:rPr>
                            <m:t>𝒙</m:t>
                          </m:r>
                        </m:lim>
                      </m:limLow>
                      <m:r>
                        <a:rPr lang="en-US" altLang="zh-CN" sz="2000" b="1" i="1" dirty="0">
                          <a:solidFill>
                            <a:schemeClr val="bg1"/>
                          </a:solidFill>
                          <a:latin typeface="Cambria Math" panose="02040503050406030204" pitchFamily="18" charset="0"/>
                          <a:ea typeface="Cambria Math" panose="02040503050406030204" pitchFamily="18" charset="0"/>
                        </a:rPr>
                        <m:t>)=</m:t>
                      </m:r>
                      <m:f>
                        <m:fPr>
                          <m:ctrlPr>
                            <a:rPr lang="en-US" altLang="zh-CN" sz="2000" b="1" i="1" dirty="0">
                              <a:solidFill>
                                <a:schemeClr val="bg1"/>
                              </a:solidFill>
                              <a:latin typeface="Cambria Math" panose="02040503050406030204" pitchFamily="18" charset="0"/>
                            </a:rPr>
                          </m:ctrlPr>
                        </m:fPr>
                        <m:num>
                          <m:sSup>
                            <m:sSupPr>
                              <m:ctrlPr>
                                <a:rPr lang="en-US" altLang="zh-CN" sz="2000" b="1" i="1" dirty="0">
                                  <a:solidFill>
                                    <a:schemeClr val="bg1"/>
                                  </a:solidFill>
                                  <a:latin typeface="Cambria Math" panose="02040503050406030204" pitchFamily="18" charset="0"/>
                                </a:rPr>
                              </m:ctrlPr>
                            </m:sSupPr>
                            <m:e>
                              <m:r>
                                <a:rPr lang="en-US" altLang="zh-CN" sz="2000" b="1" i="1" dirty="0">
                                  <a:solidFill>
                                    <a:schemeClr val="bg1"/>
                                  </a:solidFill>
                                  <a:latin typeface="Cambria Math" panose="02040503050406030204" pitchFamily="18" charset="0"/>
                                </a:rPr>
                                <m:t>𝒇</m:t>
                              </m:r>
                            </m:e>
                            <m:sup>
                              <m:d>
                                <m:dPr>
                                  <m:ctrlPr>
                                    <a:rPr lang="en-US" altLang="zh-CN" sz="2000" b="1" i="1" dirty="0">
                                      <a:solidFill>
                                        <a:schemeClr val="bg1"/>
                                      </a:solidFill>
                                      <a:latin typeface="Cambria Math" panose="02040503050406030204" pitchFamily="18" charset="0"/>
                                    </a:rPr>
                                  </m:ctrlPr>
                                </m:dPr>
                                <m:e>
                                  <m:r>
                                    <a:rPr lang="en-US" altLang="zh-CN" sz="2000" b="1" i="1" dirty="0" smtClean="0">
                                      <a:solidFill>
                                        <a:schemeClr val="bg1"/>
                                      </a:solidFill>
                                      <a:latin typeface="Cambria Math" panose="02040503050406030204" pitchFamily="18" charset="0"/>
                                    </a:rPr>
                                    <m:t>𝒌</m:t>
                                  </m:r>
                                </m:e>
                              </m:d>
                            </m:sup>
                          </m:sSup>
                          <m:r>
                            <a:rPr lang="en-US" altLang="zh-CN" sz="2000" b="1" i="1" dirty="0">
                              <a:solidFill>
                                <a:schemeClr val="bg1"/>
                              </a:solidFill>
                              <a:latin typeface="Cambria Math" panose="02040503050406030204" pitchFamily="18" charset="0"/>
                            </a:rPr>
                            <m:t>(</m:t>
                          </m:r>
                          <m:r>
                            <a:rPr lang="en-US" altLang="zh-CN" sz="2000" b="1" i="1" dirty="0" smtClean="0">
                              <a:solidFill>
                                <a:schemeClr val="bg1"/>
                              </a:solidFill>
                              <a:latin typeface="Cambria Math" panose="02040503050406030204" pitchFamily="18" charset="0"/>
                            </a:rPr>
                            <m:t>𝒙</m:t>
                          </m:r>
                          <m:r>
                            <a:rPr lang="en-US" altLang="zh-CN" sz="2000" b="1" i="1" dirty="0">
                              <a:solidFill>
                                <a:schemeClr val="bg1"/>
                              </a:solidFill>
                              <a:latin typeface="Cambria Math" panose="02040503050406030204" pitchFamily="18" charset="0"/>
                            </a:rPr>
                            <m:t>)</m:t>
                          </m:r>
                        </m:num>
                        <m:den>
                          <m:r>
                            <a:rPr lang="en-US" altLang="zh-CN" sz="2000" b="1" i="1" dirty="0" smtClean="0">
                              <a:solidFill>
                                <a:schemeClr val="bg1"/>
                              </a:solidFill>
                              <a:latin typeface="Cambria Math" panose="02040503050406030204" pitchFamily="18" charset="0"/>
                            </a:rPr>
                            <m:t>𝒌</m:t>
                          </m:r>
                          <m:r>
                            <a:rPr lang="en-US" altLang="zh-CN" sz="2000" b="1" i="1" dirty="0" smtClean="0">
                              <a:solidFill>
                                <a:schemeClr val="bg1"/>
                              </a:solidFill>
                              <a:latin typeface="Cambria Math" panose="02040503050406030204" pitchFamily="18" charset="0"/>
                            </a:rPr>
                            <m:t>!</m:t>
                          </m:r>
                        </m:den>
                      </m:f>
                    </m:oMath>
                  </m:oMathPara>
                </a14:m>
                <a:endParaRPr lang="en-US" altLang="zh-CN" sz="2000" b="1" dirty="0" smtClean="0">
                  <a:solidFill>
                    <a:schemeClr val="bg1"/>
                  </a:solidFill>
                </a:endParaRPr>
              </a:p>
              <a:p>
                <a:pPr marL="0" indent="0">
                  <a:buNone/>
                </a:pPr>
                <a:r>
                  <a:rPr lang="zh-CN" altLang="en-US" sz="2000" b="1" dirty="0" smtClean="0">
                    <a:solidFill>
                      <a:schemeClr val="bg1"/>
                    </a:solidFill>
                  </a:rPr>
                  <a:t>称为</a:t>
                </a:r>
                <a14:m>
                  <m:oMath xmlns:m="http://schemas.openxmlformats.org/officeDocument/2006/math">
                    <m:r>
                      <a:rPr lang="en-US" altLang="zh-CN" sz="2000" b="1" i="1" dirty="0" smtClean="0">
                        <a:solidFill>
                          <a:schemeClr val="bg1"/>
                        </a:solidFill>
                        <a:latin typeface="Cambria Math" panose="02040503050406030204" pitchFamily="18" charset="0"/>
                      </a:rPr>
                      <m:t>𝒌</m:t>
                    </m:r>
                  </m:oMath>
                </a14:m>
                <a:r>
                  <a:rPr lang="zh-CN" altLang="en-US" sz="2000" b="1" dirty="0" smtClean="0">
                    <a:solidFill>
                      <a:schemeClr val="bg1"/>
                    </a:solidFill>
                  </a:rPr>
                  <a:t>重节点的差商公式。</a:t>
                </a:r>
                <a:endParaRPr lang="en-US" altLang="zh-CN" sz="2000" b="1" dirty="0">
                  <a:solidFill>
                    <a:schemeClr val="bg1"/>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562614" y="273050"/>
                <a:ext cx="6629386" cy="6661058"/>
              </a:xfrm>
              <a:blipFill>
                <a:blip r:embed="rId2"/>
                <a:stretch>
                  <a:fillRect l="-1012" t="-8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占位符 3"/>
              <p:cNvSpPr>
                <a:spLocks noGrp="1"/>
              </p:cNvSpPr>
              <p:nvPr>
                <p:ph type="body" sz="half" idx="2"/>
              </p:nvPr>
            </p:nvSpPr>
            <p:spPr>
              <a:xfrm>
                <a:off x="152556" y="1435100"/>
                <a:ext cx="5562454" cy="5422900"/>
              </a:xfrm>
            </p:spPr>
            <p:txBody>
              <a:bodyPr/>
              <a:lstStyle/>
              <a:p>
                <a:pPr lvl="0"/>
                <a:r>
                  <a:rPr lang="en-US" altLang="zh-CN" sz="2000" b="1" dirty="0" smtClean="0">
                    <a:solidFill>
                      <a:srgbClr val="FFFFFF"/>
                    </a:solidFill>
                  </a:rPr>
                  <a:t>1.5.2 </a:t>
                </a:r>
                <a:r>
                  <a:rPr lang="zh-CN" altLang="en-US" sz="2000" b="1" dirty="0" smtClean="0">
                    <a:solidFill>
                      <a:srgbClr val="FF0000"/>
                    </a:solidFill>
                  </a:rPr>
                  <a:t>差商的性质</a:t>
                </a:r>
                <a:endParaRPr lang="en-US" altLang="zh-CN" sz="2000" b="1" dirty="0" smtClean="0">
                  <a:solidFill>
                    <a:srgbClr val="FF0000"/>
                  </a:solidFill>
                </a:endParaRPr>
              </a:p>
              <a:p>
                <a:pPr lvl="0"/>
                <a:r>
                  <a:rPr lang="zh-CN" altLang="en-US" sz="2000" b="1" dirty="0" smtClean="0">
                    <a:solidFill>
                      <a:schemeClr val="bg1"/>
                    </a:solidFill>
                  </a:rPr>
                  <a:t>    若记节点</a:t>
                </a:r>
                <a14:m>
                  <m:oMath xmlns:m="http://schemas.openxmlformats.org/officeDocument/2006/math">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𝒙</m:t>
                        </m:r>
                      </m:e>
                      <m:sub>
                        <m:r>
                          <a:rPr lang="en-US" altLang="zh-CN" sz="2000" b="1" i="1">
                            <a:solidFill>
                              <a:schemeClr val="bg1"/>
                            </a:solidFill>
                            <a:latin typeface="Cambria Math" panose="02040503050406030204" pitchFamily="18" charset="0"/>
                            <a:ea typeface="全新硬笔行书简" panose="02010600040101010101" pitchFamily="2" charset="-122"/>
                          </a:rPr>
                          <m:t>𝟎</m:t>
                        </m:r>
                      </m:sub>
                    </m:sSub>
                    <m:r>
                      <a:rPr lang="en-US" altLang="zh-CN" sz="2000" b="1" i="1">
                        <a:solidFill>
                          <a:schemeClr val="bg1"/>
                        </a:solidFill>
                        <a:latin typeface="Cambria Math" panose="02040503050406030204" pitchFamily="18" charset="0"/>
                        <a:ea typeface="全新硬笔行书简" panose="02010600040101010101" pitchFamily="2" charset="-122"/>
                      </a:rPr>
                      <m:t>,</m:t>
                    </m:r>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𝒙</m:t>
                        </m:r>
                      </m:e>
                      <m:sub>
                        <m:r>
                          <a:rPr lang="en-US" altLang="zh-CN" sz="2000" b="1" i="1">
                            <a:solidFill>
                              <a:schemeClr val="bg1"/>
                            </a:solidFill>
                            <a:latin typeface="Cambria Math" panose="02040503050406030204" pitchFamily="18" charset="0"/>
                            <a:ea typeface="全新硬笔行书简" panose="02010600040101010101" pitchFamily="2" charset="-122"/>
                          </a:rPr>
                          <m:t>𝟏</m:t>
                        </m:r>
                      </m:sub>
                    </m:sSub>
                    <m:r>
                      <a:rPr lang="en-US" altLang="zh-CN" sz="2000" b="1" i="1">
                        <a:solidFill>
                          <a:schemeClr val="bg1"/>
                        </a:solidFill>
                        <a:latin typeface="Cambria Math" panose="02040503050406030204" pitchFamily="18" charset="0"/>
                        <a:ea typeface="全新硬笔行书简" panose="02010600040101010101" pitchFamily="2" charset="-122"/>
                      </a:rPr>
                      <m:t>,</m:t>
                    </m:r>
                    <m:r>
                      <a:rPr lang="en-US" altLang="zh-CN" sz="2000" b="1" i="1">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ea typeface="Cambria Math" panose="02040503050406030204" pitchFamily="18" charset="0"/>
                          </a:rPr>
                        </m:ctrlPr>
                      </m:sSubPr>
                      <m:e>
                        <m:r>
                          <a:rPr lang="en-US" altLang="zh-CN" sz="2000" b="1" i="1">
                            <a:solidFill>
                              <a:schemeClr val="bg1"/>
                            </a:solidFill>
                            <a:latin typeface="Cambria Math" panose="02040503050406030204" pitchFamily="18" charset="0"/>
                            <a:ea typeface="Cambria Math" panose="02040503050406030204" pitchFamily="18" charset="0"/>
                          </a:rPr>
                          <m:t>𝒙</m:t>
                        </m:r>
                      </m:e>
                      <m:sub>
                        <m:r>
                          <a:rPr lang="en-US" altLang="zh-CN" sz="2000" b="1" i="1" smtClean="0">
                            <a:solidFill>
                              <a:schemeClr val="bg1"/>
                            </a:solidFill>
                            <a:latin typeface="Cambria Math" panose="02040503050406030204" pitchFamily="18" charset="0"/>
                            <a:ea typeface="Cambria Math" panose="02040503050406030204" pitchFamily="18" charset="0"/>
                          </a:rPr>
                          <m:t>𝒎</m:t>
                        </m:r>
                      </m:sub>
                    </m:sSub>
                    <m:r>
                      <a:rPr lang="zh-CN" altLang="en-US" sz="2000" b="1" i="1" smtClean="0">
                        <a:solidFill>
                          <a:schemeClr val="bg1"/>
                        </a:solidFill>
                        <a:latin typeface="Cambria Math" panose="02040503050406030204" pitchFamily="18" charset="0"/>
                        <a:ea typeface="Cambria Math" panose="02040503050406030204" pitchFamily="18" charset="0"/>
                      </a:rPr>
                      <m:t>的</m:t>
                    </m:r>
                  </m:oMath>
                </a14:m>
                <a:r>
                  <a:rPr lang="en-US" altLang="zh-CN" sz="2000" b="1" dirty="0" smtClean="0">
                    <a:solidFill>
                      <a:schemeClr val="bg1"/>
                    </a:solidFill>
                  </a:rPr>
                  <a:t>m</a:t>
                </a:r>
                <a:r>
                  <a:rPr lang="zh-CN" altLang="en-US" sz="2000" b="1" dirty="0" smtClean="0">
                    <a:solidFill>
                      <a:schemeClr val="bg1"/>
                    </a:solidFill>
                  </a:rPr>
                  <a:t>阶差商为</a:t>
                </a:r>
                <a14:m>
                  <m:oMath xmlns:m="http://schemas.openxmlformats.org/officeDocument/2006/math">
                    <m:r>
                      <a:rPr lang="en-US" altLang="zh-CN" sz="2000" b="1" i="1" smtClean="0">
                        <a:solidFill>
                          <a:schemeClr val="bg1"/>
                        </a:solidFill>
                        <a:latin typeface="Cambria Math" panose="02040503050406030204" pitchFamily="18" charset="0"/>
                      </a:rPr>
                      <m:t>𝒇</m:t>
                    </m:r>
                    <m:d>
                      <m:dPr>
                        <m:ctrlPr>
                          <a:rPr lang="en-US" altLang="zh-CN" sz="2000" b="1" i="1" smtClean="0">
                            <a:solidFill>
                              <a:schemeClr val="bg1"/>
                            </a:solidFill>
                            <a:latin typeface="Cambria Math" panose="02040503050406030204" pitchFamily="18" charset="0"/>
                          </a:rPr>
                        </m:ctrlPr>
                      </m:dPr>
                      <m:e>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𝒙</m:t>
                            </m:r>
                          </m:e>
                          <m:sub>
                            <m:r>
                              <a:rPr lang="en-US" altLang="zh-CN" sz="2000" b="1" i="1">
                                <a:solidFill>
                                  <a:schemeClr val="bg1"/>
                                </a:solidFill>
                                <a:latin typeface="Cambria Math" panose="02040503050406030204" pitchFamily="18" charset="0"/>
                                <a:ea typeface="全新硬笔行书简" panose="02010600040101010101" pitchFamily="2" charset="-122"/>
                              </a:rPr>
                              <m:t>𝟎</m:t>
                            </m:r>
                          </m:sub>
                        </m:sSub>
                        <m:r>
                          <a:rPr lang="en-US" altLang="zh-CN" sz="2000" b="1" i="1">
                            <a:solidFill>
                              <a:schemeClr val="bg1"/>
                            </a:solidFill>
                            <a:latin typeface="Cambria Math" panose="02040503050406030204" pitchFamily="18" charset="0"/>
                            <a:ea typeface="全新硬笔行书简" panose="02010600040101010101" pitchFamily="2" charset="-122"/>
                          </a:rPr>
                          <m:t>,</m:t>
                        </m:r>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𝒙</m:t>
                            </m:r>
                          </m:e>
                          <m:sub>
                            <m:r>
                              <a:rPr lang="en-US" altLang="zh-CN" sz="2000" b="1" i="1">
                                <a:solidFill>
                                  <a:schemeClr val="bg1"/>
                                </a:solidFill>
                                <a:latin typeface="Cambria Math" panose="02040503050406030204" pitchFamily="18" charset="0"/>
                                <a:ea typeface="全新硬笔行书简" panose="02010600040101010101" pitchFamily="2" charset="-122"/>
                              </a:rPr>
                              <m:t>𝟏</m:t>
                            </m:r>
                          </m:sub>
                        </m:sSub>
                        <m:r>
                          <a:rPr lang="en-US" altLang="zh-CN" sz="2000" b="1" i="1">
                            <a:solidFill>
                              <a:schemeClr val="bg1"/>
                            </a:solidFill>
                            <a:latin typeface="Cambria Math" panose="02040503050406030204" pitchFamily="18" charset="0"/>
                            <a:ea typeface="全新硬笔行书简" panose="02010600040101010101" pitchFamily="2" charset="-122"/>
                          </a:rPr>
                          <m:t>,</m:t>
                        </m:r>
                        <m:r>
                          <a:rPr lang="en-US" altLang="zh-CN" sz="2000" b="1" i="1">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ea typeface="Cambria Math" panose="02040503050406030204" pitchFamily="18" charset="0"/>
                              </a:rPr>
                            </m:ctrlPr>
                          </m:sSubPr>
                          <m:e>
                            <m:r>
                              <a:rPr lang="en-US" altLang="zh-CN" sz="2000" b="1" i="1">
                                <a:solidFill>
                                  <a:schemeClr val="bg1"/>
                                </a:solidFill>
                                <a:latin typeface="Cambria Math" panose="02040503050406030204" pitchFamily="18" charset="0"/>
                                <a:ea typeface="Cambria Math" panose="02040503050406030204" pitchFamily="18" charset="0"/>
                              </a:rPr>
                              <m:t>𝒙</m:t>
                            </m:r>
                          </m:e>
                          <m:sub>
                            <m:r>
                              <a:rPr lang="en-US" altLang="zh-CN" sz="2000" b="1" i="1">
                                <a:solidFill>
                                  <a:schemeClr val="bg1"/>
                                </a:solidFill>
                                <a:latin typeface="Cambria Math" panose="02040503050406030204" pitchFamily="18" charset="0"/>
                                <a:ea typeface="Cambria Math" panose="02040503050406030204" pitchFamily="18" charset="0"/>
                              </a:rPr>
                              <m:t>𝒎</m:t>
                            </m:r>
                          </m:sub>
                        </m:sSub>
                      </m:e>
                    </m:d>
                    <m:r>
                      <a:rPr lang="en-US" altLang="zh-CN" sz="2000" b="1" i="1" smtClean="0">
                        <a:solidFill>
                          <a:schemeClr val="bg1"/>
                        </a:solidFill>
                        <a:latin typeface="Cambria Math" panose="02040503050406030204" pitchFamily="18" charset="0"/>
                        <a:ea typeface="Cambria Math" panose="02040503050406030204" pitchFamily="18" charset="0"/>
                      </a:rPr>
                      <m:t>,</m:t>
                    </m:r>
                    <m:r>
                      <a:rPr lang="zh-CN" altLang="en-US" sz="2000" b="1" i="1">
                        <a:solidFill>
                          <a:schemeClr val="bg1"/>
                        </a:solidFill>
                        <a:latin typeface="Cambria Math" panose="02040503050406030204" pitchFamily="18" charset="0"/>
                        <a:ea typeface="Cambria Math" panose="02040503050406030204" pitchFamily="18" charset="0"/>
                      </a:rPr>
                      <m:t>则</m:t>
                    </m:r>
                    <m:r>
                      <a:rPr lang="zh-CN" altLang="en-US" sz="2000" b="1" i="1" smtClean="0">
                        <a:solidFill>
                          <a:schemeClr val="bg1"/>
                        </a:solidFill>
                        <a:latin typeface="Cambria Math" panose="02040503050406030204" pitchFamily="18" charset="0"/>
                        <a:ea typeface="Cambria Math" panose="02040503050406030204" pitchFamily="18" charset="0"/>
                      </a:rPr>
                      <m:t>以</m:t>
                    </m:r>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𝒙</m:t>
                        </m:r>
                      </m:e>
                      <m:sub>
                        <m:r>
                          <a:rPr lang="en-US" altLang="zh-CN" sz="2000" b="1" i="1">
                            <a:solidFill>
                              <a:schemeClr val="bg1"/>
                            </a:solidFill>
                            <a:latin typeface="Cambria Math" panose="02040503050406030204" pitchFamily="18" charset="0"/>
                            <a:ea typeface="全新硬笔行书简" panose="02010600040101010101" pitchFamily="2" charset="-122"/>
                          </a:rPr>
                          <m:t>𝟎</m:t>
                        </m:r>
                      </m:sub>
                    </m:sSub>
                    <m:r>
                      <a:rPr lang="en-US" altLang="zh-CN" sz="2000" b="1" i="1">
                        <a:solidFill>
                          <a:schemeClr val="bg1"/>
                        </a:solidFill>
                        <a:latin typeface="Cambria Math" panose="02040503050406030204" pitchFamily="18" charset="0"/>
                        <a:ea typeface="全新硬笔行书简" panose="02010600040101010101" pitchFamily="2" charset="-122"/>
                      </a:rPr>
                      <m:t>,</m:t>
                    </m:r>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𝒙</m:t>
                        </m:r>
                      </m:e>
                      <m:sub>
                        <m:r>
                          <a:rPr lang="en-US" altLang="zh-CN" sz="2000" b="1" i="1">
                            <a:solidFill>
                              <a:schemeClr val="bg1"/>
                            </a:solidFill>
                            <a:latin typeface="Cambria Math" panose="02040503050406030204" pitchFamily="18" charset="0"/>
                            <a:ea typeface="全新硬笔行书简" panose="02010600040101010101" pitchFamily="2" charset="-122"/>
                          </a:rPr>
                          <m:t>𝟏</m:t>
                        </m:r>
                      </m:sub>
                    </m:sSub>
                    <m:r>
                      <a:rPr lang="en-US" altLang="zh-CN" sz="2000" b="1" i="1">
                        <a:solidFill>
                          <a:schemeClr val="bg1"/>
                        </a:solidFill>
                        <a:latin typeface="Cambria Math" panose="02040503050406030204" pitchFamily="18" charset="0"/>
                        <a:ea typeface="全新硬笔行书简" panose="02010600040101010101" pitchFamily="2" charset="-122"/>
                      </a:rPr>
                      <m:t>,</m:t>
                    </m:r>
                    <m:r>
                      <a:rPr lang="en-US" altLang="zh-CN" sz="2000" b="1" i="1">
                        <a:solidFill>
                          <a:schemeClr val="bg1"/>
                        </a:solidFill>
                        <a:latin typeface="Cambria Math" panose="02040503050406030204" pitchFamily="18" charset="0"/>
                        <a:ea typeface="Cambria Math" panose="02040503050406030204" pitchFamily="18" charset="0"/>
                      </a:rPr>
                      <m:t>⋯,</m:t>
                    </m:r>
                    <m:sSub>
                      <m:sSubPr>
                        <m:ctrlPr>
                          <a:rPr lang="en-US" altLang="zh-CN" sz="2000" b="1" i="1" smtClean="0">
                            <a:solidFill>
                              <a:schemeClr val="bg1"/>
                            </a:solidFill>
                            <a:latin typeface="Cambria Math" panose="02040503050406030204" pitchFamily="18" charset="0"/>
                            <a:ea typeface="Cambria Math" panose="02040503050406030204" pitchFamily="18" charset="0"/>
                          </a:rPr>
                        </m:ctrlPr>
                      </m:sSubPr>
                      <m:e>
                        <m:r>
                          <a:rPr lang="en-US" altLang="zh-CN" sz="2000" b="1" i="1">
                            <a:solidFill>
                              <a:schemeClr val="bg1"/>
                            </a:solidFill>
                            <a:latin typeface="Cambria Math" panose="02040503050406030204" pitchFamily="18" charset="0"/>
                            <a:ea typeface="Cambria Math" panose="02040503050406030204" pitchFamily="18" charset="0"/>
                          </a:rPr>
                          <m:t>𝒙</m:t>
                        </m:r>
                      </m:e>
                      <m:sub>
                        <m:r>
                          <a:rPr lang="en-US" altLang="zh-CN" sz="2000" b="1" i="1">
                            <a:solidFill>
                              <a:schemeClr val="bg1"/>
                            </a:solidFill>
                            <a:latin typeface="Cambria Math" panose="02040503050406030204" pitchFamily="18" charset="0"/>
                            <a:ea typeface="Cambria Math" panose="02040503050406030204" pitchFamily="18" charset="0"/>
                          </a:rPr>
                          <m:t>𝒎</m:t>
                        </m:r>
                      </m:sub>
                    </m:sSub>
                    <m:r>
                      <a:rPr lang="en-US" altLang="zh-CN" sz="2000" b="1" i="1" smtClean="0">
                        <a:solidFill>
                          <a:schemeClr val="bg1"/>
                        </a:solidFill>
                        <a:latin typeface="Cambria Math" panose="02040503050406030204" pitchFamily="18" charset="0"/>
                        <a:ea typeface="Cambria Math" panose="02040503050406030204" pitchFamily="18" charset="0"/>
                      </a:rPr>
                      <m:t>,</m:t>
                    </m:r>
                    <m:sSub>
                      <m:sSubPr>
                        <m:ctrlPr>
                          <a:rPr lang="en-US" altLang="zh-CN" sz="2000" b="1" i="1" smtClean="0">
                            <a:solidFill>
                              <a:schemeClr val="bg1"/>
                            </a:solidFill>
                            <a:latin typeface="Cambria Math" panose="02040503050406030204" pitchFamily="18" charset="0"/>
                            <a:ea typeface="Cambria Math" panose="02040503050406030204" pitchFamily="18" charset="0"/>
                          </a:rPr>
                        </m:ctrlPr>
                      </m:sSubPr>
                      <m:e>
                        <m:r>
                          <a:rPr lang="en-US" altLang="zh-CN" sz="2000" b="1" i="1" smtClean="0">
                            <a:solidFill>
                              <a:schemeClr val="bg1"/>
                            </a:solidFill>
                            <a:latin typeface="Cambria Math" panose="02040503050406030204" pitchFamily="18" charset="0"/>
                            <a:ea typeface="Cambria Math" panose="02040503050406030204" pitchFamily="18" charset="0"/>
                          </a:rPr>
                          <m:t>𝒙</m:t>
                        </m:r>
                      </m:e>
                      <m:sub>
                        <m:r>
                          <a:rPr lang="en-US" altLang="zh-CN" sz="2000" b="1" i="1" smtClean="0">
                            <a:solidFill>
                              <a:schemeClr val="bg1"/>
                            </a:solidFill>
                            <a:latin typeface="Cambria Math" panose="02040503050406030204" pitchFamily="18" charset="0"/>
                            <a:ea typeface="Cambria Math" panose="02040503050406030204" pitchFamily="18" charset="0"/>
                          </a:rPr>
                          <m:t>𝒎</m:t>
                        </m:r>
                        <m:r>
                          <a:rPr lang="en-US" altLang="zh-CN" sz="2000" b="1" i="1" smtClean="0">
                            <a:solidFill>
                              <a:schemeClr val="bg1"/>
                            </a:solidFill>
                            <a:latin typeface="Cambria Math" panose="02040503050406030204" pitchFamily="18" charset="0"/>
                            <a:ea typeface="Cambria Math" panose="02040503050406030204" pitchFamily="18" charset="0"/>
                          </a:rPr>
                          <m:t>+</m:t>
                        </m:r>
                        <m:r>
                          <a:rPr lang="en-US" altLang="zh-CN" sz="2000" b="1" i="1" smtClean="0">
                            <a:solidFill>
                              <a:schemeClr val="bg1"/>
                            </a:solidFill>
                            <a:latin typeface="Cambria Math" panose="02040503050406030204" pitchFamily="18" charset="0"/>
                            <a:ea typeface="Cambria Math" panose="02040503050406030204" pitchFamily="18" charset="0"/>
                          </a:rPr>
                          <m:t>𝟏</m:t>
                        </m:r>
                      </m:sub>
                    </m:sSub>
                    <m:r>
                      <a:rPr lang="zh-CN" altLang="en-US" sz="2000" b="1" i="1">
                        <a:solidFill>
                          <a:schemeClr val="bg1"/>
                        </a:solidFill>
                        <a:latin typeface="Cambria Math" panose="02040503050406030204" pitchFamily="18" charset="0"/>
                        <a:ea typeface="Cambria Math" panose="02040503050406030204" pitchFamily="18" charset="0"/>
                      </a:rPr>
                      <m:t>为</m:t>
                    </m:r>
                  </m:oMath>
                </a14:m>
                <a:r>
                  <a:rPr lang="zh-CN" altLang="en-US" sz="2000" b="1" dirty="0" smtClean="0">
                    <a:solidFill>
                      <a:schemeClr val="bg1"/>
                    </a:solidFill>
                  </a:rPr>
                  <a:t>节点的</a:t>
                </a:r>
                <a:r>
                  <a:rPr lang="en-US" altLang="zh-CN" sz="2000" b="1" dirty="0" smtClean="0">
                    <a:solidFill>
                      <a:schemeClr val="bg1"/>
                    </a:solidFill>
                  </a:rPr>
                  <a:t>m+1</a:t>
                </a:r>
                <a:r>
                  <a:rPr lang="zh-CN" altLang="en-US" sz="2000" b="1" dirty="0" smtClean="0">
                    <a:solidFill>
                      <a:schemeClr val="bg1"/>
                    </a:solidFill>
                  </a:rPr>
                  <a:t>阶差商满足</a:t>
                </a:r>
                <a:endParaRPr lang="en-US" altLang="zh-CN" sz="2000" b="1" dirty="0" smtClean="0">
                  <a:solidFill>
                    <a:schemeClr val="bg1"/>
                  </a:solidFill>
                </a:endParaRPr>
              </a:p>
              <a:p>
                <a:pPr lvl="0"/>
                <a14:m>
                  <m:oMath xmlns:m="http://schemas.openxmlformats.org/officeDocument/2006/math">
                    <m:r>
                      <a:rPr lang="en-US" altLang="zh-CN" sz="2000" b="1" i="1" smtClean="0">
                        <a:solidFill>
                          <a:schemeClr val="bg1"/>
                        </a:solidFill>
                        <a:latin typeface="Cambria Math" panose="02040503050406030204" pitchFamily="18" charset="0"/>
                      </a:rPr>
                      <m:t>𝒇</m:t>
                    </m:r>
                    <m:r>
                      <a:rPr lang="en-US" altLang="zh-CN" sz="2000" b="1" i="1" smtClean="0">
                        <a:solidFill>
                          <a:schemeClr val="bg1"/>
                        </a:solidFill>
                        <a:latin typeface="Cambria Math" panose="020405030504060302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𝒙</m:t>
                        </m:r>
                      </m:e>
                      <m:sub>
                        <m:r>
                          <a:rPr lang="en-US" altLang="zh-CN" sz="2000" b="1" i="1">
                            <a:solidFill>
                              <a:schemeClr val="bg1"/>
                            </a:solidFill>
                            <a:latin typeface="Cambria Math" panose="02040503050406030204" pitchFamily="18" charset="0"/>
                            <a:ea typeface="全新硬笔行书简" panose="02010600040101010101" pitchFamily="2" charset="-122"/>
                          </a:rPr>
                          <m:t>𝟎</m:t>
                        </m:r>
                      </m:sub>
                    </m:sSub>
                    <m:r>
                      <a:rPr lang="en-US" altLang="zh-CN" sz="2000" b="1" i="1">
                        <a:solidFill>
                          <a:schemeClr val="bg1"/>
                        </a:solidFill>
                        <a:latin typeface="Cambria Math" panose="02040503050406030204" pitchFamily="18" charset="0"/>
                        <a:ea typeface="全新硬笔行书简" panose="02010600040101010101" pitchFamily="2" charset="-122"/>
                      </a:rPr>
                      <m:t>,</m:t>
                    </m:r>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𝒙</m:t>
                        </m:r>
                      </m:e>
                      <m:sub>
                        <m:r>
                          <a:rPr lang="en-US" altLang="zh-CN" sz="2000" b="1" i="1">
                            <a:solidFill>
                              <a:schemeClr val="bg1"/>
                            </a:solidFill>
                            <a:latin typeface="Cambria Math" panose="02040503050406030204" pitchFamily="18" charset="0"/>
                            <a:ea typeface="全新硬笔行书简" panose="02010600040101010101" pitchFamily="2" charset="-122"/>
                          </a:rPr>
                          <m:t>𝟏</m:t>
                        </m:r>
                      </m:sub>
                    </m:sSub>
                    <m:r>
                      <a:rPr lang="en-US" altLang="zh-CN" sz="2000" b="1" i="1">
                        <a:solidFill>
                          <a:schemeClr val="bg1"/>
                        </a:solidFill>
                        <a:latin typeface="Cambria Math" panose="02040503050406030204" pitchFamily="18" charset="0"/>
                        <a:ea typeface="全新硬笔行书简" panose="02010600040101010101" pitchFamily="2" charset="-122"/>
                      </a:rPr>
                      <m:t>,</m:t>
                    </m:r>
                    <m:r>
                      <a:rPr lang="en-US" altLang="zh-CN" sz="2000" b="1" i="1">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ea typeface="Cambria Math" panose="02040503050406030204" pitchFamily="18" charset="0"/>
                          </a:rPr>
                        </m:ctrlPr>
                      </m:sSubPr>
                      <m:e>
                        <m:r>
                          <a:rPr lang="en-US" altLang="zh-CN" sz="2000" b="1" i="1">
                            <a:solidFill>
                              <a:schemeClr val="bg1"/>
                            </a:solidFill>
                            <a:latin typeface="Cambria Math" panose="02040503050406030204" pitchFamily="18" charset="0"/>
                            <a:ea typeface="Cambria Math" panose="02040503050406030204" pitchFamily="18" charset="0"/>
                          </a:rPr>
                          <m:t>𝒙</m:t>
                        </m:r>
                      </m:e>
                      <m:sub>
                        <m:r>
                          <a:rPr lang="en-US" altLang="zh-CN" sz="2000" b="1" i="1">
                            <a:solidFill>
                              <a:schemeClr val="bg1"/>
                            </a:solidFill>
                            <a:latin typeface="Cambria Math" panose="02040503050406030204" pitchFamily="18" charset="0"/>
                            <a:ea typeface="Cambria Math" panose="02040503050406030204" pitchFamily="18" charset="0"/>
                          </a:rPr>
                          <m:t>𝒎</m:t>
                        </m:r>
                      </m:sub>
                    </m:sSub>
                    <m:r>
                      <a:rPr lang="en-US" altLang="zh-CN" sz="2000" b="1" i="1">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ea typeface="Cambria Math" panose="02040503050406030204" pitchFamily="18" charset="0"/>
                          </a:rPr>
                        </m:ctrlPr>
                      </m:sSubPr>
                      <m:e>
                        <m:r>
                          <a:rPr lang="en-US" altLang="zh-CN" sz="2000" b="1" i="1">
                            <a:solidFill>
                              <a:schemeClr val="bg1"/>
                            </a:solidFill>
                            <a:latin typeface="Cambria Math" panose="02040503050406030204" pitchFamily="18" charset="0"/>
                            <a:ea typeface="Cambria Math" panose="02040503050406030204" pitchFamily="18" charset="0"/>
                          </a:rPr>
                          <m:t>𝒙</m:t>
                        </m:r>
                      </m:e>
                      <m:sub>
                        <m:r>
                          <a:rPr lang="en-US" altLang="zh-CN" sz="2000" b="1" i="1">
                            <a:solidFill>
                              <a:schemeClr val="bg1"/>
                            </a:solidFill>
                            <a:latin typeface="Cambria Math" panose="02040503050406030204" pitchFamily="18" charset="0"/>
                            <a:ea typeface="Cambria Math" panose="02040503050406030204" pitchFamily="18" charset="0"/>
                          </a:rPr>
                          <m:t>𝒎</m:t>
                        </m:r>
                        <m:r>
                          <a:rPr lang="en-US" altLang="zh-CN" sz="2000" b="1" i="1">
                            <a:solidFill>
                              <a:schemeClr val="bg1"/>
                            </a:solidFill>
                            <a:latin typeface="Cambria Math" panose="02040503050406030204" pitchFamily="18" charset="0"/>
                            <a:ea typeface="Cambria Math" panose="02040503050406030204" pitchFamily="18" charset="0"/>
                          </a:rPr>
                          <m:t>+</m:t>
                        </m:r>
                        <m:r>
                          <a:rPr lang="en-US" altLang="zh-CN" sz="2000" b="1" i="1">
                            <a:solidFill>
                              <a:schemeClr val="bg1"/>
                            </a:solidFill>
                            <a:latin typeface="Cambria Math" panose="02040503050406030204" pitchFamily="18" charset="0"/>
                            <a:ea typeface="Cambria Math" panose="02040503050406030204" pitchFamily="18" charset="0"/>
                          </a:rPr>
                          <m:t>𝟏</m:t>
                        </m:r>
                      </m:sub>
                    </m:sSub>
                  </m:oMath>
                </a14:m>
                <a:r>
                  <a:rPr lang="en-US" altLang="zh-CN" sz="2000" b="1" dirty="0" smtClean="0">
                    <a:solidFill>
                      <a:schemeClr val="bg1"/>
                    </a:solidFill>
                  </a:rPr>
                  <a:t>)=</a:t>
                </a:r>
                <a14:m>
                  <m:oMath xmlns:m="http://schemas.openxmlformats.org/officeDocument/2006/math">
                    <m:f>
                      <m:fPr>
                        <m:ctrlPr>
                          <a:rPr lang="en-US" altLang="zh-CN" sz="2000" b="1" i="1" dirty="0" smtClean="0">
                            <a:solidFill>
                              <a:schemeClr val="bg1"/>
                            </a:solidFill>
                            <a:latin typeface="Cambria Math" panose="02040503050406030204" pitchFamily="18" charset="0"/>
                          </a:rPr>
                        </m:ctrlPr>
                      </m:fPr>
                      <m:num>
                        <m:r>
                          <a:rPr lang="en-US" altLang="zh-CN" sz="2000" b="1" i="1" dirty="0" smtClean="0">
                            <a:solidFill>
                              <a:schemeClr val="bg1"/>
                            </a:solidFill>
                            <a:latin typeface="Cambria Math" panose="02040503050406030204" pitchFamily="18" charset="0"/>
                          </a:rPr>
                          <m:t>𝒇</m:t>
                        </m:r>
                        <m:d>
                          <m:dPr>
                            <m:ctrlPr>
                              <a:rPr lang="en-US" altLang="zh-CN" sz="2000" b="1" i="1" dirty="0" smtClean="0">
                                <a:solidFill>
                                  <a:schemeClr val="bg1"/>
                                </a:solidFill>
                                <a:latin typeface="Cambria Math" panose="02040503050406030204" pitchFamily="18" charset="0"/>
                              </a:rPr>
                            </m:ctrlPr>
                          </m:dPr>
                          <m:e>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𝒙</m:t>
                                </m:r>
                              </m:e>
                              <m:sub>
                                <m:r>
                                  <a:rPr lang="en-US" altLang="zh-CN" sz="2000" b="1" i="1">
                                    <a:solidFill>
                                      <a:schemeClr val="bg1"/>
                                    </a:solidFill>
                                    <a:latin typeface="Cambria Math" panose="02040503050406030204" pitchFamily="18" charset="0"/>
                                    <a:ea typeface="全新硬笔行书简" panose="02010600040101010101" pitchFamily="2" charset="-122"/>
                                  </a:rPr>
                                  <m:t>𝟎</m:t>
                                </m:r>
                              </m:sub>
                            </m:sSub>
                            <m:r>
                              <a:rPr lang="en-US" altLang="zh-CN" sz="2000" b="1" i="1">
                                <a:solidFill>
                                  <a:schemeClr val="bg1"/>
                                </a:solidFill>
                                <a:latin typeface="Cambria Math" panose="02040503050406030204" pitchFamily="18" charset="0"/>
                                <a:ea typeface="全新硬笔行书简" panose="02010600040101010101" pitchFamily="2" charset="-122"/>
                              </a:rPr>
                              <m:t>,</m:t>
                            </m:r>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𝒙</m:t>
                                </m:r>
                              </m:e>
                              <m:sub>
                                <m:r>
                                  <a:rPr lang="en-US" altLang="zh-CN" sz="2000" b="1" i="1">
                                    <a:solidFill>
                                      <a:schemeClr val="bg1"/>
                                    </a:solidFill>
                                    <a:latin typeface="Cambria Math" panose="02040503050406030204" pitchFamily="18" charset="0"/>
                                    <a:ea typeface="全新硬笔行书简" panose="02010600040101010101" pitchFamily="2" charset="-122"/>
                                  </a:rPr>
                                  <m:t>𝟏</m:t>
                                </m:r>
                              </m:sub>
                            </m:sSub>
                            <m:r>
                              <a:rPr lang="en-US" altLang="zh-CN" sz="2000" b="1" i="1">
                                <a:solidFill>
                                  <a:schemeClr val="bg1"/>
                                </a:solidFill>
                                <a:latin typeface="Cambria Math" panose="02040503050406030204" pitchFamily="18" charset="0"/>
                                <a:ea typeface="全新硬笔行书简" panose="02010600040101010101" pitchFamily="2" charset="-122"/>
                              </a:rPr>
                              <m:t>,</m:t>
                            </m:r>
                            <m:r>
                              <a:rPr lang="en-US" altLang="zh-CN" sz="2000" b="1" i="1">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ea typeface="Cambria Math" panose="02040503050406030204" pitchFamily="18" charset="0"/>
                                  </a:rPr>
                                </m:ctrlPr>
                              </m:sSubPr>
                              <m:e>
                                <m:r>
                                  <a:rPr lang="en-US" altLang="zh-CN" sz="2000" b="1" i="1">
                                    <a:solidFill>
                                      <a:schemeClr val="bg1"/>
                                    </a:solidFill>
                                    <a:latin typeface="Cambria Math" panose="02040503050406030204" pitchFamily="18" charset="0"/>
                                    <a:ea typeface="Cambria Math" panose="02040503050406030204" pitchFamily="18" charset="0"/>
                                  </a:rPr>
                                  <m:t>𝒙</m:t>
                                </m:r>
                              </m:e>
                              <m:sub>
                                <m:r>
                                  <a:rPr lang="en-US" altLang="zh-CN" sz="2000" b="1" i="1">
                                    <a:solidFill>
                                      <a:schemeClr val="bg1"/>
                                    </a:solidFill>
                                    <a:latin typeface="Cambria Math" panose="02040503050406030204" pitchFamily="18" charset="0"/>
                                    <a:ea typeface="Cambria Math" panose="02040503050406030204" pitchFamily="18" charset="0"/>
                                  </a:rPr>
                                  <m:t>𝒎</m:t>
                                </m:r>
                              </m:sub>
                            </m:sSub>
                          </m:e>
                        </m:d>
                        <m:r>
                          <a:rPr lang="en-US" altLang="zh-CN" sz="2000" b="1" i="1" smtClean="0">
                            <a:solidFill>
                              <a:schemeClr val="bg1"/>
                            </a:solidFill>
                            <a:latin typeface="Cambria Math" panose="02040503050406030204" pitchFamily="18" charset="0"/>
                            <a:ea typeface="Cambria Math" panose="02040503050406030204" pitchFamily="18" charset="0"/>
                          </a:rPr>
                          <m:t>−</m:t>
                        </m:r>
                        <m:r>
                          <a:rPr lang="en-US" altLang="zh-CN" sz="2000" b="1" i="1" smtClean="0">
                            <a:solidFill>
                              <a:schemeClr val="bg1"/>
                            </a:solidFill>
                            <a:latin typeface="Cambria Math" panose="02040503050406030204" pitchFamily="18" charset="0"/>
                            <a:ea typeface="Cambria Math" panose="02040503050406030204" pitchFamily="18" charset="0"/>
                          </a:rPr>
                          <m:t>𝒇</m:t>
                        </m:r>
                        <m:r>
                          <a:rPr lang="en-US" altLang="zh-CN" sz="2000" b="1" i="1" smtClean="0">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𝒙</m:t>
                            </m:r>
                          </m:e>
                          <m:sub>
                            <m:r>
                              <a:rPr lang="en-US" altLang="zh-CN" sz="2000" b="1" i="1">
                                <a:solidFill>
                                  <a:schemeClr val="bg1"/>
                                </a:solidFill>
                                <a:latin typeface="Cambria Math" panose="02040503050406030204" pitchFamily="18" charset="0"/>
                                <a:ea typeface="全新硬笔行书简" panose="02010600040101010101" pitchFamily="2" charset="-122"/>
                              </a:rPr>
                              <m:t>𝟏</m:t>
                            </m:r>
                          </m:sub>
                        </m:sSub>
                        <m:r>
                          <a:rPr lang="en-US" altLang="zh-CN" sz="2000" b="1" i="1">
                            <a:solidFill>
                              <a:schemeClr val="bg1"/>
                            </a:solidFill>
                            <a:latin typeface="Cambria Math" panose="02040503050406030204" pitchFamily="18" charset="0"/>
                            <a:ea typeface="全新硬笔行书简" panose="02010600040101010101" pitchFamily="2" charset="-122"/>
                          </a:rPr>
                          <m:t>,</m:t>
                        </m:r>
                        <m:r>
                          <a:rPr lang="en-US" altLang="zh-CN" sz="2000" b="1" i="1">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ea typeface="Cambria Math" panose="02040503050406030204" pitchFamily="18" charset="0"/>
                              </a:rPr>
                            </m:ctrlPr>
                          </m:sSubPr>
                          <m:e>
                            <m:r>
                              <a:rPr lang="en-US" altLang="zh-CN" sz="2000" b="1" i="1">
                                <a:solidFill>
                                  <a:schemeClr val="bg1"/>
                                </a:solidFill>
                                <a:latin typeface="Cambria Math" panose="02040503050406030204" pitchFamily="18" charset="0"/>
                                <a:ea typeface="Cambria Math" panose="02040503050406030204" pitchFamily="18" charset="0"/>
                              </a:rPr>
                              <m:t>𝒙</m:t>
                            </m:r>
                          </m:e>
                          <m:sub>
                            <m:r>
                              <a:rPr lang="en-US" altLang="zh-CN" sz="2000" b="1" i="1">
                                <a:solidFill>
                                  <a:schemeClr val="bg1"/>
                                </a:solidFill>
                                <a:latin typeface="Cambria Math" panose="02040503050406030204" pitchFamily="18" charset="0"/>
                                <a:ea typeface="Cambria Math" panose="02040503050406030204" pitchFamily="18" charset="0"/>
                              </a:rPr>
                              <m:t>𝒎</m:t>
                            </m:r>
                          </m:sub>
                        </m:sSub>
                        <m:r>
                          <a:rPr lang="en-US" altLang="zh-CN" sz="2000" b="1" i="1">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ea typeface="Cambria Math" panose="02040503050406030204" pitchFamily="18" charset="0"/>
                              </a:rPr>
                            </m:ctrlPr>
                          </m:sSubPr>
                          <m:e>
                            <m:r>
                              <a:rPr lang="en-US" altLang="zh-CN" sz="2000" b="1" i="1">
                                <a:solidFill>
                                  <a:schemeClr val="bg1"/>
                                </a:solidFill>
                                <a:latin typeface="Cambria Math" panose="02040503050406030204" pitchFamily="18" charset="0"/>
                                <a:ea typeface="Cambria Math" panose="02040503050406030204" pitchFamily="18" charset="0"/>
                              </a:rPr>
                              <m:t>𝒙</m:t>
                            </m:r>
                          </m:e>
                          <m:sub>
                            <m:r>
                              <a:rPr lang="en-US" altLang="zh-CN" sz="2000" b="1" i="1">
                                <a:solidFill>
                                  <a:schemeClr val="bg1"/>
                                </a:solidFill>
                                <a:latin typeface="Cambria Math" panose="02040503050406030204" pitchFamily="18" charset="0"/>
                                <a:ea typeface="Cambria Math" panose="02040503050406030204" pitchFamily="18" charset="0"/>
                              </a:rPr>
                              <m:t>𝒎</m:t>
                            </m:r>
                            <m:r>
                              <a:rPr lang="en-US" altLang="zh-CN" sz="2000" b="1" i="1">
                                <a:solidFill>
                                  <a:schemeClr val="bg1"/>
                                </a:solidFill>
                                <a:latin typeface="Cambria Math" panose="02040503050406030204" pitchFamily="18" charset="0"/>
                                <a:ea typeface="Cambria Math" panose="02040503050406030204" pitchFamily="18" charset="0"/>
                              </a:rPr>
                              <m:t>+</m:t>
                            </m:r>
                            <m:r>
                              <a:rPr lang="en-US" altLang="zh-CN" sz="2000" b="1" i="1">
                                <a:solidFill>
                                  <a:schemeClr val="bg1"/>
                                </a:solidFill>
                                <a:latin typeface="Cambria Math" panose="02040503050406030204" pitchFamily="18" charset="0"/>
                                <a:ea typeface="Cambria Math" panose="02040503050406030204" pitchFamily="18" charset="0"/>
                              </a:rPr>
                              <m:t>𝟏</m:t>
                            </m:r>
                          </m:sub>
                        </m:sSub>
                        <m:r>
                          <a:rPr lang="en-US" altLang="zh-CN" sz="2000" b="1" i="1" smtClean="0">
                            <a:solidFill>
                              <a:schemeClr val="bg1"/>
                            </a:solidFill>
                            <a:latin typeface="Cambria Math" panose="02040503050406030204" pitchFamily="18" charset="0"/>
                            <a:ea typeface="Cambria Math" panose="02040503050406030204" pitchFamily="18" charset="0"/>
                          </a:rPr>
                          <m:t>)</m:t>
                        </m:r>
                      </m:num>
                      <m:den>
                        <m:sSub>
                          <m:sSubPr>
                            <m:ctrlPr>
                              <a:rPr lang="en-US" altLang="zh-CN" sz="2000" b="1" i="1" dirty="0" smtClean="0">
                                <a:solidFill>
                                  <a:schemeClr val="bg1"/>
                                </a:solidFill>
                                <a:latin typeface="Cambria Math" panose="02040503050406030204" pitchFamily="18" charset="0"/>
                              </a:rPr>
                            </m:ctrlPr>
                          </m:sSubPr>
                          <m:e>
                            <m:r>
                              <a:rPr lang="en-US" altLang="zh-CN" sz="2000" b="1" i="1" dirty="0" smtClean="0">
                                <a:solidFill>
                                  <a:schemeClr val="bg1"/>
                                </a:solidFill>
                                <a:latin typeface="Cambria Math" panose="02040503050406030204" pitchFamily="18" charset="0"/>
                              </a:rPr>
                              <m:t>𝒙</m:t>
                            </m:r>
                          </m:e>
                          <m:sub>
                            <m:r>
                              <a:rPr lang="en-US" altLang="zh-CN" sz="2000" b="1" i="1" dirty="0" smtClean="0">
                                <a:solidFill>
                                  <a:schemeClr val="bg1"/>
                                </a:solidFill>
                                <a:latin typeface="Cambria Math" panose="02040503050406030204" pitchFamily="18" charset="0"/>
                              </a:rPr>
                              <m:t>𝟎</m:t>
                            </m:r>
                          </m:sub>
                        </m:sSub>
                        <m:r>
                          <a:rPr lang="en-US" altLang="zh-CN" sz="2000" b="1" i="1" dirty="0" smtClean="0">
                            <a:solidFill>
                              <a:schemeClr val="bg1"/>
                            </a:solidFill>
                            <a:latin typeface="Cambria Math" panose="02040503050406030204" pitchFamily="18" charset="0"/>
                          </a:rPr>
                          <m:t>−</m:t>
                        </m:r>
                        <m:sSub>
                          <m:sSubPr>
                            <m:ctrlPr>
                              <a:rPr lang="en-US" altLang="zh-CN" sz="2000" b="1" i="1" dirty="0" smtClean="0">
                                <a:solidFill>
                                  <a:schemeClr val="bg1"/>
                                </a:solidFill>
                                <a:latin typeface="Cambria Math" panose="02040503050406030204" pitchFamily="18" charset="0"/>
                              </a:rPr>
                            </m:ctrlPr>
                          </m:sSubPr>
                          <m:e>
                            <m:r>
                              <a:rPr lang="en-US" altLang="zh-CN" sz="2000" b="1" i="1" dirty="0" smtClean="0">
                                <a:solidFill>
                                  <a:schemeClr val="bg1"/>
                                </a:solidFill>
                                <a:latin typeface="Cambria Math" panose="02040503050406030204" pitchFamily="18" charset="0"/>
                              </a:rPr>
                              <m:t>𝒙</m:t>
                            </m:r>
                          </m:e>
                          <m:sub>
                            <m:r>
                              <a:rPr lang="en-US" altLang="zh-CN" sz="2000" b="1" i="1" dirty="0" smtClean="0">
                                <a:solidFill>
                                  <a:schemeClr val="bg1"/>
                                </a:solidFill>
                                <a:latin typeface="Cambria Math" panose="02040503050406030204" pitchFamily="18" charset="0"/>
                              </a:rPr>
                              <m:t>𝒎</m:t>
                            </m:r>
                            <m:r>
                              <a:rPr lang="en-US" altLang="zh-CN" sz="2000" b="1" i="1" dirty="0" smtClean="0">
                                <a:solidFill>
                                  <a:schemeClr val="bg1"/>
                                </a:solidFill>
                                <a:latin typeface="Cambria Math" panose="02040503050406030204" pitchFamily="18" charset="0"/>
                              </a:rPr>
                              <m:t>+</m:t>
                            </m:r>
                            <m:r>
                              <a:rPr lang="en-US" altLang="zh-CN" sz="2000" b="1" i="1" dirty="0" smtClean="0">
                                <a:solidFill>
                                  <a:schemeClr val="bg1"/>
                                </a:solidFill>
                                <a:latin typeface="Cambria Math" panose="02040503050406030204" pitchFamily="18" charset="0"/>
                              </a:rPr>
                              <m:t>𝟏</m:t>
                            </m:r>
                          </m:sub>
                        </m:sSub>
                      </m:den>
                    </m:f>
                  </m:oMath>
                </a14:m>
                <a:endParaRPr lang="en-US" altLang="zh-CN" sz="2000" b="1" dirty="0" smtClean="0">
                  <a:solidFill>
                    <a:schemeClr val="bg1"/>
                  </a:solidFill>
                </a:endParaRPr>
              </a:p>
              <a:p>
                <a:pPr lvl="0"/>
                <a:r>
                  <a:rPr lang="zh-CN" altLang="en-US" sz="2000" b="1" dirty="0" smtClean="0">
                    <a:solidFill>
                      <a:schemeClr val="bg1"/>
                    </a:solidFill>
                  </a:rPr>
                  <a:t>注意，节点间并无顺序关系，</a:t>
                </a:r>
                <a14:m>
                  <m:oMath xmlns:m="http://schemas.openxmlformats.org/officeDocument/2006/math">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𝒙</m:t>
                        </m:r>
                      </m:e>
                      <m:sub>
                        <m:r>
                          <a:rPr lang="en-US" altLang="zh-CN" sz="2000" b="1" i="1">
                            <a:solidFill>
                              <a:schemeClr val="bg1"/>
                            </a:solidFill>
                            <a:latin typeface="Cambria Math" panose="02040503050406030204" pitchFamily="18" charset="0"/>
                            <a:ea typeface="全新硬笔行书简" panose="02010600040101010101" pitchFamily="2" charset="-122"/>
                          </a:rPr>
                          <m:t>𝟎</m:t>
                        </m:r>
                      </m:sub>
                    </m:sSub>
                    <m:r>
                      <a:rPr lang="en-US" altLang="zh-CN" sz="2000" b="1" i="1">
                        <a:solidFill>
                          <a:schemeClr val="bg1"/>
                        </a:solidFill>
                        <a:latin typeface="Cambria Math" panose="02040503050406030204" pitchFamily="18" charset="0"/>
                        <a:ea typeface="全新硬笔行书简" panose="02010600040101010101" pitchFamily="2" charset="-122"/>
                      </a:rPr>
                      <m:t>,</m:t>
                    </m:r>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𝒙</m:t>
                        </m:r>
                      </m:e>
                      <m:sub>
                        <m:r>
                          <a:rPr lang="en-US" altLang="zh-CN" sz="2000" b="1" i="1">
                            <a:solidFill>
                              <a:schemeClr val="bg1"/>
                            </a:solidFill>
                            <a:latin typeface="Cambria Math" panose="02040503050406030204" pitchFamily="18" charset="0"/>
                            <a:ea typeface="全新硬笔行书简" panose="02010600040101010101" pitchFamily="2" charset="-122"/>
                          </a:rPr>
                          <m:t>𝟏</m:t>
                        </m:r>
                      </m:sub>
                    </m:sSub>
                    <m:r>
                      <a:rPr lang="en-US" altLang="zh-CN" sz="2000" b="1" i="1">
                        <a:solidFill>
                          <a:schemeClr val="bg1"/>
                        </a:solidFill>
                        <a:latin typeface="Cambria Math" panose="02040503050406030204" pitchFamily="18" charset="0"/>
                        <a:ea typeface="全新硬笔行书简" panose="02010600040101010101" pitchFamily="2" charset="-122"/>
                      </a:rPr>
                      <m:t>,</m:t>
                    </m:r>
                    <m:r>
                      <a:rPr lang="en-US" altLang="zh-CN" sz="2000" b="1" i="1">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ea typeface="Cambria Math" panose="02040503050406030204" pitchFamily="18" charset="0"/>
                          </a:rPr>
                        </m:ctrlPr>
                      </m:sSubPr>
                      <m:e>
                        <m:r>
                          <a:rPr lang="en-US" altLang="zh-CN" sz="2000" b="1" i="1">
                            <a:solidFill>
                              <a:schemeClr val="bg1"/>
                            </a:solidFill>
                            <a:latin typeface="Cambria Math" panose="02040503050406030204" pitchFamily="18" charset="0"/>
                            <a:ea typeface="Cambria Math" panose="02040503050406030204" pitchFamily="18" charset="0"/>
                          </a:rPr>
                          <m:t>𝒙</m:t>
                        </m:r>
                      </m:e>
                      <m:sub>
                        <m:r>
                          <a:rPr lang="en-US" altLang="zh-CN" sz="2000" b="1" i="1">
                            <a:solidFill>
                              <a:schemeClr val="bg1"/>
                            </a:solidFill>
                            <a:latin typeface="Cambria Math" panose="02040503050406030204" pitchFamily="18" charset="0"/>
                            <a:ea typeface="Cambria Math" panose="02040503050406030204" pitchFamily="18" charset="0"/>
                          </a:rPr>
                          <m:t>𝒎</m:t>
                        </m:r>
                      </m:sub>
                    </m:sSub>
                    <m:r>
                      <a:rPr lang="en-US" altLang="zh-CN" sz="2000" b="1" i="1">
                        <a:solidFill>
                          <a:schemeClr val="bg1"/>
                        </a:solidFill>
                        <a:latin typeface="Cambria Math" panose="02040503050406030204" pitchFamily="18" charset="0"/>
                        <a:ea typeface="Cambria Math" panose="02040503050406030204" pitchFamily="18" charset="0"/>
                      </a:rPr>
                      <m:t>,</m:t>
                    </m:r>
                    <m:sSub>
                      <m:sSubPr>
                        <m:ctrlPr>
                          <a:rPr lang="en-US" altLang="zh-CN" sz="2000" b="1" i="1">
                            <a:solidFill>
                              <a:schemeClr val="bg1"/>
                            </a:solidFill>
                            <a:latin typeface="Cambria Math" panose="02040503050406030204" pitchFamily="18" charset="0"/>
                            <a:ea typeface="Cambria Math" panose="02040503050406030204" pitchFamily="18" charset="0"/>
                          </a:rPr>
                        </m:ctrlPr>
                      </m:sSubPr>
                      <m:e>
                        <m:r>
                          <a:rPr lang="en-US" altLang="zh-CN" sz="2000" b="1" i="1">
                            <a:solidFill>
                              <a:schemeClr val="bg1"/>
                            </a:solidFill>
                            <a:latin typeface="Cambria Math" panose="02040503050406030204" pitchFamily="18" charset="0"/>
                            <a:ea typeface="Cambria Math" panose="02040503050406030204" pitchFamily="18" charset="0"/>
                          </a:rPr>
                          <m:t>𝒙</m:t>
                        </m:r>
                      </m:e>
                      <m:sub>
                        <m:r>
                          <a:rPr lang="en-US" altLang="zh-CN" sz="2000" b="1" i="1">
                            <a:solidFill>
                              <a:schemeClr val="bg1"/>
                            </a:solidFill>
                            <a:latin typeface="Cambria Math" panose="02040503050406030204" pitchFamily="18" charset="0"/>
                            <a:ea typeface="Cambria Math" panose="02040503050406030204" pitchFamily="18" charset="0"/>
                          </a:rPr>
                          <m:t>𝒎</m:t>
                        </m:r>
                        <m:r>
                          <a:rPr lang="en-US" altLang="zh-CN" sz="2000" b="1" i="1">
                            <a:solidFill>
                              <a:schemeClr val="bg1"/>
                            </a:solidFill>
                            <a:latin typeface="Cambria Math" panose="02040503050406030204" pitchFamily="18" charset="0"/>
                            <a:ea typeface="Cambria Math" panose="02040503050406030204" pitchFamily="18" charset="0"/>
                          </a:rPr>
                          <m:t>+</m:t>
                        </m:r>
                        <m:r>
                          <a:rPr lang="en-US" altLang="zh-CN" sz="2000" b="1" i="1">
                            <a:solidFill>
                              <a:schemeClr val="bg1"/>
                            </a:solidFill>
                            <a:latin typeface="Cambria Math" panose="02040503050406030204" pitchFamily="18" charset="0"/>
                            <a:ea typeface="Cambria Math" panose="02040503050406030204" pitchFamily="18" charset="0"/>
                          </a:rPr>
                          <m:t>𝟏</m:t>
                        </m:r>
                      </m:sub>
                    </m:sSub>
                  </m:oMath>
                </a14:m>
                <a:r>
                  <a:rPr lang="zh-CN" altLang="en-US" sz="2000" b="1" dirty="0" smtClean="0">
                    <a:solidFill>
                      <a:schemeClr val="bg1"/>
                    </a:solidFill>
                  </a:rPr>
                  <a:t>这</a:t>
                </a:r>
                <a:r>
                  <a:rPr lang="en-US" altLang="zh-CN" sz="2000" b="1" dirty="0" smtClean="0">
                    <a:solidFill>
                      <a:schemeClr val="bg1"/>
                    </a:solidFill>
                  </a:rPr>
                  <a:t>m+1</a:t>
                </a:r>
                <a:r>
                  <a:rPr lang="zh-CN" altLang="en-US" sz="2000" b="1" dirty="0" smtClean="0">
                    <a:solidFill>
                      <a:schemeClr val="bg1"/>
                    </a:solidFill>
                  </a:rPr>
                  <a:t>个节点中可先任意具有</a:t>
                </a:r>
                <a:r>
                  <a:rPr lang="en-US" altLang="zh-CN" sz="2000" b="1" dirty="0" smtClean="0">
                    <a:solidFill>
                      <a:schemeClr val="bg1"/>
                    </a:solidFill>
                  </a:rPr>
                  <a:t>m-1</a:t>
                </a:r>
                <a:r>
                  <a:rPr lang="zh-CN" altLang="en-US" sz="2000" b="1" dirty="0" smtClean="0">
                    <a:solidFill>
                      <a:schemeClr val="bg1"/>
                    </a:solidFill>
                  </a:rPr>
                  <a:t>个公共节点的两组节点作差商，结果都是一样的，如</a:t>
                </a:r>
                <a:endParaRPr lang="en-US" altLang="zh-CN" sz="2000" b="1" dirty="0" smtClean="0">
                  <a:solidFill>
                    <a:schemeClr val="bg1"/>
                  </a:solidFill>
                </a:endParaRPr>
              </a:p>
              <a:p>
                <a:pPr lvl="0"/>
                <a14:m>
                  <m:oMathPara xmlns:m="http://schemas.openxmlformats.org/officeDocument/2006/math">
                    <m:oMathParaPr>
                      <m:jc m:val="centerGroup"/>
                    </m:oMathParaPr>
                    <m:oMath xmlns:m="http://schemas.openxmlformats.org/officeDocument/2006/math">
                      <m:r>
                        <a:rPr lang="en-US" altLang="zh-CN" sz="2000" b="1" i="1" smtClean="0">
                          <a:solidFill>
                            <a:schemeClr val="bg1"/>
                          </a:solidFill>
                          <a:latin typeface="Cambria Math" panose="02040503050406030204" pitchFamily="18" charset="0"/>
                        </a:rPr>
                        <m:t>𝒇</m:t>
                      </m:r>
                      <m:d>
                        <m:dPr>
                          <m:ctrlPr>
                            <a:rPr lang="en-US" altLang="zh-CN" sz="2000" b="1" i="1" smtClean="0">
                              <a:solidFill>
                                <a:schemeClr val="bg1"/>
                              </a:solidFill>
                              <a:latin typeface="Cambria Math" panose="02040503050406030204" pitchFamily="18" charset="0"/>
                            </a:rPr>
                          </m:ctrlPr>
                        </m:dPr>
                        <m:e>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𝟏</m:t>
                          </m:r>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𝟐</m:t>
                          </m:r>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𝟑</m:t>
                          </m:r>
                        </m:e>
                      </m:d>
                      <m:r>
                        <a:rPr lang="en-US" altLang="zh-CN" sz="2000" b="1" i="1" smtClean="0">
                          <a:solidFill>
                            <a:schemeClr val="bg1"/>
                          </a:solidFill>
                          <a:latin typeface="Cambria Math" panose="02040503050406030204" pitchFamily="18" charset="0"/>
                        </a:rPr>
                        <m:t>=</m:t>
                      </m:r>
                      <m:f>
                        <m:fPr>
                          <m:ctrlPr>
                            <a:rPr lang="en-US" altLang="zh-CN" sz="2000" b="1" i="1" smtClean="0">
                              <a:solidFill>
                                <a:schemeClr val="bg1"/>
                              </a:solidFill>
                              <a:latin typeface="Cambria Math" panose="02040503050406030204" pitchFamily="18" charset="0"/>
                            </a:rPr>
                          </m:ctrlPr>
                        </m:fPr>
                        <m:num>
                          <m:r>
                            <a:rPr lang="en-US" altLang="zh-CN" sz="2000" b="1" i="1" smtClean="0">
                              <a:solidFill>
                                <a:schemeClr val="bg1"/>
                              </a:solidFill>
                              <a:latin typeface="Cambria Math" panose="02040503050406030204" pitchFamily="18" charset="0"/>
                            </a:rPr>
                            <m:t>𝒇</m:t>
                          </m:r>
                          <m:d>
                            <m:dPr>
                              <m:ctrlPr>
                                <a:rPr lang="en-US" altLang="zh-CN" sz="2000" b="1" i="1" smtClean="0">
                                  <a:solidFill>
                                    <a:schemeClr val="bg1"/>
                                  </a:solidFill>
                                  <a:latin typeface="Cambria Math" panose="02040503050406030204" pitchFamily="18" charset="0"/>
                                </a:rPr>
                              </m:ctrlPr>
                            </m:dPr>
                            <m:e>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𝟏</m:t>
                              </m:r>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𝟐</m:t>
                              </m:r>
                            </m:e>
                          </m:d>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𝒇</m:t>
                          </m:r>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𝟐</m:t>
                          </m:r>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𝟑</m:t>
                          </m:r>
                          <m:r>
                            <a:rPr lang="en-US" altLang="zh-CN" sz="2000" b="1" i="1" smtClean="0">
                              <a:solidFill>
                                <a:schemeClr val="bg1"/>
                              </a:solidFill>
                              <a:latin typeface="Cambria Math" panose="02040503050406030204" pitchFamily="18" charset="0"/>
                            </a:rPr>
                            <m:t>)</m:t>
                          </m:r>
                        </m:num>
                        <m:den>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𝟏</m:t>
                          </m:r>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𝟑</m:t>
                          </m:r>
                        </m:den>
                      </m:f>
                    </m:oMath>
                  </m:oMathPara>
                </a14:m>
                <a:endParaRPr lang="en-US" altLang="zh-CN" sz="2000" b="1" dirty="0" smtClean="0">
                  <a:solidFill>
                    <a:schemeClr val="bg1"/>
                  </a:solidFill>
                </a:endParaRPr>
              </a:p>
              <a:p>
                <a:pPr lvl="0"/>
                <a14:m>
                  <m:oMathPara xmlns:m="http://schemas.openxmlformats.org/officeDocument/2006/math">
                    <m:oMathParaPr>
                      <m:jc m:val="centerGroup"/>
                    </m:oMathParaPr>
                    <m:oMath xmlns:m="http://schemas.openxmlformats.org/officeDocument/2006/math">
                      <m:r>
                        <a:rPr lang="en-US" altLang="zh-CN" sz="2000" b="1" i="1" smtClean="0">
                          <a:solidFill>
                            <a:schemeClr val="bg1"/>
                          </a:solidFill>
                          <a:latin typeface="Cambria Math" panose="02040503050406030204" pitchFamily="18" charset="0"/>
                        </a:rPr>
                        <m:t>=</m:t>
                      </m:r>
                      <m:f>
                        <m:fPr>
                          <m:ctrlPr>
                            <a:rPr lang="en-US" altLang="zh-CN" sz="2000" b="1" i="1" smtClean="0">
                              <a:solidFill>
                                <a:schemeClr val="bg1"/>
                              </a:solidFill>
                              <a:latin typeface="Cambria Math" panose="02040503050406030204" pitchFamily="18" charset="0"/>
                            </a:rPr>
                          </m:ctrlPr>
                        </m:fPr>
                        <m:num>
                          <m:r>
                            <a:rPr lang="en-US" altLang="zh-CN" sz="2000" b="1" i="1" smtClean="0">
                              <a:solidFill>
                                <a:schemeClr val="bg1"/>
                              </a:solidFill>
                              <a:latin typeface="Cambria Math" panose="02040503050406030204" pitchFamily="18" charset="0"/>
                            </a:rPr>
                            <m:t>𝒇</m:t>
                          </m:r>
                          <m:d>
                            <m:dPr>
                              <m:ctrlPr>
                                <a:rPr lang="en-US" altLang="zh-CN" sz="2000" b="1" i="1" smtClean="0">
                                  <a:solidFill>
                                    <a:schemeClr val="bg1"/>
                                  </a:solidFill>
                                  <a:latin typeface="Cambria Math" panose="02040503050406030204" pitchFamily="18" charset="0"/>
                                </a:rPr>
                              </m:ctrlPr>
                            </m:dPr>
                            <m:e>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𝟏</m:t>
                              </m:r>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𝟐</m:t>
                              </m:r>
                            </m:e>
                          </m:d>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𝒇</m:t>
                          </m:r>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𝟏</m:t>
                          </m:r>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𝟑</m:t>
                          </m:r>
                          <m:r>
                            <a:rPr lang="en-US" altLang="zh-CN" sz="2000" b="1" i="1" smtClean="0">
                              <a:solidFill>
                                <a:schemeClr val="bg1"/>
                              </a:solidFill>
                              <a:latin typeface="Cambria Math" panose="02040503050406030204" pitchFamily="18" charset="0"/>
                            </a:rPr>
                            <m:t>)</m:t>
                          </m:r>
                        </m:num>
                        <m:den>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𝟐</m:t>
                          </m:r>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𝟑</m:t>
                          </m:r>
                        </m:den>
                      </m:f>
                    </m:oMath>
                  </m:oMathPara>
                </a14:m>
                <a:endParaRPr lang="en-US" altLang="zh-CN" sz="2000" b="1" dirty="0" smtClean="0">
                  <a:solidFill>
                    <a:schemeClr val="bg1"/>
                  </a:solidFill>
                </a:endParaRPr>
              </a:p>
              <a:p>
                <a:pPr lvl="0"/>
                <a14:m>
                  <m:oMathPara xmlns:m="http://schemas.openxmlformats.org/officeDocument/2006/math">
                    <m:oMathParaPr>
                      <m:jc m:val="centerGroup"/>
                    </m:oMathParaPr>
                    <m:oMath xmlns:m="http://schemas.openxmlformats.org/officeDocument/2006/math">
                      <m:r>
                        <a:rPr lang="en-US" altLang="zh-CN" sz="2000" b="1" i="1" smtClean="0">
                          <a:solidFill>
                            <a:schemeClr val="bg1"/>
                          </a:solidFill>
                          <a:latin typeface="Cambria Math" panose="02040503050406030204" pitchFamily="18" charset="0"/>
                        </a:rPr>
                        <m:t>=</m:t>
                      </m:r>
                      <m:f>
                        <m:fPr>
                          <m:ctrlPr>
                            <a:rPr lang="en-US" altLang="zh-CN" sz="2000" b="1" i="1" smtClean="0">
                              <a:solidFill>
                                <a:schemeClr val="bg1"/>
                              </a:solidFill>
                              <a:latin typeface="Cambria Math" panose="02040503050406030204" pitchFamily="18" charset="0"/>
                            </a:rPr>
                          </m:ctrlPr>
                        </m:fPr>
                        <m:num>
                          <m:r>
                            <a:rPr lang="en-US" altLang="zh-CN" sz="2000" b="1" i="1" smtClean="0">
                              <a:solidFill>
                                <a:schemeClr val="bg1"/>
                              </a:solidFill>
                              <a:latin typeface="Cambria Math" panose="02040503050406030204" pitchFamily="18" charset="0"/>
                            </a:rPr>
                            <m:t>𝒇</m:t>
                          </m:r>
                          <m:d>
                            <m:dPr>
                              <m:ctrlPr>
                                <a:rPr lang="en-US" altLang="zh-CN" sz="2000" b="1" i="1" smtClean="0">
                                  <a:solidFill>
                                    <a:schemeClr val="bg1"/>
                                  </a:solidFill>
                                  <a:latin typeface="Cambria Math" panose="02040503050406030204" pitchFamily="18" charset="0"/>
                                </a:rPr>
                              </m:ctrlPr>
                            </m:dPr>
                            <m:e>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𝟏</m:t>
                              </m:r>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𝟑</m:t>
                              </m:r>
                            </m:e>
                          </m:d>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𝒇</m:t>
                          </m:r>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𝟐</m:t>
                          </m:r>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𝟑</m:t>
                          </m:r>
                          <m:r>
                            <a:rPr lang="en-US" altLang="zh-CN" sz="2000" b="1" i="1" smtClean="0">
                              <a:solidFill>
                                <a:schemeClr val="bg1"/>
                              </a:solidFill>
                              <a:latin typeface="Cambria Math" panose="02040503050406030204" pitchFamily="18" charset="0"/>
                            </a:rPr>
                            <m:t>)</m:t>
                          </m:r>
                        </m:num>
                        <m:den>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𝟐</m:t>
                          </m:r>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𝒙</m:t>
                          </m:r>
                          <m:r>
                            <a:rPr lang="en-US" altLang="zh-CN" sz="2000" b="1" i="1" smtClean="0">
                              <a:solidFill>
                                <a:schemeClr val="bg1"/>
                              </a:solidFill>
                              <a:latin typeface="Cambria Math" panose="02040503050406030204" pitchFamily="18" charset="0"/>
                            </a:rPr>
                            <m:t>𝟑</m:t>
                          </m:r>
                        </m:den>
                      </m:f>
                    </m:oMath>
                  </m:oMathPara>
                </a14:m>
                <a:endParaRPr lang="en-US" altLang="zh-CN" sz="2000" b="1" dirty="0" smtClean="0">
                  <a:solidFill>
                    <a:schemeClr val="bg1"/>
                  </a:solidFill>
                </a:endParaRPr>
              </a:p>
              <a:p>
                <a:pPr lvl="0"/>
                <a:r>
                  <a:rPr lang="zh-CN" altLang="en-US" sz="2000" b="1" dirty="0" smtClean="0">
                    <a:solidFill>
                      <a:schemeClr val="bg1"/>
                    </a:solidFill>
                  </a:rPr>
                  <a:t>这种性质，称为差商的对称性。</a:t>
                </a:r>
                <a:endParaRPr lang="en-US" altLang="zh-CN" sz="2000" b="1" dirty="0" smtClean="0">
                  <a:solidFill>
                    <a:schemeClr val="bg1"/>
                  </a:solidFill>
                </a:endParaRPr>
              </a:p>
              <a:p>
                <a:pPr lvl="0"/>
                <a:endParaRPr lang="en-US" altLang="zh-CN" sz="2000" b="1" dirty="0">
                  <a:solidFill>
                    <a:srgbClr val="FF0000"/>
                  </a:solidFill>
                </a:endParaRPr>
              </a:p>
              <a:p>
                <a:endParaRPr lang="zh-CN" altLang="en-US" b="1" dirty="0"/>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152556" y="1435100"/>
                <a:ext cx="5562454" cy="5422900"/>
              </a:xfrm>
              <a:blipFill>
                <a:blip r:embed="rId3"/>
                <a:stretch>
                  <a:fillRect l="-1095" t="-899" r="-986" b="-89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717614"/>
          </a:xfrm>
        </p:spPr>
        <p:txBody>
          <a:bodyPr/>
          <a:lstStyle/>
          <a:p>
            <a:r>
              <a:rPr lang="en-US" altLang="zh-CN" sz="3600"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1.5 </a:t>
            </a:r>
            <a:r>
              <a:rPr lang="zh-CN" altLang="en-US" sz="3600" dirty="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牛顿插值公式</a:t>
            </a:r>
            <a:endParaRPr lang="zh-CN" altLang="en-US" dirty="0"/>
          </a:p>
        </p:txBody>
      </p:sp>
      <p:graphicFrame>
        <p:nvGraphicFramePr>
          <p:cNvPr id="5" name="内容占位符 4"/>
          <p:cNvGraphicFramePr>
            <a:graphicFrameLocks noGrp="1"/>
          </p:cNvGraphicFramePr>
          <p:nvPr>
            <p:ph idx="1"/>
          </p:nvPr>
        </p:nvGraphicFramePr>
        <p:xfrm>
          <a:off x="1143130" y="1905040"/>
          <a:ext cx="8076988" cy="2595880"/>
        </p:xfrm>
        <a:graphic>
          <a:graphicData uri="http://schemas.openxmlformats.org/drawingml/2006/table">
            <a:tbl>
              <a:tblPr firstRow="1" bandRow="1">
                <a:tableStyleId>{5C22544A-7EE6-4342-B048-85BDC9FD1C3A}</a:tableStyleId>
              </a:tblPr>
              <a:tblGrid>
                <a:gridCol w="372784">
                  <a:extLst>
                    <a:ext uri="{9D8B030D-6E8A-4147-A177-3AD203B41FA5}">
                      <a16:colId xmlns:a16="http://schemas.microsoft.com/office/drawing/2014/main" val="20000"/>
                    </a:ext>
                  </a:extLst>
                </a:gridCol>
                <a:gridCol w="693988">
                  <a:extLst>
                    <a:ext uri="{9D8B030D-6E8A-4147-A177-3AD203B41FA5}">
                      <a16:colId xmlns:a16="http://schemas.microsoft.com/office/drawing/2014/main" val="20001"/>
                    </a:ext>
                  </a:extLst>
                </a:gridCol>
                <a:gridCol w="1219168">
                  <a:extLst>
                    <a:ext uri="{9D8B030D-6E8A-4147-A177-3AD203B41FA5}">
                      <a16:colId xmlns:a16="http://schemas.microsoft.com/office/drawing/2014/main" val="20002"/>
                    </a:ext>
                  </a:extLst>
                </a:gridCol>
                <a:gridCol w="1752554">
                  <a:extLst>
                    <a:ext uri="{9D8B030D-6E8A-4147-A177-3AD203B41FA5}">
                      <a16:colId xmlns:a16="http://schemas.microsoft.com/office/drawing/2014/main" val="20003"/>
                    </a:ext>
                  </a:extLst>
                </a:gridCol>
                <a:gridCol w="2057346">
                  <a:extLst>
                    <a:ext uri="{9D8B030D-6E8A-4147-A177-3AD203B41FA5}">
                      <a16:colId xmlns:a16="http://schemas.microsoft.com/office/drawing/2014/main" val="20004"/>
                    </a:ext>
                  </a:extLst>
                </a:gridCol>
                <a:gridCol w="490012">
                  <a:extLst>
                    <a:ext uri="{9D8B030D-6E8A-4147-A177-3AD203B41FA5}">
                      <a16:colId xmlns:a16="http://schemas.microsoft.com/office/drawing/2014/main" val="20005"/>
                    </a:ext>
                  </a:extLst>
                </a:gridCol>
                <a:gridCol w="1491136">
                  <a:extLst>
                    <a:ext uri="{9D8B030D-6E8A-4147-A177-3AD203B41FA5}">
                      <a16:colId xmlns:a16="http://schemas.microsoft.com/office/drawing/2014/main" val="20006"/>
                    </a:ext>
                  </a:extLst>
                </a:gridCol>
              </a:tblGrid>
              <a:tr h="370840">
                <a:tc>
                  <a:txBody>
                    <a:bodyPr/>
                    <a:lstStyle/>
                    <a:p>
                      <a:endParaRPr lang="zh-CN" altLang="en-US" dirty="0"/>
                    </a:p>
                  </a:txBody>
                  <a:tcPr/>
                </a:tc>
                <a:tc>
                  <a:txBody>
                    <a:bodyPr/>
                    <a:lstStyle/>
                    <a:p>
                      <a:pPr algn="ctr"/>
                      <a:r>
                        <a:rPr lang="en-US" altLang="zh-CN" dirty="0" smtClean="0"/>
                        <a:t>0</a:t>
                      </a:r>
                      <a:r>
                        <a:rPr lang="zh-CN" altLang="en-US" dirty="0" smtClean="0"/>
                        <a:t>阶</a:t>
                      </a:r>
                      <a:endParaRPr lang="zh-CN" altLang="en-US" dirty="0"/>
                    </a:p>
                  </a:txBody>
                  <a:tcPr/>
                </a:tc>
                <a:tc>
                  <a:txBody>
                    <a:bodyPr/>
                    <a:lstStyle/>
                    <a:p>
                      <a:pPr algn="ctr"/>
                      <a:r>
                        <a:rPr lang="en-US" altLang="zh-CN" dirty="0" smtClean="0"/>
                        <a:t>1</a:t>
                      </a:r>
                      <a:r>
                        <a:rPr lang="zh-CN" altLang="en-US" dirty="0" smtClean="0"/>
                        <a:t>阶</a:t>
                      </a:r>
                      <a:endParaRPr lang="zh-CN" altLang="en-US" dirty="0"/>
                    </a:p>
                  </a:txBody>
                  <a:tcPr/>
                </a:tc>
                <a:tc>
                  <a:txBody>
                    <a:bodyPr/>
                    <a:lstStyle/>
                    <a:p>
                      <a:pPr algn="ctr"/>
                      <a:r>
                        <a:rPr lang="en-US" altLang="zh-CN" dirty="0" smtClean="0"/>
                        <a:t>2</a:t>
                      </a:r>
                      <a:r>
                        <a:rPr lang="zh-CN" altLang="en-US" dirty="0" smtClean="0"/>
                        <a:t>阶</a:t>
                      </a:r>
                      <a:endParaRPr lang="zh-CN" altLang="en-US" dirty="0"/>
                    </a:p>
                  </a:txBody>
                  <a:tcPr/>
                </a:tc>
                <a:tc>
                  <a:txBody>
                    <a:bodyPr/>
                    <a:lstStyle/>
                    <a:p>
                      <a:pPr algn="ctr"/>
                      <a:r>
                        <a:rPr lang="en-US" altLang="zh-CN" dirty="0" smtClean="0"/>
                        <a:t>3</a:t>
                      </a:r>
                      <a:r>
                        <a:rPr lang="zh-CN" altLang="en-US" dirty="0" smtClean="0"/>
                        <a:t>阶</a:t>
                      </a:r>
                      <a:endParaRPr lang="zh-CN" altLang="en-US" dirty="0"/>
                    </a:p>
                  </a:txBody>
                  <a:tcPr/>
                </a:tc>
                <a:tc>
                  <a:txBody>
                    <a:bodyPr/>
                    <a:lstStyle/>
                    <a:p>
                      <a:pPr algn="ctr"/>
                      <a:endParaRPr lang="zh-CN" altLang="en-US" dirty="0"/>
                    </a:p>
                  </a:txBody>
                  <a:tcPr/>
                </a:tc>
                <a:tc>
                  <a:txBody>
                    <a:bodyPr/>
                    <a:lstStyle/>
                    <a:p>
                      <a:pPr algn="ctr"/>
                      <a:r>
                        <a:rPr lang="en-US" altLang="zh-CN" dirty="0" smtClean="0"/>
                        <a:t>n</a:t>
                      </a:r>
                      <a:r>
                        <a:rPr lang="zh-CN" altLang="en-US" dirty="0" smtClean="0"/>
                        <a:t>阶</a:t>
                      </a:r>
                      <a:endParaRPr lang="zh-CN" altLang="en-US" dirty="0"/>
                    </a:p>
                  </a:txBody>
                  <a:tcPr/>
                </a:tc>
                <a:extLst>
                  <a:ext uri="{0D108BD9-81ED-4DB2-BD59-A6C34878D82A}">
                    <a16:rowId xmlns:a16="http://schemas.microsoft.com/office/drawing/2014/main" val="10000"/>
                  </a:ext>
                </a:extLst>
              </a:tr>
              <a:tr h="370840">
                <a:tc>
                  <a:txBody>
                    <a:bodyPr/>
                    <a:lstStyle/>
                    <a:p>
                      <a:endParaRPr lang="zh-CN"/>
                    </a:p>
                  </a:txBody>
                  <a:tcPr>
                    <a:blipFill>
                      <a:blip r:embed="rId2"/>
                      <a:stretch>
                        <a:fillRect l="-1639" t="-113115" r="-2080328" b="-511475"/>
                      </a:stretch>
                    </a:blipFill>
                  </a:tcPr>
                </a:tc>
                <a:tc>
                  <a:txBody>
                    <a:bodyPr/>
                    <a:lstStyle/>
                    <a:p>
                      <a:endParaRPr lang="zh-CN"/>
                    </a:p>
                  </a:txBody>
                  <a:tcPr>
                    <a:blipFill>
                      <a:blip r:embed="rId2"/>
                      <a:stretch>
                        <a:fillRect l="-54386" t="-113115" r="-1013158" b="-511475"/>
                      </a:stretch>
                    </a:blipFill>
                  </a:tcPr>
                </a:tc>
                <a:tc>
                  <a:txBody>
                    <a:bodyPr/>
                    <a:lstStyle/>
                    <a:p>
                      <a:endParaRPr lang="zh-CN"/>
                    </a:p>
                  </a:txBody>
                  <a:tcPr>
                    <a:blipFill>
                      <a:blip r:embed="rId2"/>
                      <a:stretch>
                        <a:fillRect l="-88000" t="-113115" r="-477500" b="-511475"/>
                      </a:stretch>
                    </a:blipFill>
                  </a:tcPr>
                </a:tc>
                <a:tc>
                  <a:txBody>
                    <a:bodyPr/>
                    <a:lstStyle/>
                    <a:p>
                      <a:endParaRPr lang="zh-CN"/>
                    </a:p>
                  </a:txBody>
                  <a:tcPr>
                    <a:blipFill>
                      <a:blip r:embed="rId2"/>
                      <a:stretch>
                        <a:fillRect l="-130556" t="-113115" r="-231597" b="-511475"/>
                      </a:stretch>
                    </a:blipFill>
                  </a:tcPr>
                </a:tc>
                <a:tc>
                  <a:txBody>
                    <a:bodyPr/>
                    <a:lstStyle/>
                    <a:p>
                      <a:endParaRPr lang="zh-CN"/>
                    </a:p>
                  </a:txBody>
                  <a:tcPr>
                    <a:blipFill>
                      <a:blip r:embed="rId2"/>
                      <a:stretch>
                        <a:fillRect l="-196450" t="-113115" r="-97337" b="-511475"/>
                      </a:stretch>
                    </a:blipFill>
                  </a:tcPr>
                </a:tc>
                <a:tc>
                  <a:txBody>
                    <a:bodyPr/>
                    <a:lstStyle/>
                    <a:p>
                      <a:endParaRPr lang="zh-CN"/>
                    </a:p>
                  </a:txBody>
                  <a:tcPr>
                    <a:blipFill>
                      <a:blip r:embed="rId2"/>
                      <a:stretch>
                        <a:fillRect l="-1252500" t="-113115" r="-311250" b="-511475"/>
                      </a:stretch>
                    </a:blipFill>
                  </a:tcPr>
                </a:tc>
                <a:tc>
                  <a:txBody>
                    <a:bodyPr/>
                    <a:lstStyle/>
                    <a:p>
                      <a:endParaRPr lang="zh-CN"/>
                    </a:p>
                  </a:txBody>
                  <a:tcPr>
                    <a:blipFill>
                      <a:blip r:embed="rId2"/>
                      <a:stretch>
                        <a:fillRect l="-441633" t="-113115" r="-1633" b="-511475"/>
                      </a:stretch>
                    </a:blipFill>
                  </a:tcPr>
                </a:tc>
                <a:extLst>
                  <a:ext uri="{0D108BD9-81ED-4DB2-BD59-A6C34878D82A}">
                    <a16:rowId xmlns:a16="http://schemas.microsoft.com/office/drawing/2014/main" val="10001"/>
                  </a:ext>
                </a:extLst>
              </a:tr>
              <a:tr h="370840">
                <a:tc>
                  <a:txBody>
                    <a:bodyPr/>
                    <a:lstStyle/>
                    <a:p>
                      <a:endParaRPr lang="zh-CN"/>
                    </a:p>
                  </a:txBody>
                  <a:tcPr>
                    <a:blipFill>
                      <a:blip r:embed="rId2"/>
                      <a:stretch>
                        <a:fillRect l="-1639" t="-213115" r="-2080328" b="-411475"/>
                      </a:stretch>
                    </a:blipFill>
                  </a:tcPr>
                </a:tc>
                <a:tc>
                  <a:txBody>
                    <a:bodyPr/>
                    <a:lstStyle/>
                    <a:p>
                      <a:endParaRPr lang="zh-CN"/>
                    </a:p>
                  </a:txBody>
                  <a:tcPr>
                    <a:blipFill>
                      <a:blip r:embed="rId2"/>
                      <a:stretch>
                        <a:fillRect l="-54386" t="-213115" r="-1013158" b="-411475"/>
                      </a:stretch>
                    </a:blipFill>
                  </a:tcPr>
                </a:tc>
                <a:tc>
                  <a:txBody>
                    <a:bodyPr/>
                    <a:lstStyle/>
                    <a:p>
                      <a:endParaRPr lang="zh-CN" dirty="0"/>
                    </a:p>
                  </a:txBody>
                  <a:tcPr>
                    <a:blipFill>
                      <a:blip r:embed="rId2"/>
                      <a:stretch>
                        <a:fillRect l="-88000" t="-213115" r="-477500" b="-411475"/>
                      </a:stretch>
                    </a:blipFill>
                  </a:tcPr>
                </a:tc>
                <a:tc>
                  <a:txBody>
                    <a:bodyPr/>
                    <a:lstStyle/>
                    <a:p>
                      <a:endParaRPr lang="zh-CN"/>
                    </a:p>
                  </a:txBody>
                  <a:tcPr>
                    <a:blipFill>
                      <a:blip r:embed="rId2"/>
                      <a:stretch>
                        <a:fillRect l="-130556" t="-213115" r="-231597" b="-411475"/>
                      </a:stretch>
                    </a:blipFill>
                  </a:tcPr>
                </a:tc>
                <a:tc>
                  <a:txBody>
                    <a:bodyPr/>
                    <a:lstStyle/>
                    <a:p>
                      <a:endParaRPr lang="zh-CN"/>
                    </a:p>
                  </a:txBody>
                  <a:tcPr>
                    <a:blipFill>
                      <a:blip r:embed="rId2"/>
                      <a:stretch>
                        <a:fillRect l="-196450" t="-213115" r="-97337" b="-411475"/>
                      </a:stretch>
                    </a:blipFill>
                  </a:tcPr>
                </a:tc>
                <a:tc>
                  <a:txBody>
                    <a:bodyPr/>
                    <a:lstStyle/>
                    <a:p>
                      <a:endParaRPr lang="zh-CN"/>
                    </a:p>
                  </a:txBody>
                  <a:tcPr>
                    <a:blipFill>
                      <a:blip r:embed="rId2"/>
                      <a:stretch>
                        <a:fillRect l="-1252500" t="-213115" r="-311250" b="-411475"/>
                      </a:stretch>
                    </a:blipFill>
                  </a:tcPr>
                </a:tc>
                <a:tc>
                  <a:txBody>
                    <a:bodyPr/>
                    <a:lstStyle/>
                    <a:p>
                      <a:endParaRPr lang="zh-CN" altLang="en-US" dirty="0"/>
                    </a:p>
                  </a:txBody>
                  <a:tcPr/>
                </a:tc>
                <a:extLst>
                  <a:ext uri="{0D108BD9-81ED-4DB2-BD59-A6C34878D82A}">
                    <a16:rowId xmlns:a16="http://schemas.microsoft.com/office/drawing/2014/main" val="10002"/>
                  </a:ext>
                </a:extLst>
              </a:tr>
              <a:tr h="370840">
                <a:tc>
                  <a:txBody>
                    <a:bodyPr/>
                    <a:lstStyle/>
                    <a:p>
                      <a:endParaRPr lang="zh-CN"/>
                    </a:p>
                  </a:txBody>
                  <a:tcPr>
                    <a:blipFill>
                      <a:blip r:embed="rId2"/>
                      <a:stretch>
                        <a:fillRect l="-1639" t="-313115" r="-2080328" b="-311475"/>
                      </a:stretch>
                    </a:blipFill>
                  </a:tcPr>
                </a:tc>
                <a:tc>
                  <a:txBody>
                    <a:bodyPr/>
                    <a:lstStyle/>
                    <a:p>
                      <a:endParaRPr lang="zh-CN"/>
                    </a:p>
                  </a:txBody>
                  <a:tcPr>
                    <a:blipFill>
                      <a:blip r:embed="rId2"/>
                      <a:stretch>
                        <a:fillRect l="-54386" t="-313115" r="-1013158" b="-311475"/>
                      </a:stretch>
                    </a:blipFill>
                  </a:tcPr>
                </a:tc>
                <a:tc>
                  <a:txBody>
                    <a:bodyPr/>
                    <a:lstStyle/>
                    <a:p>
                      <a:endParaRPr lang="zh-CN"/>
                    </a:p>
                  </a:txBody>
                  <a:tcPr>
                    <a:blipFill>
                      <a:blip r:embed="rId2"/>
                      <a:stretch>
                        <a:fillRect l="-88000" t="-313115" r="-477500" b="-311475"/>
                      </a:stretch>
                    </a:blipFill>
                  </a:tcPr>
                </a:tc>
                <a:tc>
                  <a:txBody>
                    <a:bodyPr/>
                    <a:lstStyle/>
                    <a:p>
                      <a:endParaRPr lang="zh-CN"/>
                    </a:p>
                  </a:txBody>
                  <a:tcPr>
                    <a:blipFill>
                      <a:blip r:embed="rId2"/>
                      <a:stretch>
                        <a:fillRect l="-130556" t="-313115" r="-231597" b="-311475"/>
                      </a:stretch>
                    </a:blipFill>
                  </a:tcPr>
                </a:tc>
                <a:tc>
                  <a:txBody>
                    <a:bodyPr/>
                    <a:lstStyle/>
                    <a:p>
                      <a:endParaRPr lang="zh-CN"/>
                    </a:p>
                  </a:txBody>
                  <a:tcPr>
                    <a:blipFill>
                      <a:blip r:embed="rId2"/>
                      <a:stretch>
                        <a:fillRect l="-196450" t="-313115" r="-97337" b="-311475"/>
                      </a:stretch>
                    </a:blipFill>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3"/>
                  </a:ext>
                </a:extLst>
              </a:tr>
              <a:tr h="370840">
                <a:tc>
                  <a:txBody>
                    <a:bodyPr/>
                    <a:lstStyle/>
                    <a:p>
                      <a:endParaRPr lang="zh-CN"/>
                    </a:p>
                  </a:txBody>
                  <a:tcPr>
                    <a:blipFill>
                      <a:blip r:embed="rId2"/>
                      <a:stretch>
                        <a:fillRect l="-1639" t="-413115" r="-2080328" b="-211475"/>
                      </a:stretch>
                    </a:blipFill>
                  </a:tcPr>
                </a:tc>
                <a:tc>
                  <a:txBody>
                    <a:bodyPr/>
                    <a:lstStyle/>
                    <a:p>
                      <a:endParaRPr lang="zh-CN"/>
                    </a:p>
                  </a:txBody>
                  <a:tcPr>
                    <a:blipFill>
                      <a:blip r:embed="rId2"/>
                      <a:stretch>
                        <a:fillRect l="-54386" t="-413115" r="-1013158" b="-211475"/>
                      </a:stretch>
                    </a:blipFill>
                  </a:tcPr>
                </a:tc>
                <a:tc>
                  <a:txBody>
                    <a:bodyPr/>
                    <a:lstStyle/>
                    <a:p>
                      <a:endParaRPr lang="zh-CN"/>
                    </a:p>
                  </a:txBody>
                  <a:tcPr>
                    <a:blipFill>
                      <a:blip r:embed="rId2"/>
                      <a:stretch>
                        <a:fillRect l="-88000" t="-413115" r="-477500" b="-211475"/>
                      </a:stretch>
                    </a:blipFill>
                  </a:tcPr>
                </a:tc>
                <a:tc>
                  <a:txBody>
                    <a:bodyPr/>
                    <a:lstStyle/>
                    <a:p>
                      <a:endParaRPr lang="zh-CN"/>
                    </a:p>
                  </a:txBody>
                  <a:tcPr>
                    <a:blipFill>
                      <a:blip r:embed="rId2"/>
                      <a:stretch>
                        <a:fillRect l="-130556" t="-413115" r="-231597" b="-211475"/>
                      </a:stretch>
                    </a:blipFill>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4"/>
                  </a:ext>
                </a:extLst>
              </a:tr>
              <a:tr h="370840">
                <a:tc>
                  <a:txBody>
                    <a:bodyPr/>
                    <a:lstStyle/>
                    <a:p>
                      <a:endParaRPr lang="zh-CN"/>
                    </a:p>
                  </a:txBody>
                  <a:tcPr>
                    <a:blipFill>
                      <a:blip r:embed="rId2"/>
                      <a:stretch>
                        <a:fillRect l="-1639" t="-513115" r="-2080328" b="-111475"/>
                      </a:stretch>
                    </a:blipFill>
                  </a:tcPr>
                </a:tc>
                <a:tc>
                  <a:txBody>
                    <a:bodyPr/>
                    <a:lstStyle/>
                    <a:p>
                      <a:endParaRPr lang="zh-CN"/>
                    </a:p>
                  </a:txBody>
                  <a:tcPr>
                    <a:blipFill>
                      <a:blip r:embed="rId2"/>
                      <a:stretch>
                        <a:fillRect l="-54386" t="-513115" r="-1013158" b="-111475"/>
                      </a:stretch>
                    </a:blipFill>
                  </a:tcPr>
                </a:tc>
                <a:tc>
                  <a:txBody>
                    <a:bodyPr/>
                    <a:lstStyle/>
                    <a:p>
                      <a:endParaRPr lang="zh-CN"/>
                    </a:p>
                  </a:txBody>
                  <a:tcPr>
                    <a:blipFill>
                      <a:blip r:embed="rId2"/>
                      <a:stretch>
                        <a:fillRect l="-88000" t="-513115" r="-477500" b="-111475"/>
                      </a:stretch>
                    </a:blipFill>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5"/>
                  </a:ext>
                </a:extLst>
              </a:tr>
              <a:tr h="370840">
                <a:tc>
                  <a:txBody>
                    <a:bodyPr/>
                    <a:lstStyle/>
                    <a:p>
                      <a:endParaRPr lang="zh-CN"/>
                    </a:p>
                  </a:txBody>
                  <a:tcPr>
                    <a:blipFill>
                      <a:blip r:embed="rId2"/>
                      <a:stretch>
                        <a:fillRect l="-1639" t="-613115" r="-2080328" b="-11475"/>
                      </a:stretch>
                    </a:blipFill>
                  </a:tcPr>
                </a:tc>
                <a:tc>
                  <a:txBody>
                    <a:bodyPr/>
                    <a:lstStyle/>
                    <a:p>
                      <a:endParaRPr lang="zh-CN"/>
                    </a:p>
                  </a:txBody>
                  <a:tcPr>
                    <a:blipFill>
                      <a:blip r:embed="rId2"/>
                      <a:stretch>
                        <a:fillRect l="-54386" t="-613115" r="-1013158" b="-11475"/>
                      </a:stretch>
                    </a:blipFill>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4" name="文本占位符 3"/>
              <p:cNvSpPr>
                <a:spLocks noGrp="1"/>
              </p:cNvSpPr>
              <p:nvPr>
                <p:ph type="body" sz="half" idx="2"/>
              </p:nvPr>
            </p:nvSpPr>
            <p:spPr>
              <a:xfrm>
                <a:off x="228754" y="1066862"/>
                <a:ext cx="11658294" cy="5059301"/>
              </a:xfrm>
            </p:spPr>
            <p:txBody>
              <a:bodyPr/>
              <a:lstStyle/>
              <a:p>
                <a:pPr lvl="0"/>
                <a:r>
                  <a:rPr lang="en-US" altLang="zh-CN" sz="2000" dirty="0" smtClean="0">
                    <a:solidFill>
                      <a:srgbClr val="FFFFFF"/>
                    </a:solidFill>
                  </a:rPr>
                  <a:t>1.5.3 </a:t>
                </a:r>
                <a:r>
                  <a:rPr lang="zh-CN" altLang="en-US" sz="2000" dirty="0" smtClean="0">
                    <a:solidFill>
                      <a:srgbClr val="FF0000"/>
                    </a:solidFill>
                  </a:rPr>
                  <a:t>差商表及牛顿插值公式</a:t>
                </a:r>
                <a:endParaRPr lang="en-US" altLang="zh-CN" sz="2000" dirty="0" smtClean="0">
                  <a:solidFill>
                    <a:srgbClr val="FF0000"/>
                  </a:solidFill>
                </a:endParaRPr>
              </a:p>
              <a:p>
                <a:pPr lvl="0"/>
                <a:r>
                  <a:rPr lang="en-US" altLang="zh-CN" sz="2000" dirty="0" smtClean="0">
                    <a:solidFill>
                      <a:schemeClr val="bg1"/>
                    </a:solidFill>
                  </a:rPr>
                  <a:t>        </a:t>
                </a:r>
                <a:r>
                  <a:rPr lang="zh-CN" altLang="en-US" sz="2000" dirty="0" smtClean="0">
                    <a:solidFill>
                      <a:schemeClr val="bg1"/>
                    </a:solidFill>
                  </a:rPr>
                  <a:t>当节点</a:t>
                </a:r>
                <a14:m>
                  <m:oMath xmlns:m="http://schemas.openxmlformats.org/officeDocument/2006/math">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𝑥</m:t>
                        </m:r>
                      </m:e>
                      <m:sub>
                        <m:r>
                          <a:rPr lang="en-US" altLang="zh-CN" sz="2000" i="1">
                            <a:solidFill>
                              <a:schemeClr val="bg1"/>
                            </a:solidFill>
                            <a:latin typeface="Cambria Math" panose="02040503050406030204" pitchFamily="18" charset="0"/>
                            <a:ea typeface="全新硬笔行书简" panose="02010600040101010101" pitchFamily="2" charset="-122"/>
                          </a:rPr>
                          <m:t>0</m:t>
                        </m:r>
                      </m:sub>
                    </m:sSub>
                    <m:r>
                      <a:rPr lang="en-US" altLang="zh-CN" sz="2000" i="1">
                        <a:solidFill>
                          <a:schemeClr val="bg1"/>
                        </a:solidFill>
                        <a:latin typeface="Cambria Math" panose="02040503050406030204" pitchFamily="18" charset="0"/>
                        <a:ea typeface="全新硬笔行书简" panose="02010600040101010101" pitchFamily="2" charset="-122"/>
                      </a:rPr>
                      <m:t>,</m:t>
                    </m:r>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𝑥</m:t>
                        </m:r>
                      </m:e>
                      <m:sub>
                        <m:r>
                          <a:rPr lang="en-US" altLang="zh-CN" sz="2000" i="1">
                            <a:solidFill>
                              <a:schemeClr val="bg1"/>
                            </a:solidFill>
                            <a:latin typeface="Cambria Math" panose="02040503050406030204" pitchFamily="18" charset="0"/>
                            <a:ea typeface="全新硬笔行书简" panose="02010600040101010101" pitchFamily="2" charset="-122"/>
                          </a:rPr>
                          <m:t>1</m:t>
                        </m:r>
                      </m:sub>
                    </m:sSub>
                    <m:r>
                      <a:rPr lang="en-US" altLang="zh-CN" sz="2000" i="1">
                        <a:solidFill>
                          <a:schemeClr val="bg1"/>
                        </a:solidFill>
                        <a:latin typeface="Cambria Math" panose="02040503050406030204" pitchFamily="18" charset="0"/>
                        <a:ea typeface="全新硬笔行书简" panose="02010600040101010101" pitchFamily="2" charset="-122"/>
                      </a:rPr>
                      <m:t>,</m:t>
                    </m:r>
                    <m:r>
                      <a:rPr lang="en-US" altLang="zh-CN" sz="2000" i="1">
                        <a:solidFill>
                          <a:schemeClr val="bg1"/>
                        </a:solidFill>
                        <a:latin typeface="Cambria Math" panose="02040503050406030204" pitchFamily="18" charset="0"/>
                        <a:ea typeface="Cambria Math" panose="02040503050406030204" pitchFamily="18" charset="0"/>
                      </a:rPr>
                      <m:t>⋯,</m:t>
                    </m:r>
                    <m:sSub>
                      <m:sSubPr>
                        <m:ctrlPr>
                          <a:rPr lang="en-US" altLang="zh-CN" sz="2000" i="1">
                            <a:solidFill>
                              <a:schemeClr val="bg1"/>
                            </a:solidFill>
                            <a:latin typeface="Cambria Math" panose="02040503050406030204" pitchFamily="18" charset="0"/>
                            <a:ea typeface="Cambria Math" panose="02040503050406030204" pitchFamily="18" charset="0"/>
                          </a:rPr>
                        </m:ctrlPr>
                      </m:sSubPr>
                      <m:e>
                        <m:r>
                          <a:rPr lang="en-US" altLang="zh-CN" sz="2000" i="1">
                            <a:solidFill>
                              <a:schemeClr val="bg1"/>
                            </a:solidFill>
                            <a:latin typeface="Cambria Math" panose="02040503050406030204" pitchFamily="18" charset="0"/>
                            <a:ea typeface="Cambria Math" panose="02040503050406030204" pitchFamily="18" charset="0"/>
                          </a:rPr>
                          <m:t>𝑥</m:t>
                        </m:r>
                      </m:e>
                      <m:sub>
                        <m:r>
                          <a:rPr lang="en-US" altLang="zh-CN" sz="2000" i="1">
                            <a:solidFill>
                              <a:schemeClr val="bg1"/>
                            </a:solidFill>
                            <a:latin typeface="Cambria Math" panose="02040503050406030204" pitchFamily="18" charset="0"/>
                            <a:ea typeface="Cambria Math" panose="02040503050406030204" pitchFamily="18" charset="0"/>
                          </a:rPr>
                          <m:t>𝑛</m:t>
                        </m:r>
                      </m:sub>
                    </m:sSub>
                  </m:oMath>
                </a14:m>
                <a:r>
                  <a:rPr lang="zh-CN" altLang="en-US" sz="2000" dirty="0" smtClean="0">
                    <a:solidFill>
                      <a:schemeClr val="bg1"/>
                    </a:solidFill>
                  </a:rPr>
                  <a:t>各不相同时，可将各组节点间的差商列表如下，称为差商表：</a:t>
                </a:r>
                <a:endParaRPr lang="en-US" altLang="zh-CN" sz="2000" dirty="0">
                  <a:solidFill>
                    <a:schemeClr val="bg1"/>
                  </a:solidFill>
                </a:endParaRPr>
              </a:p>
              <a:p>
                <a:endParaRPr lang="zh-CN" altLang="en-US" dirty="0"/>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228754" y="1066862"/>
                <a:ext cx="11658294" cy="5059301"/>
              </a:xfrm>
              <a:blipFill rotWithShape="1">
                <a:blip r:embed="rId3"/>
                <a:stretch>
                  <a:fillRect l="-575" t="-964"/>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717614"/>
          </a:xfrm>
        </p:spPr>
        <p:txBody>
          <a:bodyPr/>
          <a:lstStyle/>
          <a:p>
            <a:r>
              <a:rPr lang="en-US" altLang="zh-CN" sz="3600"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1.5 </a:t>
            </a:r>
            <a:r>
              <a:rPr lang="zh-CN" altLang="en-US" sz="3600"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牛顿插值公式</a:t>
            </a:r>
            <a:endParaRPr lang="zh-CN" altLang="en-US" dirty="0"/>
          </a:p>
        </p:txBody>
      </p:sp>
      <mc:AlternateContent xmlns:mc="http://schemas.openxmlformats.org/markup-compatibility/2006" xmlns:a14="http://schemas.microsoft.com/office/drawing/2010/main">
        <mc:Choice Requires="a14">
          <p:sp>
            <p:nvSpPr>
              <p:cNvPr id="4" name="文本占位符 3"/>
              <p:cNvSpPr>
                <a:spLocks noGrp="1"/>
              </p:cNvSpPr>
              <p:nvPr>
                <p:ph type="body" sz="half" idx="2"/>
              </p:nvPr>
            </p:nvSpPr>
            <p:spPr>
              <a:xfrm>
                <a:off x="609600" y="914466"/>
                <a:ext cx="10972656" cy="6324434"/>
              </a:xfrm>
            </p:spPr>
            <p:txBody>
              <a:bodyPr/>
              <a:lstStyle/>
              <a:p>
                <a:r>
                  <a:rPr lang="zh-CN" altLang="en-US" sz="2000" dirty="0" smtClean="0">
                    <a:solidFill>
                      <a:schemeClr val="bg1"/>
                    </a:solidFill>
                  </a:rPr>
                  <a:t>例：设</a:t>
                </a:r>
                <a14:m>
                  <m:oMath xmlns:m="http://schemas.openxmlformats.org/officeDocument/2006/math">
                    <m:r>
                      <a:rPr lang="en-US" altLang="zh-CN" sz="2000" b="0" i="1" smtClean="0">
                        <a:solidFill>
                          <a:schemeClr val="bg1"/>
                        </a:solidFill>
                        <a:latin typeface="Cambria Math" panose="02040503050406030204" pitchFamily="18" charset="0"/>
                      </a:rPr>
                      <m:t>𝑓</m:t>
                    </m:r>
                    <m:r>
                      <a:rPr lang="en-US" altLang="zh-CN" sz="2000" b="0" i="1" smtClean="0">
                        <a:solidFill>
                          <a:schemeClr val="bg1"/>
                        </a:solidFill>
                        <a:latin typeface="Cambria Math" panose="02040503050406030204" pitchFamily="18" charset="0"/>
                      </a:rPr>
                      <m:t>(</m:t>
                    </m:r>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m:t>
                    </m:r>
                  </m:oMath>
                </a14:m>
                <a:r>
                  <a:rPr lang="zh-CN" altLang="en-US" sz="2000" dirty="0" smtClean="0">
                    <a:solidFill>
                      <a:schemeClr val="bg1"/>
                    </a:solidFill>
                  </a:rPr>
                  <a:t>有函数值表：</a:t>
                </a:r>
                <a:endParaRPr lang="en-US" altLang="zh-CN" sz="2000" dirty="0" smtClean="0">
                  <a:solidFill>
                    <a:schemeClr val="bg1"/>
                  </a:solidFill>
                </a:endParaRPr>
              </a:p>
              <a:p>
                <a:endParaRPr lang="en-US" altLang="zh-CN" sz="2000" dirty="0">
                  <a:solidFill>
                    <a:schemeClr val="bg1"/>
                  </a:solidFill>
                </a:endParaRPr>
              </a:p>
              <a:p>
                <a:endParaRPr lang="en-US" altLang="zh-CN" sz="2000" dirty="0" smtClean="0">
                  <a:solidFill>
                    <a:schemeClr val="bg1"/>
                  </a:solidFill>
                </a:endParaRPr>
              </a:p>
              <a:p>
                <a:endParaRPr lang="en-US" altLang="zh-CN" sz="2000" dirty="0" smtClean="0">
                  <a:solidFill>
                    <a:schemeClr val="bg1"/>
                  </a:solidFill>
                </a:endParaRPr>
              </a:p>
              <a:p>
                <a:r>
                  <a:rPr lang="zh-CN" altLang="en-US" sz="2000" dirty="0" smtClean="0">
                    <a:solidFill>
                      <a:schemeClr val="bg1"/>
                    </a:solidFill>
                  </a:rPr>
                  <a:t>求</a:t>
                </a:r>
                <a:r>
                  <a:rPr lang="en-US" altLang="zh-CN" sz="2000" dirty="0" smtClean="0">
                    <a:solidFill>
                      <a:schemeClr val="bg1"/>
                    </a:solidFill>
                  </a:rPr>
                  <a:t>5</a:t>
                </a:r>
                <a:r>
                  <a:rPr lang="zh-CN" altLang="en-US" sz="2000" dirty="0" smtClean="0">
                    <a:solidFill>
                      <a:schemeClr val="bg1"/>
                    </a:solidFill>
                  </a:rPr>
                  <a:t>次插值函数。</a:t>
                </a:r>
                <a:endParaRPr lang="en-US" altLang="zh-CN" sz="2000" dirty="0" smtClean="0">
                  <a:solidFill>
                    <a:schemeClr val="bg1"/>
                  </a:solidFill>
                </a:endParaRPr>
              </a:p>
              <a:p>
                <a:r>
                  <a:rPr lang="zh-CN" altLang="en-US" sz="2000" dirty="0" smtClean="0">
                    <a:solidFill>
                      <a:schemeClr val="bg1"/>
                    </a:solidFill>
                  </a:rPr>
                  <a:t>解：构造差商表：</a:t>
                </a:r>
                <a:endParaRPr lang="en-US" altLang="zh-CN" sz="2000" dirty="0" smtClean="0">
                  <a:solidFill>
                    <a:schemeClr val="bg1"/>
                  </a:solidFill>
                </a:endParaRPr>
              </a:p>
              <a:p>
                <a:endParaRPr lang="en-US" altLang="zh-CN" sz="2000" dirty="0">
                  <a:solidFill>
                    <a:schemeClr val="bg1"/>
                  </a:solidFill>
                </a:endParaRPr>
              </a:p>
              <a:p>
                <a:endParaRPr lang="en-US" altLang="zh-CN" sz="2000" dirty="0" smtClean="0">
                  <a:solidFill>
                    <a:schemeClr val="bg1"/>
                  </a:solidFill>
                </a:endParaRPr>
              </a:p>
              <a:p>
                <a:endParaRPr lang="en-US" altLang="zh-CN" sz="2000" dirty="0">
                  <a:solidFill>
                    <a:schemeClr val="bg1"/>
                  </a:solidFill>
                </a:endParaRPr>
              </a:p>
              <a:p>
                <a:endParaRPr lang="en-US" altLang="zh-CN" sz="2000" dirty="0" smtClean="0">
                  <a:solidFill>
                    <a:schemeClr val="bg1"/>
                  </a:solidFill>
                </a:endParaRPr>
              </a:p>
              <a:p>
                <a:endParaRPr lang="en-US" altLang="zh-CN" sz="2000" dirty="0">
                  <a:solidFill>
                    <a:schemeClr val="bg1"/>
                  </a:solidFill>
                </a:endParaRPr>
              </a:p>
              <a:p>
                <a:endParaRPr lang="en-US" altLang="zh-CN" sz="2000" dirty="0" smtClean="0">
                  <a:solidFill>
                    <a:schemeClr val="bg1"/>
                  </a:solidFill>
                </a:endParaRPr>
              </a:p>
              <a:p>
                <a:r>
                  <a:rPr lang="zh-CN" altLang="en-US" sz="2000" dirty="0" smtClean="0">
                    <a:solidFill>
                      <a:schemeClr val="bg1"/>
                    </a:solidFill>
                  </a:rPr>
                  <a:t>可知，</a:t>
                </a:r>
                <a14:m>
                  <m:oMath xmlns:m="http://schemas.openxmlformats.org/officeDocument/2006/math">
                    <m:r>
                      <a:rPr lang="en-US" altLang="zh-CN" sz="2000" b="0" i="1" smtClean="0">
                        <a:solidFill>
                          <a:schemeClr val="bg1"/>
                        </a:solidFill>
                        <a:latin typeface="Cambria Math" panose="02040503050406030204" pitchFamily="18" charset="0"/>
                      </a:rPr>
                      <m:t>𝑓</m:t>
                    </m:r>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e>
                    </m:d>
                    <m:r>
                      <a:rPr lang="en-US" altLang="zh-CN" sz="2000" b="0" i="1" smtClean="0">
                        <a:solidFill>
                          <a:schemeClr val="bg1"/>
                        </a:solidFill>
                        <a:latin typeface="Cambria Math" panose="02040503050406030204" pitchFamily="18" charset="0"/>
                        <a:ea typeface="Cambria Math" panose="02040503050406030204" pitchFamily="18" charset="0"/>
                      </a:rPr>
                      <m:t>≈</m:t>
                    </m:r>
                    <m:r>
                      <a:rPr lang="en-US" altLang="zh-CN" sz="2000" b="0" i="1" smtClean="0">
                        <a:solidFill>
                          <a:schemeClr val="bg1"/>
                        </a:solidFill>
                        <a:latin typeface="Cambria Math" panose="02040503050406030204" pitchFamily="18" charset="0"/>
                      </a:rPr>
                      <m:t>0.4108+1.116</m:t>
                    </m:r>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−0.40</m:t>
                        </m:r>
                      </m:e>
                    </m:d>
                    <m:r>
                      <a:rPr lang="en-US" altLang="zh-CN" sz="2000" b="0" i="1" smtClean="0">
                        <a:solidFill>
                          <a:schemeClr val="bg1"/>
                        </a:solidFill>
                        <a:latin typeface="Cambria Math" panose="02040503050406030204" pitchFamily="18" charset="0"/>
                      </a:rPr>
                      <m:t>+0.28</m:t>
                    </m:r>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−0.40</m:t>
                        </m:r>
                      </m:e>
                    </m:d>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−0.55</m:t>
                        </m:r>
                      </m:e>
                    </m:d>
                    <m:r>
                      <a:rPr lang="en-US" altLang="zh-CN" sz="2000" b="0" i="1" smtClean="0">
                        <a:solidFill>
                          <a:schemeClr val="bg1"/>
                        </a:solidFill>
                        <a:latin typeface="Cambria Math" panose="02040503050406030204" pitchFamily="18" charset="0"/>
                      </a:rPr>
                      <m:t>+0.1933</m:t>
                    </m:r>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−0.40</m:t>
                        </m:r>
                      </m:e>
                    </m:d>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−0.55</m:t>
                        </m:r>
                      </m:e>
                    </m:d>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−0.65</m:t>
                        </m:r>
                      </m:e>
                    </m:d>
                    <m:r>
                      <a:rPr lang="en-US" altLang="zh-CN" sz="2000" b="0" i="1" smtClean="0">
                        <a:solidFill>
                          <a:schemeClr val="bg1"/>
                        </a:solidFill>
                        <a:latin typeface="Cambria Math" panose="02040503050406030204" pitchFamily="18" charset="0"/>
                      </a:rPr>
                      <m:t>+0.3348</m:t>
                    </m:r>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−0.40</m:t>
                        </m:r>
                      </m:e>
                    </m:d>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−0.55</m:t>
                        </m:r>
                      </m:e>
                    </m:d>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−0.65</m:t>
                        </m:r>
                      </m:e>
                    </m:d>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−0.80</m:t>
                        </m:r>
                      </m:e>
                    </m:d>
                    <m:r>
                      <a:rPr lang="en-US" altLang="zh-CN" sz="2000" b="0" i="1" smtClean="0">
                        <a:solidFill>
                          <a:schemeClr val="bg1"/>
                        </a:solidFill>
                        <a:latin typeface="Cambria Math" panose="02040503050406030204" pitchFamily="18" charset="0"/>
                      </a:rPr>
                      <m:t>−0.1502</m:t>
                    </m:r>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−0.40</m:t>
                        </m:r>
                      </m:e>
                    </m:d>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−0.55</m:t>
                        </m:r>
                      </m:e>
                    </m:d>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−0.65</m:t>
                        </m:r>
                      </m:e>
                    </m:d>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−0.80</m:t>
                        </m:r>
                      </m:e>
                    </m:d>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−0.90</m:t>
                        </m:r>
                      </m:e>
                    </m:d>
                    <m:r>
                      <a:rPr lang="en-US" altLang="zh-CN" sz="2000" b="0" i="1" smtClean="0">
                        <a:solidFill>
                          <a:schemeClr val="bg1"/>
                        </a:solidFill>
                        <a:latin typeface="Cambria Math" panose="02040503050406030204" pitchFamily="18" charset="0"/>
                      </a:rPr>
                      <m:t>+</m:t>
                    </m:r>
                    <m:sSub>
                      <m:sSubPr>
                        <m:ctrlPr>
                          <a:rPr lang="en-US" altLang="zh-CN" sz="2000" b="0" i="1" smtClean="0">
                            <a:solidFill>
                              <a:schemeClr val="bg1"/>
                            </a:solidFill>
                            <a:latin typeface="Cambria Math" panose="02040503050406030204" pitchFamily="18" charset="0"/>
                          </a:rPr>
                        </m:ctrlPr>
                      </m:sSubPr>
                      <m:e>
                        <m:r>
                          <a:rPr lang="en-US" altLang="zh-CN" sz="2000" b="0" i="1" smtClean="0">
                            <a:solidFill>
                              <a:schemeClr val="bg1"/>
                            </a:solidFill>
                            <a:latin typeface="Cambria Math" panose="02040503050406030204" pitchFamily="18" charset="0"/>
                          </a:rPr>
                          <m:t>𝑅</m:t>
                        </m:r>
                      </m:e>
                      <m:sub>
                        <m:r>
                          <a:rPr lang="en-US" altLang="zh-CN" sz="2000" b="0" i="1" smtClean="0">
                            <a:solidFill>
                              <a:schemeClr val="bg1"/>
                            </a:solidFill>
                            <a:latin typeface="Cambria Math" panose="02040503050406030204" pitchFamily="18" charset="0"/>
                          </a:rPr>
                          <m:t>5</m:t>
                        </m:r>
                      </m:sub>
                    </m:sSub>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e>
                    </m:d>
                    <m:r>
                      <a:rPr lang="en-US" altLang="zh-CN" sz="2000" b="0" i="1" smtClean="0">
                        <a:solidFill>
                          <a:schemeClr val="bg1"/>
                        </a:solidFill>
                        <a:latin typeface="Cambria Math" panose="02040503050406030204" pitchFamily="18" charset="0"/>
                      </a:rPr>
                      <m:t>,</m:t>
                    </m:r>
                  </m:oMath>
                </a14:m>
                <a:r>
                  <a:rPr lang="zh-CN" altLang="en-US" sz="2000" dirty="0" smtClean="0">
                    <a:solidFill>
                      <a:schemeClr val="bg1"/>
                    </a:solidFill>
                  </a:rPr>
                  <a:t>这式子可进一步用秦九韶算法写出计算量更小式子</a:t>
                </a:r>
                <a14:m>
                  <m:oMath xmlns:m="http://schemas.openxmlformats.org/officeDocument/2006/math">
                    <m:r>
                      <a:rPr lang="en-US" altLang="zh-CN" sz="2000" b="0" i="1" smtClean="0">
                        <a:solidFill>
                          <a:schemeClr val="bg1"/>
                        </a:solidFill>
                        <a:latin typeface="Cambria Math" panose="02040503050406030204" pitchFamily="18" charset="0"/>
                      </a:rPr>
                      <m:t>𝑃</m:t>
                    </m:r>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e>
                    </m:d>
                    <m:r>
                      <a:rPr lang="en-US" altLang="zh-CN" sz="2000" i="1">
                        <a:solidFill>
                          <a:schemeClr val="bg1"/>
                        </a:solidFill>
                        <a:latin typeface="Cambria Math" panose="02040503050406030204" pitchFamily="18" charset="0"/>
                      </a:rPr>
                      <m:t>=</m:t>
                    </m:r>
                    <m:r>
                      <a:rPr lang="en-US" altLang="zh-CN" sz="2000" b="0" i="1" dirty="0" smtClean="0">
                        <a:solidFill>
                          <a:schemeClr val="bg1"/>
                        </a:solidFill>
                        <a:latin typeface="Cambria Math" panose="02040503050406030204" pitchFamily="18" charset="0"/>
                      </a:rPr>
                      <m:t>((((</m:t>
                    </m:r>
                    <m:r>
                      <a:rPr lang="en-US" altLang="zh-CN" sz="2000" i="1" dirty="0" smtClean="0">
                        <a:solidFill>
                          <a:schemeClr val="bg1"/>
                        </a:solidFill>
                        <a:latin typeface="Cambria Math" panose="02040503050406030204" pitchFamily="18" charset="0"/>
                      </a:rPr>
                      <m:t>−0.1502(</m:t>
                    </m:r>
                    <m:r>
                      <a:rPr lang="en-US" altLang="zh-CN" sz="2000" i="1" dirty="0" smtClean="0">
                        <a:solidFill>
                          <a:schemeClr val="bg1"/>
                        </a:solidFill>
                        <a:latin typeface="Cambria Math" panose="02040503050406030204" pitchFamily="18" charset="0"/>
                      </a:rPr>
                      <m:t>𝑥</m:t>
                    </m:r>
                    <m:r>
                      <a:rPr lang="en-US" altLang="zh-CN" sz="2000" i="1" dirty="0" smtClean="0">
                        <a:solidFill>
                          <a:schemeClr val="bg1"/>
                        </a:solidFill>
                        <a:latin typeface="Cambria Math" panose="02040503050406030204" pitchFamily="18" charset="0"/>
                      </a:rPr>
                      <m:t>−0.9)+0.2248)(</m:t>
                    </m:r>
                    <m:r>
                      <a:rPr lang="en-US" altLang="zh-CN" sz="2000" i="1" dirty="0" smtClean="0">
                        <a:solidFill>
                          <a:schemeClr val="bg1"/>
                        </a:solidFill>
                        <a:latin typeface="Cambria Math" panose="02040503050406030204" pitchFamily="18" charset="0"/>
                      </a:rPr>
                      <m:t>𝑥</m:t>
                    </m:r>
                    <m:r>
                      <a:rPr lang="en-US" altLang="zh-CN" sz="2000" i="1" dirty="0" smtClean="0">
                        <a:solidFill>
                          <a:schemeClr val="bg1"/>
                        </a:solidFill>
                        <a:latin typeface="Cambria Math" panose="02040503050406030204" pitchFamily="18" charset="0"/>
                      </a:rPr>
                      <m:t>−0.80)+0.1933)(</m:t>
                    </m:r>
                    <m:r>
                      <a:rPr lang="en-US" altLang="zh-CN" sz="2000" i="1" dirty="0" smtClean="0">
                        <a:solidFill>
                          <a:schemeClr val="bg1"/>
                        </a:solidFill>
                        <a:latin typeface="Cambria Math" panose="02040503050406030204" pitchFamily="18" charset="0"/>
                      </a:rPr>
                      <m:t>𝑥</m:t>
                    </m:r>
                    <m:r>
                      <a:rPr lang="en-US" altLang="zh-CN" sz="2000" i="1" dirty="0" smtClean="0">
                        <a:solidFill>
                          <a:schemeClr val="bg1"/>
                        </a:solidFill>
                        <a:latin typeface="Cambria Math" panose="02040503050406030204" pitchFamily="18" charset="0"/>
                      </a:rPr>
                      <m:t>−0.65)+0.28)(</m:t>
                    </m:r>
                    <m:r>
                      <a:rPr lang="en-US" altLang="zh-CN" sz="2000" i="1" dirty="0" smtClean="0">
                        <a:solidFill>
                          <a:schemeClr val="bg1"/>
                        </a:solidFill>
                        <a:latin typeface="Cambria Math" panose="02040503050406030204" pitchFamily="18" charset="0"/>
                      </a:rPr>
                      <m:t>𝑥</m:t>
                    </m:r>
                    <m:r>
                      <a:rPr lang="en-US" altLang="zh-CN" sz="2000" i="1" dirty="0" smtClean="0">
                        <a:solidFill>
                          <a:schemeClr val="bg1"/>
                        </a:solidFill>
                        <a:latin typeface="Cambria Math" panose="02040503050406030204" pitchFamily="18" charset="0"/>
                      </a:rPr>
                      <m:t>−0.55)+1.116)(</m:t>
                    </m:r>
                    <m:r>
                      <a:rPr lang="en-US" altLang="zh-CN" sz="2000" i="1" dirty="0" smtClean="0">
                        <a:solidFill>
                          <a:schemeClr val="bg1"/>
                        </a:solidFill>
                        <a:latin typeface="Cambria Math" panose="02040503050406030204" pitchFamily="18" charset="0"/>
                      </a:rPr>
                      <m:t>𝑥</m:t>
                    </m:r>
                    <m:r>
                      <a:rPr lang="en-US" altLang="zh-CN" sz="2000" i="1" dirty="0" smtClean="0">
                        <a:solidFill>
                          <a:schemeClr val="bg1"/>
                        </a:solidFill>
                        <a:latin typeface="Cambria Math" panose="02040503050406030204" pitchFamily="18" charset="0"/>
                      </a:rPr>
                      <m:t>−0.40)+0.4108</m:t>
                    </m:r>
                  </m:oMath>
                </a14:m>
                <a:endParaRPr lang="en-US" altLang="zh-CN" sz="2000" dirty="0" smtClean="0">
                  <a:solidFill>
                    <a:schemeClr val="bg1"/>
                  </a:solidFill>
                </a:endParaRPr>
              </a:p>
              <a:p>
                <a:endParaRPr lang="zh-CN" altLang="en-US" sz="2000" dirty="0">
                  <a:solidFill>
                    <a:schemeClr val="bg1"/>
                  </a:solidFill>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609600" y="914466"/>
                <a:ext cx="10972656" cy="6324434"/>
              </a:xfrm>
              <a:blipFill>
                <a:blip r:embed="rId2"/>
                <a:stretch>
                  <a:fillRect l="-556" t="-771"/>
                </a:stretch>
              </a:blipFill>
            </p:spPr>
            <p:txBody>
              <a:bodyPr/>
              <a:lstStyle/>
              <a:p>
                <a:r>
                  <a:rPr lang="zh-CN" altLang="en-US">
                    <a:noFill/>
                  </a:rPr>
                  <a:t> </a:t>
                </a:r>
              </a:p>
            </p:txBody>
          </p:sp>
        </mc:Fallback>
      </mc:AlternateContent>
      <p:graphicFrame>
        <p:nvGraphicFramePr>
          <p:cNvPr id="5" name="表格 4"/>
          <p:cNvGraphicFramePr>
            <a:graphicFrameLocks noGrp="1"/>
          </p:cNvGraphicFramePr>
          <p:nvPr/>
        </p:nvGraphicFramePr>
        <p:xfrm>
          <a:off x="1066932" y="1524050"/>
          <a:ext cx="6045151" cy="741680"/>
        </p:xfrm>
        <a:graphic>
          <a:graphicData uri="http://schemas.openxmlformats.org/drawingml/2006/table">
            <a:tbl>
              <a:tblPr firstRow="1" bandRow="1">
                <a:tableStyleId>{5C22544A-7EE6-4342-B048-85BDC9FD1C3A}</a:tableStyleId>
              </a:tblPr>
              <a:tblGrid>
                <a:gridCol w="863593">
                  <a:extLst>
                    <a:ext uri="{9D8B030D-6E8A-4147-A177-3AD203B41FA5}">
                      <a16:colId xmlns:a16="http://schemas.microsoft.com/office/drawing/2014/main" val="20000"/>
                    </a:ext>
                  </a:extLst>
                </a:gridCol>
                <a:gridCol w="863593">
                  <a:extLst>
                    <a:ext uri="{9D8B030D-6E8A-4147-A177-3AD203B41FA5}">
                      <a16:colId xmlns:a16="http://schemas.microsoft.com/office/drawing/2014/main" val="20001"/>
                    </a:ext>
                  </a:extLst>
                </a:gridCol>
                <a:gridCol w="863593">
                  <a:extLst>
                    <a:ext uri="{9D8B030D-6E8A-4147-A177-3AD203B41FA5}">
                      <a16:colId xmlns:a16="http://schemas.microsoft.com/office/drawing/2014/main" val="20002"/>
                    </a:ext>
                  </a:extLst>
                </a:gridCol>
                <a:gridCol w="863593">
                  <a:extLst>
                    <a:ext uri="{9D8B030D-6E8A-4147-A177-3AD203B41FA5}">
                      <a16:colId xmlns:a16="http://schemas.microsoft.com/office/drawing/2014/main" val="20003"/>
                    </a:ext>
                  </a:extLst>
                </a:gridCol>
                <a:gridCol w="863593">
                  <a:extLst>
                    <a:ext uri="{9D8B030D-6E8A-4147-A177-3AD203B41FA5}">
                      <a16:colId xmlns:a16="http://schemas.microsoft.com/office/drawing/2014/main" val="20004"/>
                    </a:ext>
                  </a:extLst>
                </a:gridCol>
                <a:gridCol w="863593">
                  <a:extLst>
                    <a:ext uri="{9D8B030D-6E8A-4147-A177-3AD203B41FA5}">
                      <a16:colId xmlns:a16="http://schemas.microsoft.com/office/drawing/2014/main" val="20005"/>
                    </a:ext>
                  </a:extLst>
                </a:gridCol>
                <a:gridCol w="863593">
                  <a:extLst>
                    <a:ext uri="{9D8B030D-6E8A-4147-A177-3AD203B41FA5}">
                      <a16:colId xmlns:a16="http://schemas.microsoft.com/office/drawing/2014/main" val="20006"/>
                    </a:ext>
                  </a:extLst>
                </a:gridCol>
              </a:tblGrid>
              <a:tr h="370840">
                <a:tc>
                  <a:txBody>
                    <a:bodyPr/>
                    <a:lstStyle/>
                    <a:p>
                      <a:endParaRPr lang="zh-CN"/>
                    </a:p>
                  </a:txBody>
                  <a:tcPr>
                    <a:blipFill>
                      <a:blip r:embed="rId3"/>
                      <a:stretch>
                        <a:fillRect l="-1408" t="-8197" r="-601408" b="-124590"/>
                      </a:stretch>
                    </a:blipFill>
                  </a:tcPr>
                </a:tc>
                <a:tc>
                  <a:txBody>
                    <a:bodyPr/>
                    <a:lstStyle/>
                    <a:p>
                      <a:r>
                        <a:rPr lang="en-US" altLang="zh-CN" dirty="0" smtClean="0"/>
                        <a:t>0.40</a:t>
                      </a:r>
                      <a:endParaRPr lang="zh-CN" altLang="en-US" dirty="0"/>
                    </a:p>
                  </a:txBody>
                  <a:tcPr/>
                </a:tc>
                <a:tc>
                  <a:txBody>
                    <a:bodyPr/>
                    <a:lstStyle/>
                    <a:p>
                      <a:r>
                        <a:rPr lang="en-US" altLang="zh-CN" dirty="0" smtClean="0"/>
                        <a:t>0.55</a:t>
                      </a:r>
                      <a:endParaRPr lang="zh-CN" altLang="en-US" dirty="0"/>
                    </a:p>
                  </a:txBody>
                  <a:tcPr/>
                </a:tc>
                <a:tc>
                  <a:txBody>
                    <a:bodyPr/>
                    <a:lstStyle/>
                    <a:p>
                      <a:r>
                        <a:rPr lang="en-US" altLang="zh-CN" dirty="0" smtClean="0"/>
                        <a:t>0.65</a:t>
                      </a:r>
                      <a:endParaRPr lang="zh-CN" altLang="en-US" dirty="0"/>
                    </a:p>
                  </a:txBody>
                  <a:tcPr/>
                </a:tc>
                <a:tc>
                  <a:txBody>
                    <a:bodyPr/>
                    <a:lstStyle/>
                    <a:p>
                      <a:r>
                        <a:rPr lang="en-US" altLang="zh-CN" dirty="0" smtClean="0"/>
                        <a:t>0.80</a:t>
                      </a:r>
                      <a:endParaRPr lang="zh-CN" altLang="en-US" dirty="0"/>
                    </a:p>
                  </a:txBody>
                  <a:tcPr/>
                </a:tc>
                <a:tc>
                  <a:txBody>
                    <a:bodyPr/>
                    <a:lstStyle/>
                    <a:p>
                      <a:r>
                        <a:rPr lang="en-US" altLang="zh-CN" dirty="0" smtClean="0"/>
                        <a:t>0.90</a:t>
                      </a:r>
                      <a:endParaRPr lang="zh-CN" altLang="en-US" dirty="0"/>
                    </a:p>
                  </a:txBody>
                  <a:tcPr/>
                </a:tc>
                <a:tc>
                  <a:txBody>
                    <a:bodyPr/>
                    <a:lstStyle/>
                    <a:p>
                      <a:r>
                        <a:rPr lang="en-US" altLang="zh-CN" dirty="0" smtClean="0"/>
                        <a:t>1.05</a:t>
                      </a:r>
                      <a:endParaRPr lang="zh-CN" altLang="en-US" dirty="0"/>
                    </a:p>
                  </a:txBody>
                  <a:tcPr/>
                </a:tc>
                <a:extLst>
                  <a:ext uri="{0D108BD9-81ED-4DB2-BD59-A6C34878D82A}">
                    <a16:rowId xmlns:a16="http://schemas.microsoft.com/office/drawing/2014/main" val="10000"/>
                  </a:ext>
                </a:extLst>
              </a:tr>
              <a:tr h="370840">
                <a:tc>
                  <a:txBody>
                    <a:bodyPr/>
                    <a:lstStyle/>
                    <a:p>
                      <a:endParaRPr lang="zh-CN"/>
                    </a:p>
                  </a:txBody>
                  <a:tcPr>
                    <a:blipFill>
                      <a:blip r:embed="rId3"/>
                      <a:stretch>
                        <a:fillRect l="-1408" t="-108197" r="-601408" b="-24590"/>
                      </a:stretch>
                    </a:blipFill>
                  </a:tcPr>
                </a:tc>
                <a:tc>
                  <a:txBody>
                    <a:bodyPr/>
                    <a:lstStyle/>
                    <a:p>
                      <a:r>
                        <a:rPr lang="en-US" altLang="zh-CN" dirty="0" smtClean="0"/>
                        <a:t>0.4108</a:t>
                      </a:r>
                      <a:endParaRPr lang="zh-CN" altLang="en-US" dirty="0"/>
                    </a:p>
                  </a:txBody>
                  <a:tcPr/>
                </a:tc>
                <a:tc>
                  <a:txBody>
                    <a:bodyPr/>
                    <a:lstStyle/>
                    <a:p>
                      <a:r>
                        <a:rPr lang="en-US" altLang="zh-CN" dirty="0" smtClean="0"/>
                        <a:t>0.5782</a:t>
                      </a:r>
                      <a:endParaRPr lang="zh-CN" altLang="en-US" dirty="0"/>
                    </a:p>
                  </a:txBody>
                  <a:tcPr/>
                </a:tc>
                <a:tc>
                  <a:txBody>
                    <a:bodyPr/>
                    <a:lstStyle/>
                    <a:p>
                      <a:r>
                        <a:rPr lang="en-US" altLang="zh-CN" dirty="0" smtClean="0"/>
                        <a:t>0.6968</a:t>
                      </a:r>
                      <a:endParaRPr lang="zh-CN" altLang="en-US" dirty="0"/>
                    </a:p>
                  </a:txBody>
                  <a:tcPr/>
                </a:tc>
                <a:tc>
                  <a:txBody>
                    <a:bodyPr/>
                    <a:lstStyle/>
                    <a:p>
                      <a:r>
                        <a:rPr lang="en-US" altLang="zh-CN" dirty="0" smtClean="0"/>
                        <a:t>0.8881</a:t>
                      </a:r>
                      <a:endParaRPr lang="zh-CN" altLang="en-US" dirty="0"/>
                    </a:p>
                  </a:txBody>
                  <a:tcPr/>
                </a:tc>
                <a:tc>
                  <a:txBody>
                    <a:bodyPr/>
                    <a:lstStyle/>
                    <a:p>
                      <a:r>
                        <a:rPr lang="en-US" altLang="zh-CN" dirty="0" smtClean="0"/>
                        <a:t>1.0265</a:t>
                      </a:r>
                      <a:endParaRPr lang="zh-CN" altLang="en-US" dirty="0"/>
                    </a:p>
                  </a:txBody>
                  <a:tcPr/>
                </a:tc>
                <a:tc>
                  <a:txBody>
                    <a:bodyPr/>
                    <a:lstStyle/>
                    <a:p>
                      <a:r>
                        <a:rPr lang="en-US" altLang="zh-CN" dirty="0" smtClean="0"/>
                        <a:t>1.2538</a:t>
                      </a:r>
                      <a:endParaRPr lang="zh-CN" altLang="en-US" dirty="0"/>
                    </a:p>
                  </a:txBody>
                  <a:tcPr/>
                </a:tc>
                <a:extLst>
                  <a:ext uri="{0D108BD9-81ED-4DB2-BD59-A6C34878D82A}">
                    <a16:rowId xmlns:a16="http://schemas.microsoft.com/office/drawing/2014/main" val="10001"/>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12574562"/>
              </p:ext>
            </p:extLst>
          </p:nvPr>
        </p:nvGraphicFramePr>
        <p:xfrm>
          <a:off x="838339" y="3124208"/>
          <a:ext cx="7467404" cy="2225040"/>
        </p:xfrm>
        <a:graphic>
          <a:graphicData uri="http://schemas.openxmlformats.org/drawingml/2006/table">
            <a:tbl>
              <a:tblPr firstRow="1" bandRow="1">
                <a:tableStyleId>{5C22544A-7EE6-4342-B048-85BDC9FD1C3A}</a:tableStyleId>
              </a:tblPr>
              <a:tblGrid>
                <a:gridCol w="1066772">
                  <a:extLst>
                    <a:ext uri="{9D8B030D-6E8A-4147-A177-3AD203B41FA5}">
                      <a16:colId xmlns:a16="http://schemas.microsoft.com/office/drawing/2014/main" val="20000"/>
                    </a:ext>
                  </a:extLst>
                </a:gridCol>
                <a:gridCol w="1066772">
                  <a:extLst>
                    <a:ext uri="{9D8B030D-6E8A-4147-A177-3AD203B41FA5}">
                      <a16:colId xmlns:a16="http://schemas.microsoft.com/office/drawing/2014/main" val="20001"/>
                    </a:ext>
                  </a:extLst>
                </a:gridCol>
                <a:gridCol w="1066772">
                  <a:extLst>
                    <a:ext uri="{9D8B030D-6E8A-4147-A177-3AD203B41FA5}">
                      <a16:colId xmlns:a16="http://schemas.microsoft.com/office/drawing/2014/main" val="20002"/>
                    </a:ext>
                  </a:extLst>
                </a:gridCol>
                <a:gridCol w="1066772">
                  <a:extLst>
                    <a:ext uri="{9D8B030D-6E8A-4147-A177-3AD203B41FA5}">
                      <a16:colId xmlns:a16="http://schemas.microsoft.com/office/drawing/2014/main" val="20003"/>
                    </a:ext>
                  </a:extLst>
                </a:gridCol>
                <a:gridCol w="1066772">
                  <a:extLst>
                    <a:ext uri="{9D8B030D-6E8A-4147-A177-3AD203B41FA5}">
                      <a16:colId xmlns:a16="http://schemas.microsoft.com/office/drawing/2014/main" val="20004"/>
                    </a:ext>
                  </a:extLst>
                </a:gridCol>
                <a:gridCol w="1066772">
                  <a:extLst>
                    <a:ext uri="{9D8B030D-6E8A-4147-A177-3AD203B41FA5}">
                      <a16:colId xmlns:a16="http://schemas.microsoft.com/office/drawing/2014/main" val="20005"/>
                    </a:ext>
                  </a:extLst>
                </a:gridCol>
                <a:gridCol w="1066772">
                  <a:extLst>
                    <a:ext uri="{9D8B030D-6E8A-4147-A177-3AD203B41FA5}">
                      <a16:colId xmlns:a16="http://schemas.microsoft.com/office/drawing/2014/main" val="20006"/>
                    </a:ext>
                  </a:extLst>
                </a:gridCol>
              </a:tblGrid>
              <a:tr h="370840">
                <a:tc>
                  <a:txBody>
                    <a:bodyPr/>
                    <a:lstStyle/>
                    <a:p>
                      <a:r>
                        <a:rPr lang="en-US" altLang="zh-CN" dirty="0" smtClean="0">
                          <a:solidFill>
                            <a:schemeClr val="bg1"/>
                          </a:solidFill>
                        </a:rPr>
                        <a:t>0.40</a:t>
                      </a:r>
                      <a:endParaRPr lang="zh-CN" altLang="en-US"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altLang="zh-CN" dirty="0" smtClean="0">
                          <a:solidFill>
                            <a:schemeClr val="bg1"/>
                          </a:solidFill>
                        </a:rPr>
                        <a:t>0.4108</a:t>
                      </a:r>
                      <a:endParaRPr lang="zh-CN" altLang="en-US"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altLang="zh-CN" dirty="0" smtClean="0">
                          <a:solidFill>
                            <a:schemeClr val="bg1"/>
                          </a:solidFill>
                        </a:rPr>
                        <a:t>1.116</a:t>
                      </a:r>
                      <a:endParaRPr lang="zh-CN" altLang="en-US"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altLang="zh-CN" dirty="0" smtClean="0">
                          <a:solidFill>
                            <a:schemeClr val="bg1"/>
                          </a:solidFill>
                        </a:rPr>
                        <a:t>0.28</a:t>
                      </a:r>
                      <a:endParaRPr lang="zh-CN" altLang="en-US"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altLang="zh-CN" dirty="0" smtClean="0">
                          <a:solidFill>
                            <a:schemeClr val="bg1"/>
                          </a:solidFill>
                        </a:rPr>
                        <a:t>0.1933</a:t>
                      </a:r>
                      <a:endParaRPr lang="zh-CN" altLang="en-US"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altLang="zh-CN" dirty="0" smtClean="0">
                          <a:solidFill>
                            <a:schemeClr val="bg1"/>
                          </a:solidFill>
                        </a:rPr>
                        <a:t>0.3348</a:t>
                      </a:r>
                      <a:endParaRPr lang="zh-CN" altLang="en-US"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altLang="zh-CN" dirty="0" smtClean="0">
                          <a:solidFill>
                            <a:schemeClr val="bg1"/>
                          </a:solidFill>
                        </a:rPr>
                        <a:t>-0.1502</a:t>
                      </a:r>
                      <a:endParaRPr lang="zh-CN" altLang="en-US"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altLang="zh-CN" dirty="0" smtClean="0">
                          <a:solidFill>
                            <a:schemeClr val="bg1"/>
                          </a:solidFill>
                        </a:rPr>
                        <a:t>0.55</a:t>
                      </a:r>
                      <a:endParaRPr lang="zh-CN" alt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smtClean="0">
                          <a:solidFill>
                            <a:schemeClr val="bg1"/>
                          </a:solidFill>
                        </a:rPr>
                        <a:t>0.5782</a:t>
                      </a:r>
                      <a:endParaRPr lang="zh-CN" alt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smtClean="0">
                          <a:solidFill>
                            <a:schemeClr val="bg1"/>
                          </a:solidFill>
                        </a:rPr>
                        <a:t>1.186</a:t>
                      </a:r>
                      <a:endParaRPr lang="zh-CN" alt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smtClean="0">
                          <a:solidFill>
                            <a:schemeClr val="bg1"/>
                          </a:solidFill>
                        </a:rPr>
                        <a:t>0.3573</a:t>
                      </a:r>
                      <a:endParaRPr lang="zh-CN" alt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smtClean="0">
                          <a:solidFill>
                            <a:schemeClr val="bg1"/>
                          </a:solidFill>
                        </a:rPr>
                        <a:t>0.2210</a:t>
                      </a:r>
                      <a:endParaRPr lang="zh-CN" alt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smtClean="0">
                          <a:solidFill>
                            <a:schemeClr val="bg1"/>
                          </a:solidFill>
                        </a:rPr>
                        <a:t>0.2372</a:t>
                      </a:r>
                      <a:endParaRPr lang="zh-CN" alt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zh-CN" alt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altLang="zh-CN" dirty="0" smtClean="0">
                          <a:solidFill>
                            <a:schemeClr val="bg1"/>
                          </a:solidFill>
                        </a:rPr>
                        <a:t>0.65</a:t>
                      </a:r>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smtClean="0">
                          <a:solidFill>
                            <a:schemeClr val="bg1"/>
                          </a:solidFill>
                        </a:rPr>
                        <a:t>0.6968</a:t>
                      </a:r>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smtClean="0">
                          <a:solidFill>
                            <a:schemeClr val="bg1"/>
                          </a:solidFill>
                        </a:rPr>
                        <a:t>1.2753</a:t>
                      </a:r>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smtClean="0">
                          <a:solidFill>
                            <a:schemeClr val="bg1"/>
                          </a:solidFill>
                        </a:rPr>
                        <a:t>0.4347</a:t>
                      </a:r>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smtClean="0">
                          <a:solidFill>
                            <a:schemeClr val="bg1"/>
                          </a:solidFill>
                        </a:rPr>
                        <a:t>0.2267</a:t>
                      </a:r>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ltLang="en-US">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altLang="zh-CN" dirty="0" smtClean="0">
                          <a:solidFill>
                            <a:schemeClr val="bg1"/>
                          </a:solidFill>
                        </a:rPr>
                        <a:t>0.80</a:t>
                      </a:r>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smtClean="0">
                          <a:solidFill>
                            <a:schemeClr val="bg1"/>
                          </a:solidFill>
                        </a:rPr>
                        <a:t>0.8881</a:t>
                      </a:r>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smtClean="0">
                          <a:solidFill>
                            <a:schemeClr val="bg1"/>
                          </a:solidFill>
                        </a:rPr>
                        <a:t>1.384</a:t>
                      </a:r>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0.5253</a:t>
                      </a:r>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ltLang="en-US">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altLang="zh-CN" dirty="0" smtClean="0">
                          <a:solidFill>
                            <a:schemeClr val="bg1"/>
                          </a:solidFill>
                        </a:rPr>
                        <a:t>0.90</a:t>
                      </a:r>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smtClean="0">
                          <a:solidFill>
                            <a:schemeClr val="bg1"/>
                          </a:solidFill>
                        </a:rPr>
                        <a:t>1.0265</a:t>
                      </a:r>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smtClean="0">
                          <a:solidFill>
                            <a:schemeClr val="bg1"/>
                          </a:solidFill>
                        </a:rPr>
                        <a:t>1.513</a:t>
                      </a:r>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r>
                        <a:rPr lang="en-US" altLang="zh-CN" dirty="0" smtClean="0">
                          <a:solidFill>
                            <a:schemeClr val="bg1"/>
                          </a:solidFill>
                        </a:rPr>
                        <a:t>1.05</a:t>
                      </a:r>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smtClean="0">
                          <a:solidFill>
                            <a:schemeClr val="bg1"/>
                          </a:solidFill>
                        </a:rPr>
                        <a:t>1.2538</a:t>
                      </a:r>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724420" cy="717614"/>
          </a:xfrm>
        </p:spPr>
        <p:txBody>
          <a:bodyPr/>
          <a:lstStyle/>
          <a:p>
            <a:r>
              <a:rPr lang="en-US" altLang="zh-CN" sz="3600"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1.6 </a:t>
            </a:r>
            <a:r>
              <a:rPr lang="zh-CN" altLang="en-US" sz="3600"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埃尔米特插值公式</a:t>
            </a:r>
            <a:endParaRPr lang="zh-CN" altLang="en-US" dirty="0"/>
          </a:p>
        </p:txBody>
      </p:sp>
      <mc:AlternateContent xmlns:mc="http://schemas.openxmlformats.org/markup-compatibility/2006" xmlns:a14="http://schemas.microsoft.com/office/drawing/2010/main">
        <mc:Choice Requires="a14">
          <p:sp>
            <p:nvSpPr>
              <p:cNvPr id="4" name="文本占位符 3"/>
              <p:cNvSpPr>
                <a:spLocks noGrp="1"/>
              </p:cNvSpPr>
              <p:nvPr>
                <p:ph type="body" sz="half" idx="2"/>
              </p:nvPr>
            </p:nvSpPr>
            <p:spPr>
              <a:xfrm>
                <a:off x="304952" y="1066862"/>
                <a:ext cx="11353502" cy="5257662"/>
              </a:xfrm>
            </p:spPr>
            <p:txBody>
              <a:bodyPr/>
              <a:lstStyle/>
              <a:p>
                <a:r>
                  <a:rPr lang="zh-CN" altLang="en-US" sz="2000" dirty="0" smtClean="0">
                    <a:solidFill>
                      <a:schemeClr val="bg1"/>
                    </a:solidFill>
                  </a:rPr>
                  <a:t>与牛顿插值不同的是，除已知节点处的插值外，某些节点还给出了直到某阶的导数。如果某个节点处有直到</a:t>
                </a:r>
                <a:r>
                  <a:rPr lang="en-US" altLang="zh-CN" sz="2000" dirty="0" smtClean="0">
                    <a:solidFill>
                      <a:schemeClr val="bg1"/>
                    </a:solidFill>
                  </a:rPr>
                  <a:t>n</a:t>
                </a:r>
                <a:r>
                  <a:rPr lang="zh-CN" altLang="en-US" sz="2000" dirty="0" smtClean="0">
                    <a:solidFill>
                      <a:schemeClr val="bg1"/>
                    </a:solidFill>
                  </a:rPr>
                  <a:t>阶的导数，只需将该节点看作是</a:t>
                </a:r>
                <a:r>
                  <a:rPr lang="en-US" altLang="zh-CN" sz="2000" dirty="0" smtClean="0">
                    <a:solidFill>
                      <a:schemeClr val="bg1"/>
                    </a:solidFill>
                  </a:rPr>
                  <a:t>n</a:t>
                </a:r>
                <a:r>
                  <a:rPr lang="zh-CN" altLang="en-US" sz="2000" dirty="0" smtClean="0">
                    <a:solidFill>
                      <a:schemeClr val="bg1"/>
                    </a:solidFill>
                  </a:rPr>
                  <a:t>重节点，利用差商表进行计算</a:t>
                </a:r>
                <a:r>
                  <a:rPr lang="en-US" altLang="zh-CN" sz="2000" dirty="0" smtClean="0">
                    <a:solidFill>
                      <a:schemeClr val="bg1"/>
                    </a:solidFill>
                  </a:rPr>
                  <a:t>,</a:t>
                </a:r>
                <a:r>
                  <a:rPr lang="zh-CN" altLang="en-US" sz="2000" dirty="0" smtClean="0">
                    <a:solidFill>
                      <a:schemeClr val="bg1"/>
                    </a:solidFill>
                  </a:rPr>
                  <a:t>并相应地给出余项。</a:t>
                </a:r>
                <a:endParaRPr lang="en-US" altLang="zh-CN" sz="2000" dirty="0" smtClean="0">
                  <a:solidFill>
                    <a:schemeClr val="bg1"/>
                  </a:solidFill>
                </a:endParaRPr>
              </a:p>
              <a:p>
                <a:r>
                  <a:rPr lang="zh-CN" altLang="en-US" sz="2000" dirty="0" smtClean="0">
                    <a:solidFill>
                      <a:schemeClr val="bg1"/>
                    </a:solidFill>
                  </a:rPr>
                  <a:t>例：设</a:t>
                </a:r>
                <a14:m>
                  <m:oMath xmlns:m="http://schemas.openxmlformats.org/officeDocument/2006/math">
                    <m:r>
                      <a:rPr lang="en-US" altLang="zh-CN" sz="2000" b="0" i="1" smtClean="0">
                        <a:solidFill>
                          <a:schemeClr val="bg1"/>
                        </a:solidFill>
                        <a:latin typeface="Cambria Math" panose="02040503050406030204" pitchFamily="18" charset="0"/>
                      </a:rPr>
                      <m:t>𝑓</m:t>
                    </m:r>
                    <m:r>
                      <a:rPr lang="en-US" altLang="zh-CN" sz="2000" b="0" i="1" smtClean="0">
                        <a:solidFill>
                          <a:schemeClr val="bg1"/>
                        </a:solidFill>
                        <a:latin typeface="Cambria Math" panose="02040503050406030204" pitchFamily="18" charset="0"/>
                      </a:rPr>
                      <m:t>(</m:t>
                    </m:r>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m:t>
                    </m:r>
                    <m:r>
                      <a:rPr lang="zh-CN" altLang="en-US" sz="2000" i="1">
                        <a:solidFill>
                          <a:schemeClr val="bg1"/>
                        </a:solidFill>
                        <a:latin typeface="Cambria Math" panose="02040503050406030204" pitchFamily="18" charset="0"/>
                      </a:rPr>
                      <m:t>满足</m:t>
                    </m:r>
                    <m:r>
                      <a:rPr lang="en-US" altLang="zh-CN" sz="2000" b="0" i="1" dirty="0" smtClean="0">
                        <a:solidFill>
                          <a:schemeClr val="bg1"/>
                        </a:solidFill>
                        <a:latin typeface="Cambria Math" panose="02040503050406030204" pitchFamily="18" charset="0"/>
                      </a:rPr>
                      <m:t>𝑓</m:t>
                    </m:r>
                    <m:d>
                      <m:dPr>
                        <m:ctrlPr>
                          <a:rPr lang="en-US" altLang="zh-CN" sz="2000" b="0" i="1" dirty="0" smtClean="0">
                            <a:solidFill>
                              <a:schemeClr val="bg1"/>
                            </a:solidFill>
                            <a:latin typeface="Cambria Math" panose="02040503050406030204" pitchFamily="18" charset="0"/>
                          </a:rPr>
                        </m:ctrlPr>
                      </m:dPr>
                      <m:e>
                        <m:r>
                          <a:rPr lang="en-US" altLang="zh-CN" sz="2000" b="0" i="1" dirty="0" smtClean="0">
                            <a:solidFill>
                              <a:schemeClr val="bg1"/>
                            </a:solidFill>
                            <a:latin typeface="Cambria Math" panose="02040503050406030204" pitchFamily="18" charset="0"/>
                          </a:rPr>
                          <m:t>0</m:t>
                        </m:r>
                      </m:e>
                    </m:d>
                    <m:r>
                      <a:rPr lang="en-US" altLang="zh-CN" sz="2000" b="0" i="1" dirty="0" smtClean="0">
                        <a:solidFill>
                          <a:schemeClr val="bg1"/>
                        </a:solidFill>
                        <a:latin typeface="Cambria Math" panose="02040503050406030204" pitchFamily="18" charset="0"/>
                      </a:rPr>
                      <m:t>=2,</m:t>
                    </m:r>
                    <m:r>
                      <a:rPr lang="en-US" altLang="zh-CN" sz="2000" b="0" i="1" dirty="0" smtClean="0">
                        <a:solidFill>
                          <a:schemeClr val="bg1"/>
                        </a:solidFill>
                        <a:latin typeface="Cambria Math" panose="02040503050406030204" pitchFamily="18" charset="0"/>
                      </a:rPr>
                      <m:t>𝑓</m:t>
                    </m:r>
                    <m:d>
                      <m:dPr>
                        <m:ctrlPr>
                          <a:rPr lang="en-US" altLang="zh-CN" sz="2000" b="0" i="1" dirty="0" smtClean="0">
                            <a:solidFill>
                              <a:schemeClr val="bg1"/>
                            </a:solidFill>
                            <a:latin typeface="Cambria Math" panose="02040503050406030204" pitchFamily="18" charset="0"/>
                          </a:rPr>
                        </m:ctrlPr>
                      </m:dPr>
                      <m:e>
                        <m:r>
                          <a:rPr lang="en-US" altLang="zh-CN" sz="2000" b="0" i="1" dirty="0" smtClean="0">
                            <a:solidFill>
                              <a:schemeClr val="bg1"/>
                            </a:solidFill>
                            <a:latin typeface="Cambria Math" panose="02040503050406030204" pitchFamily="18" charset="0"/>
                          </a:rPr>
                          <m:t>1</m:t>
                        </m:r>
                      </m:e>
                    </m:d>
                    <m:r>
                      <a:rPr lang="en-US" altLang="zh-CN" sz="2000" b="0" i="1" dirty="0" smtClean="0">
                        <a:solidFill>
                          <a:schemeClr val="bg1"/>
                        </a:solidFill>
                        <a:latin typeface="Cambria Math" panose="02040503050406030204" pitchFamily="18" charset="0"/>
                      </a:rPr>
                      <m:t>=1,</m:t>
                    </m:r>
                    <m:r>
                      <a:rPr lang="en-US" altLang="zh-CN" sz="2000" b="0" i="1" dirty="0" smtClean="0">
                        <a:solidFill>
                          <a:schemeClr val="bg1"/>
                        </a:solidFill>
                        <a:latin typeface="Cambria Math" panose="02040503050406030204" pitchFamily="18" charset="0"/>
                      </a:rPr>
                      <m:t>𝑓</m:t>
                    </m:r>
                    <m:r>
                      <a:rPr lang="en-US" altLang="zh-CN" sz="2000" b="0" i="1" dirty="0" smtClean="0">
                        <a:solidFill>
                          <a:schemeClr val="bg1"/>
                        </a:solidFill>
                        <a:latin typeface="Cambria Math" panose="02040503050406030204" pitchFamily="18" charset="0"/>
                      </a:rPr>
                      <m:t> </m:t>
                    </m:r>
                    <m:d>
                      <m:dPr>
                        <m:ctrlPr>
                          <a:rPr lang="en-US" altLang="zh-CN" sz="2000" b="0" i="1" dirty="0" smtClean="0">
                            <a:solidFill>
                              <a:schemeClr val="bg1"/>
                            </a:solidFill>
                            <a:latin typeface="Cambria Math" panose="02040503050406030204" pitchFamily="18" charset="0"/>
                          </a:rPr>
                        </m:ctrlPr>
                      </m:dPr>
                      <m:e>
                        <m:r>
                          <a:rPr lang="en-US" altLang="zh-CN" sz="2000" b="0" i="1" dirty="0" smtClean="0">
                            <a:solidFill>
                              <a:schemeClr val="bg1"/>
                            </a:solidFill>
                            <a:latin typeface="Cambria Math" panose="02040503050406030204" pitchFamily="18" charset="0"/>
                          </a:rPr>
                          <m:t>2</m:t>
                        </m:r>
                      </m:e>
                    </m:d>
                    <m:r>
                      <a:rPr lang="en-US" altLang="zh-CN" sz="2000" b="0" i="1" dirty="0" smtClean="0">
                        <a:solidFill>
                          <a:schemeClr val="bg1"/>
                        </a:solidFill>
                        <a:latin typeface="Cambria Math" panose="02040503050406030204" pitchFamily="18" charset="0"/>
                      </a:rPr>
                      <m:t>=2,</m:t>
                    </m:r>
                    <m:sSup>
                      <m:sSupPr>
                        <m:ctrlPr>
                          <a:rPr lang="en-US" altLang="zh-CN" sz="2000" b="0" i="1" dirty="0" smtClean="0">
                            <a:solidFill>
                              <a:schemeClr val="bg1"/>
                            </a:solidFill>
                            <a:latin typeface="Cambria Math" panose="02040503050406030204" pitchFamily="18" charset="0"/>
                          </a:rPr>
                        </m:ctrlPr>
                      </m:sSupPr>
                      <m:e>
                        <m:r>
                          <a:rPr lang="en-US" altLang="zh-CN" sz="2000" b="0" i="1" dirty="0" smtClean="0">
                            <a:solidFill>
                              <a:schemeClr val="bg1"/>
                            </a:solidFill>
                            <a:latin typeface="Cambria Math" panose="02040503050406030204" pitchFamily="18" charset="0"/>
                          </a:rPr>
                          <m:t>𝑓</m:t>
                        </m:r>
                      </m:e>
                      <m:sup>
                        <m:r>
                          <a:rPr lang="en-US" altLang="zh-CN" sz="2000" b="0" i="1" dirty="0" smtClean="0">
                            <a:solidFill>
                              <a:schemeClr val="bg1"/>
                            </a:solidFill>
                            <a:latin typeface="Cambria Math" panose="02040503050406030204" pitchFamily="18" charset="0"/>
                          </a:rPr>
                          <m:t>′</m:t>
                        </m:r>
                      </m:sup>
                    </m:sSup>
                    <m:d>
                      <m:dPr>
                        <m:ctrlPr>
                          <a:rPr lang="en-US" altLang="zh-CN" sz="2000" b="0" i="1" dirty="0" smtClean="0">
                            <a:solidFill>
                              <a:schemeClr val="bg1"/>
                            </a:solidFill>
                            <a:latin typeface="Cambria Math" panose="02040503050406030204" pitchFamily="18" charset="0"/>
                          </a:rPr>
                        </m:ctrlPr>
                      </m:dPr>
                      <m:e>
                        <m:r>
                          <a:rPr lang="en-US" altLang="zh-CN" sz="2000" b="0" i="1" dirty="0" smtClean="0">
                            <a:solidFill>
                              <a:schemeClr val="bg1"/>
                            </a:solidFill>
                            <a:latin typeface="Cambria Math" panose="02040503050406030204" pitchFamily="18" charset="0"/>
                          </a:rPr>
                          <m:t>0</m:t>
                        </m:r>
                      </m:e>
                    </m:d>
                    <m:r>
                      <a:rPr lang="en-US" altLang="zh-CN" sz="2000" b="0" i="1" dirty="0" smtClean="0">
                        <a:solidFill>
                          <a:schemeClr val="bg1"/>
                        </a:solidFill>
                        <a:latin typeface="Cambria Math" panose="02040503050406030204" pitchFamily="18" charset="0"/>
                      </a:rPr>
                      <m:t>=−2,</m:t>
                    </m:r>
                    <m:sSup>
                      <m:sSupPr>
                        <m:ctrlPr>
                          <a:rPr lang="en-US" altLang="zh-CN" sz="2000" b="0" i="1" dirty="0" smtClean="0">
                            <a:solidFill>
                              <a:schemeClr val="bg1"/>
                            </a:solidFill>
                            <a:latin typeface="Cambria Math" panose="02040503050406030204" pitchFamily="18" charset="0"/>
                          </a:rPr>
                        </m:ctrlPr>
                      </m:sSupPr>
                      <m:e>
                        <m:r>
                          <a:rPr lang="en-US" altLang="zh-CN" sz="2000" b="0" i="1" dirty="0" smtClean="0">
                            <a:solidFill>
                              <a:schemeClr val="bg1"/>
                            </a:solidFill>
                            <a:latin typeface="Cambria Math" panose="02040503050406030204" pitchFamily="18" charset="0"/>
                          </a:rPr>
                          <m:t>𝑓</m:t>
                        </m:r>
                      </m:e>
                      <m:sup>
                        <m:r>
                          <a:rPr lang="en-US" altLang="zh-CN" sz="2000" b="0" i="1" dirty="0" smtClean="0">
                            <a:solidFill>
                              <a:schemeClr val="bg1"/>
                            </a:solidFill>
                            <a:latin typeface="Cambria Math" panose="02040503050406030204" pitchFamily="18" charset="0"/>
                          </a:rPr>
                          <m:t>′</m:t>
                        </m:r>
                      </m:sup>
                    </m:sSup>
                    <m:d>
                      <m:dPr>
                        <m:ctrlPr>
                          <a:rPr lang="en-US" altLang="zh-CN" sz="2000" b="0" i="1" dirty="0" smtClean="0">
                            <a:solidFill>
                              <a:schemeClr val="bg1"/>
                            </a:solidFill>
                            <a:latin typeface="Cambria Math" panose="02040503050406030204" pitchFamily="18" charset="0"/>
                          </a:rPr>
                        </m:ctrlPr>
                      </m:dPr>
                      <m:e>
                        <m:r>
                          <a:rPr lang="en-US" altLang="zh-CN" sz="2000" b="0" i="1" dirty="0" smtClean="0">
                            <a:solidFill>
                              <a:schemeClr val="bg1"/>
                            </a:solidFill>
                            <a:latin typeface="Cambria Math" panose="02040503050406030204" pitchFamily="18" charset="0"/>
                          </a:rPr>
                          <m:t>1</m:t>
                        </m:r>
                      </m:e>
                    </m:d>
                    <m:r>
                      <a:rPr lang="en-US" altLang="zh-CN" sz="2000" b="0" i="1" dirty="0" smtClean="0">
                        <a:solidFill>
                          <a:schemeClr val="bg1"/>
                        </a:solidFill>
                        <a:latin typeface="Cambria Math" panose="02040503050406030204" pitchFamily="18" charset="0"/>
                      </a:rPr>
                      <m:t>=−1,</m:t>
                    </m:r>
                    <m:r>
                      <a:rPr lang="en-US" altLang="zh-CN" sz="2000" b="0" i="1" dirty="0" smtClean="0">
                        <a:solidFill>
                          <a:schemeClr val="bg1"/>
                        </a:solidFill>
                        <a:latin typeface="Cambria Math" panose="02040503050406030204" pitchFamily="18" charset="0"/>
                      </a:rPr>
                      <m:t>𝑓</m:t>
                    </m:r>
                    <m:r>
                      <a:rPr lang="en-US" altLang="zh-CN" sz="2000" b="0" i="1" dirty="0" smtClean="0">
                        <a:solidFill>
                          <a:schemeClr val="bg1"/>
                        </a:solidFill>
                        <a:latin typeface="Cambria Math" panose="02040503050406030204" pitchFamily="18" charset="0"/>
                      </a:rPr>
                      <m:t>“(0)=−10</m:t>
                    </m:r>
                  </m:oMath>
                </a14:m>
                <a:r>
                  <a:rPr lang="en-US" altLang="zh-CN" sz="2000" dirty="0" smtClean="0">
                    <a:solidFill>
                      <a:schemeClr val="bg1"/>
                    </a:solidFill>
                  </a:rPr>
                  <a:t>.</a:t>
                </a:r>
                <a:r>
                  <a:rPr lang="zh-CN" altLang="en-US" sz="2000" dirty="0">
                    <a:solidFill>
                      <a:schemeClr val="bg1"/>
                    </a:solidFill>
                  </a:rPr>
                  <a:t>求</a:t>
                </a:r>
                <a14:m>
                  <m:oMath xmlns:m="http://schemas.openxmlformats.org/officeDocument/2006/math">
                    <m:r>
                      <a:rPr lang="en-US" altLang="zh-CN" sz="2000" b="0" i="1" dirty="0" smtClean="0">
                        <a:solidFill>
                          <a:schemeClr val="bg1"/>
                        </a:solidFill>
                        <a:latin typeface="Cambria Math" panose="02040503050406030204" pitchFamily="18" charset="0"/>
                      </a:rPr>
                      <m:t>𝑓</m:t>
                    </m:r>
                    <m:r>
                      <a:rPr lang="en-US" altLang="zh-CN" sz="2000" b="0" i="1" dirty="0" smtClean="0">
                        <a:solidFill>
                          <a:schemeClr val="bg1"/>
                        </a:solidFill>
                        <a:latin typeface="Cambria Math" panose="02040503050406030204" pitchFamily="18" charset="0"/>
                      </a:rPr>
                      <m:t>(</m:t>
                    </m:r>
                    <m:r>
                      <a:rPr lang="en-US" altLang="zh-CN" sz="2000" b="0" i="1" dirty="0" smtClean="0">
                        <a:solidFill>
                          <a:schemeClr val="bg1"/>
                        </a:solidFill>
                        <a:latin typeface="Cambria Math" panose="02040503050406030204" pitchFamily="18" charset="0"/>
                      </a:rPr>
                      <m:t>𝑥</m:t>
                    </m:r>
                    <m:r>
                      <a:rPr lang="en-US" altLang="zh-CN" sz="2000" b="0" i="1" dirty="0" smtClean="0">
                        <a:solidFill>
                          <a:schemeClr val="bg1"/>
                        </a:solidFill>
                        <a:latin typeface="Cambria Math" panose="02040503050406030204" pitchFamily="18" charset="0"/>
                      </a:rPr>
                      <m:t>)</m:t>
                    </m:r>
                  </m:oMath>
                </a14:m>
                <a:r>
                  <a:rPr lang="zh-CN" altLang="en-US" sz="2000" dirty="0" smtClean="0">
                    <a:solidFill>
                      <a:schemeClr val="bg1"/>
                    </a:solidFill>
                  </a:rPr>
                  <a:t>的埃尔米特多项式</a:t>
                </a:r>
                <a14:m>
                  <m:oMath xmlns:m="http://schemas.openxmlformats.org/officeDocument/2006/math">
                    <m:r>
                      <a:rPr lang="en-US" altLang="zh-CN" sz="2000" i="1">
                        <a:solidFill>
                          <a:schemeClr val="bg1"/>
                        </a:solidFill>
                        <a:latin typeface="Cambria Math" panose="02040503050406030204" pitchFamily="18" charset="0"/>
                      </a:rPr>
                      <m:t>h</m:t>
                    </m:r>
                    <m:r>
                      <a:rPr lang="en-US" altLang="zh-CN" sz="2000" i="1">
                        <a:solidFill>
                          <a:schemeClr val="bg1"/>
                        </a:solidFill>
                        <a:latin typeface="Cambria Math" panose="02040503050406030204" pitchFamily="18" charset="0"/>
                      </a:rPr>
                      <m:t>(</m:t>
                    </m:r>
                    <m:r>
                      <a:rPr lang="en-US" altLang="zh-CN" sz="2000" i="1">
                        <a:solidFill>
                          <a:schemeClr val="bg1"/>
                        </a:solidFill>
                        <a:latin typeface="Cambria Math" panose="02040503050406030204" pitchFamily="18" charset="0"/>
                      </a:rPr>
                      <m:t>𝑥</m:t>
                    </m:r>
                    <m:r>
                      <a:rPr lang="en-US" altLang="zh-CN" sz="2000" i="1">
                        <a:solidFill>
                          <a:schemeClr val="bg1"/>
                        </a:solidFill>
                        <a:latin typeface="Cambria Math" panose="02040503050406030204" pitchFamily="18" charset="0"/>
                      </a:rPr>
                      <m:t>)</m:t>
                    </m:r>
                    <m:r>
                      <a:rPr lang="zh-CN" altLang="en-US" sz="2000" i="1" smtClean="0">
                        <a:solidFill>
                          <a:schemeClr val="bg1"/>
                        </a:solidFill>
                        <a:latin typeface="Cambria Math" panose="02040503050406030204" pitchFamily="18" charset="0"/>
                      </a:rPr>
                      <m:t>，</m:t>
                    </m:r>
                  </m:oMath>
                </a14:m>
                <a:r>
                  <a:rPr lang="zh-CN" altLang="en-US" sz="2000" dirty="0" smtClean="0">
                    <a:solidFill>
                      <a:schemeClr val="bg1"/>
                    </a:solidFill>
                  </a:rPr>
                  <a:t>并给出</a:t>
                </a:r>
                <a14:m>
                  <m:oMath xmlns:m="http://schemas.openxmlformats.org/officeDocument/2006/math">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=0.5</m:t>
                    </m:r>
                    <m:r>
                      <a:rPr lang="zh-CN" altLang="en-US" sz="2000" i="1">
                        <a:solidFill>
                          <a:schemeClr val="bg1"/>
                        </a:solidFill>
                        <a:latin typeface="Cambria Math" panose="02040503050406030204" pitchFamily="18" charset="0"/>
                      </a:rPr>
                      <m:t>时</m:t>
                    </m:r>
                  </m:oMath>
                </a14:m>
                <a:r>
                  <a:rPr lang="zh-CN" altLang="en-US" sz="2000" dirty="0" smtClean="0">
                    <a:solidFill>
                      <a:schemeClr val="bg1"/>
                    </a:solidFill>
                  </a:rPr>
                  <a:t>的埃尔米特插值及余项。</a:t>
                </a:r>
                <a:endParaRPr lang="en-US" altLang="zh-CN" sz="2000" dirty="0" smtClean="0">
                  <a:solidFill>
                    <a:schemeClr val="bg1"/>
                  </a:solidFill>
                </a:endParaRPr>
              </a:p>
              <a:p>
                <a:r>
                  <a:rPr lang="zh-CN" altLang="en-US" sz="2000" dirty="0" smtClean="0">
                    <a:solidFill>
                      <a:schemeClr val="bg1"/>
                    </a:solidFill>
                  </a:rPr>
                  <a:t>解：由所给条件，节点</a:t>
                </a:r>
                <a:r>
                  <a:rPr lang="en-US" altLang="zh-CN" sz="2000" dirty="0" smtClean="0">
                    <a:solidFill>
                      <a:schemeClr val="bg1"/>
                    </a:solidFill>
                  </a:rPr>
                  <a:t>0</a:t>
                </a:r>
                <a:r>
                  <a:rPr lang="zh-CN" altLang="en-US" sz="2000" dirty="0" smtClean="0">
                    <a:solidFill>
                      <a:schemeClr val="bg1"/>
                    </a:solidFill>
                  </a:rPr>
                  <a:t>是</a:t>
                </a:r>
                <a:r>
                  <a:rPr lang="en-US" altLang="zh-CN" sz="2000" dirty="0" smtClean="0">
                    <a:solidFill>
                      <a:schemeClr val="bg1"/>
                    </a:solidFill>
                  </a:rPr>
                  <a:t>2</a:t>
                </a:r>
                <a:r>
                  <a:rPr lang="zh-CN" altLang="en-US" sz="2000" dirty="0" smtClean="0">
                    <a:solidFill>
                      <a:schemeClr val="bg1"/>
                    </a:solidFill>
                  </a:rPr>
                  <a:t>重的，节点</a:t>
                </a:r>
                <a:r>
                  <a:rPr lang="en-US" altLang="zh-CN" sz="2000" dirty="0" smtClean="0">
                    <a:solidFill>
                      <a:schemeClr val="bg1"/>
                    </a:solidFill>
                  </a:rPr>
                  <a:t>1</a:t>
                </a:r>
                <a:r>
                  <a:rPr lang="zh-CN" altLang="en-US" sz="2000" dirty="0" smtClean="0">
                    <a:solidFill>
                      <a:schemeClr val="bg1"/>
                    </a:solidFill>
                  </a:rPr>
                  <a:t>是</a:t>
                </a:r>
                <a:r>
                  <a:rPr lang="en-US" altLang="zh-CN" sz="2000" dirty="0" smtClean="0">
                    <a:solidFill>
                      <a:schemeClr val="bg1"/>
                    </a:solidFill>
                  </a:rPr>
                  <a:t>1</a:t>
                </a:r>
                <a:r>
                  <a:rPr lang="zh-CN" altLang="en-US" sz="2000" dirty="0" smtClean="0">
                    <a:solidFill>
                      <a:schemeClr val="bg1"/>
                    </a:solidFill>
                  </a:rPr>
                  <a:t>重的，节点</a:t>
                </a:r>
                <a:r>
                  <a:rPr lang="en-US" altLang="zh-CN" sz="2000" dirty="0" smtClean="0">
                    <a:solidFill>
                      <a:schemeClr val="bg1"/>
                    </a:solidFill>
                  </a:rPr>
                  <a:t>2</a:t>
                </a:r>
                <a:r>
                  <a:rPr lang="zh-CN" altLang="en-US" sz="2000" dirty="0" smtClean="0">
                    <a:solidFill>
                      <a:schemeClr val="bg1"/>
                    </a:solidFill>
                  </a:rPr>
                  <a:t>是</a:t>
                </a:r>
                <a:r>
                  <a:rPr lang="en-US" altLang="zh-CN" sz="2000" dirty="0" smtClean="0">
                    <a:solidFill>
                      <a:schemeClr val="bg1"/>
                    </a:solidFill>
                  </a:rPr>
                  <a:t>0</a:t>
                </a:r>
                <a:r>
                  <a:rPr lang="zh-CN" altLang="en-US" sz="2000" dirty="0" smtClean="0">
                    <a:solidFill>
                      <a:schemeClr val="bg1"/>
                    </a:solidFill>
                  </a:rPr>
                  <a:t>重的，可列出差商表如下：</a:t>
                </a:r>
                <a:endParaRPr lang="en-US" altLang="zh-CN" sz="2000" dirty="0" smtClean="0">
                  <a:solidFill>
                    <a:schemeClr val="bg1"/>
                  </a:solidFill>
                </a:endParaRPr>
              </a:p>
              <a:p>
                <a:endParaRPr lang="en-US" altLang="zh-CN" sz="2000" dirty="0">
                  <a:solidFill>
                    <a:schemeClr val="bg1"/>
                  </a:solidFill>
                </a:endParaRPr>
              </a:p>
              <a:p>
                <a:endParaRPr lang="en-US" altLang="zh-CN" sz="2000" dirty="0" smtClean="0">
                  <a:solidFill>
                    <a:schemeClr val="bg1"/>
                  </a:solidFill>
                </a:endParaRPr>
              </a:p>
              <a:p>
                <a:endParaRPr lang="en-US" altLang="zh-CN" sz="2000" dirty="0">
                  <a:solidFill>
                    <a:schemeClr val="bg1"/>
                  </a:solidFill>
                </a:endParaRPr>
              </a:p>
              <a:p>
                <a:endParaRPr lang="en-US" altLang="zh-CN" sz="2000" dirty="0" smtClean="0">
                  <a:solidFill>
                    <a:schemeClr val="bg1"/>
                  </a:solidFill>
                </a:endParaRPr>
              </a:p>
              <a:p>
                <a:endParaRPr lang="en-US" altLang="zh-CN" sz="2000" dirty="0">
                  <a:solidFill>
                    <a:schemeClr val="bg1"/>
                  </a:solidFill>
                </a:endParaRPr>
              </a:p>
              <a:p>
                <a:endParaRPr lang="en-US" altLang="zh-CN" sz="2000" dirty="0" smtClean="0">
                  <a:solidFill>
                    <a:schemeClr val="bg1"/>
                  </a:solidFill>
                </a:endParaRPr>
              </a:p>
              <a:p>
                <a:r>
                  <a:rPr lang="zh-CN" altLang="en-US" sz="2000" dirty="0" smtClean="0">
                    <a:solidFill>
                      <a:schemeClr val="bg1"/>
                    </a:solidFill>
                  </a:rPr>
                  <a:t>由差商表可知，</a:t>
                </a:r>
                <a14:m>
                  <m:oMath xmlns:m="http://schemas.openxmlformats.org/officeDocument/2006/math">
                    <m:r>
                      <a:rPr lang="en-US" altLang="zh-CN" sz="2000" b="0" i="1" smtClean="0">
                        <a:solidFill>
                          <a:schemeClr val="bg1"/>
                        </a:solidFill>
                        <a:latin typeface="Cambria Math" panose="02040503050406030204" pitchFamily="18" charset="0"/>
                      </a:rPr>
                      <m:t>h</m:t>
                    </m:r>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e>
                    </m:d>
                    <m:r>
                      <a:rPr lang="en-US" altLang="zh-CN" sz="2000" b="0" i="1" smtClean="0">
                        <a:solidFill>
                          <a:schemeClr val="bg1"/>
                        </a:solidFill>
                        <a:latin typeface="Cambria Math" panose="02040503050406030204" pitchFamily="18" charset="0"/>
                      </a:rPr>
                      <m:t>=2−2</m:t>
                    </m:r>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−5</m:t>
                    </m:r>
                    <m:sSup>
                      <m:sSupPr>
                        <m:ctrlPr>
                          <a:rPr lang="en-US" altLang="zh-CN" sz="2000" b="0" i="1" smtClean="0">
                            <a:solidFill>
                              <a:schemeClr val="bg1"/>
                            </a:solidFill>
                            <a:latin typeface="Cambria Math" panose="02040503050406030204" pitchFamily="18" charset="0"/>
                          </a:rPr>
                        </m:ctrlPr>
                      </m:sSupPr>
                      <m:e>
                        <m:r>
                          <a:rPr lang="en-US" altLang="zh-CN" sz="2000" b="0" i="1" smtClean="0">
                            <a:solidFill>
                              <a:schemeClr val="bg1"/>
                            </a:solidFill>
                            <a:latin typeface="Cambria Math" panose="02040503050406030204" pitchFamily="18" charset="0"/>
                          </a:rPr>
                          <m:t>𝑥</m:t>
                        </m:r>
                      </m:e>
                      <m:sup>
                        <m:r>
                          <a:rPr lang="en-US" altLang="zh-CN" sz="2000" b="0" i="1" smtClean="0">
                            <a:solidFill>
                              <a:schemeClr val="bg1"/>
                            </a:solidFill>
                            <a:latin typeface="Cambria Math" panose="02040503050406030204" pitchFamily="18" charset="0"/>
                          </a:rPr>
                          <m:t>2</m:t>
                        </m:r>
                      </m:sup>
                    </m:sSup>
                    <m:r>
                      <a:rPr lang="en-US" altLang="zh-CN" sz="2000" b="0" i="1" smtClean="0">
                        <a:solidFill>
                          <a:schemeClr val="bg1"/>
                        </a:solidFill>
                        <a:latin typeface="Cambria Math" panose="02040503050406030204" pitchFamily="18" charset="0"/>
                      </a:rPr>
                      <m:t>+6</m:t>
                    </m:r>
                    <m:sSup>
                      <m:sSupPr>
                        <m:ctrlPr>
                          <a:rPr lang="en-US" altLang="zh-CN" sz="2000" b="0" i="1" smtClean="0">
                            <a:solidFill>
                              <a:schemeClr val="bg1"/>
                            </a:solidFill>
                            <a:latin typeface="Cambria Math" panose="02040503050406030204" pitchFamily="18" charset="0"/>
                          </a:rPr>
                        </m:ctrlPr>
                      </m:sSupPr>
                      <m:e>
                        <m:r>
                          <a:rPr lang="en-US" altLang="zh-CN" sz="2000" b="0" i="1" smtClean="0">
                            <a:solidFill>
                              <a:schemeClr val="bg1"/>
                            </a:solidFill>
                            <a:latin typeface="Cambria Math" panose="02040503050406030204" pitchFamily="18" charset="0"/>
                          </a:rPr>
                          <m:t>𝑥</m:t>
                        </m:r>
                      </m:e>
                      <m:sup>
                        <m:r>
                          <a:rPr lang="en-US" altLang="zh-CN" sz="2000" b="0" i="1" smtClean="0">
                            <a:solidFill>
                              <a:schemeClr val="bg1"/>
                            </a:solidFill>
                            <a:latin typeface="Cambria Math" panose="02040503050406030204" pitchFamily="18" charset="0"/>
                          </a:rPr>
                          <m:t>3</m:t>
                        </m:r>
                      </m:sup>
                    </m:sSup>
                    <m:r>
                      <a:rPr lang="en-US" altLang="zh-CN" sz="2000" b="0" i="1" smtClean="0">
                        <a:solidFill>
                          <a:schemeClr val="bg1"/>
                        </a:solidFill>
                        <a:latin typeface="Cambria Math" panose="02040503050406030204" pitchFamily="18" charset="0"/>
                      </a:rPr>
                      <m:t>−7</m:t>
                    </m:r>
                    <m:sSup>
                      <m:sSupPr>
                        <m:ctrlPr>
                          <a:rPr lang="en-US" altLang="zh-CN" sz="2000" b="0" i="1" smtClean="0">
                            <a:solidFill>
                              <a:schemeClr val="bg1"/>
                            </a:solidFill>
                            <a:latin typeface="Cambria Math" panose="02040503050406030204" pitchFamily="18" charset="0"/>
                          </a:rPr>
                        </m:ctrlPr>
                      </m:sSupPr>
                      <m:e>
                        <m:r>
                          <a:rPr lang="en-US" altLang="zh-CN" sz="2000" b="0" i="1" smtClean="0">
                            <a:solidFill>
                              <a:schemeClr val="bg1"/>
                            </a:solidFill>
                            <a:latin typeface="Cambria Math" panose="02040503050406030204" pitchFamily="18" charset="0"/>
                          </a:rPr>
                          <m:t>𝑥</m:t>
                        </m:r>
                      </m:e>
                      <m:sup>
                        <m:r>
                          <a:rPr lang="en-US" altLang="zh-CN" sz="2000" b="0" i="1" smtClean="0">
                            <a:solidFill>
                              <a:schemeClr val="bg1"/>
                            </a:solidFill>
                            <a:latin typeface="Cambria Math" panose="02040503050406030204" pitchFamily="18" charset="0"/>
                          </a:rPr>
                          <m:t>3</m:t>
                        </m:r>
                      </m:sup>
                    </m:sSup>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−1</m:t>
                        </m:r>
                      </m:e>
                    </m:d>
                    <m:r>
                      <a:rPr lang="en-US" altLang="zh-CN" sz="2000" b="0" i="1" smtClean="0">
                        <a:solidFill>
                          <a:schemeClr val="bg1"/>
                        </a:solidFill>
                        <a:latin typeface="Cambria Math" panose="02040503050406030204" pitchFamily="18" charset="0"/>
                      </a:rPr>
                      <m:t>+4</m:t>
                    </m:r>
                    <m:sSup>
                      <m:sSupPr>
                        <m:ctrlPr>
                          <a:rPr lang="en-US" altLang="zh-CN" sz="2000" b="0" i="1" smtClean="0">
                            <a:solidFill>
                              <a:schemeClr val="bg1"/>
                            </a:solidFill>
                            <a:latin typeface="Cambria Math" panose="02040503050406030204" pitchFamily="18" charset="0"/>
                          </a:rPr>
                        </m:ctrlPr>
                      </m:sSupPr>
                      <m:e>
                        <m:r>
                          <a:rPr lang="en-US" altLang="zh-CN" sz="2000" b="0" i="1" smtClean="0">
                            <a:solidFill>
                              <a:schemeClr val="bg1"/>
                            </a:solidFill>
                            <a:latin typeface="Cambria Math" panose="02040503050406030204" pitchFamily="18" charset="0"/>
                          </a:rPr>
                          <m:t>𝑥</m:t>
                        </m:r>
                      </m:e>
                      <m:sup>
                        <m:r>
                          <a:rPr lang="en-US" altLang="zh-CN" sz="2000" b="0" i="1" smtClean="0">
                            <a:solidFill>
                              <a:schemeClr val="bg1"/>
                            </a:solidFill>
                            <a:latin typeface="Cambria Math" panose="02040503050406030204" pitchFamily="18" charset="0"/>
                          </a:rPr>
                          <m:t>3</m:t>
                        </m:r>
                      </m:sup>
                    </m:sSup>
                    <m:sSup>
                      <m:sSupPr>
                        <m:ctrlPr>
                          <a:rPr lang="en-US" altLang="zh-CN" sz="2000" b="0" i="1" smtClean="0">
                            <a:solidFill>
                              <a:schemeClr val="bg1"/>
                            </a:solidFill>
                            <a:latin typeface="Cambria Math" panose="02040503050406030204" pitchFamily="18" charset="0"/>
                          </a:rPr>
                        </m:ctrlPr>
                      </m:sSupPr>
                      <m:e>
                        <m:r>
                          <a:rPr lang="en-US" altLang="zh-CN" sz="2000" b="0" i="1" smtClean="0">
                            <a:solidFill>
                              <a:schemeClr val="bg1"/>
                            </a:solidFill>
                            <a:latin typeface="Cambria Math" panose="02040503050406030204" pitchFamily="18" charset="0"/>
                          </a:rPr>
                          <m:t>(</m:t>
                        </m:r>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−1)</m:t>
                        </m:r>
                      </m:e>
                      <m:sup>
                        <m:r>
                          <a:rPr lang="en-US" altLang="zh-CN" sz="2000" b="0" i="1" smtClean="0">
                            <a:solidFill>
                              <a:schemeClr val="bg1"/>
                            </a:solidFill>
                            <a:latin typeface="Cambria Math" panose="02040503050406030204" pitchFamily="18" charset="0"/>
                          </a:rPr>
                          <m:t>2</m:t>
                        </m:r>
                      </m:sup>
                    </m:sSup>
                  </m:oMath>
                </a14:m>
                <a:endParaRPr lang="en-US" altLang="zh-CN" sz="2000" dirty="0" smtClean="0">
                  <a:solidFill>
                    <a:schemeClr val="bg1"/>
                  </a:solidFill>
                </a:endParaRPr>
              </a:p>
              <a:p>
                <a14:m>
                  <m:oMath xmlns:m="http://schemas.openxmlformats.org/officeDocument/2006/math">
                    <m:r>
                      <a:rPr lang="en-US" altLang="zh-CN" sz="2000" b="0" i="1" smtClean="0">
                        <a:solidFill>
                          <a:schemeClr val="bg1"/>
                        </a:solidFill>
                        <a:latin typeface="Cambria Math" panose="02040503050406030204" pitchFamily="18" charset="0"/>
                      </a:rPr>
                      <m:t>=((((4</m:t>
                    </m:r>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−1</m:t>
                        </m:r>
                      </m:e>
                    </m:d>
                    <m:r>
                      <a:rPr lang="en-US" altLang="zh-CN" sz="2000" b="0" i="1" smtClean="0">
                        <a:solidFill>
                          <a:schemeClr val="bg1"/>
                        </a:solidFill>
                        <a:latin typeface="Cambria Math" panose="02040503050406030204" pitchFamily="18" charset="0"/>
                      </a:rPr>
                      <m:t>−7)(</m:t>
                    </m:r>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−1)+6)</m:t>
                    </m:r>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−5)</m:t>
                    </m:r>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−2)</m:t>
                    </m:r>
                    <m:r>
                      <a:rPr lang="en-US" altLang="zh-CN" sz="2000" b="0" i="1" smtClean="0">
                        <a:solidFill>
                          <a:schemeClr val="bg1"/>
                        </a:solidFill>
                        <a:latin typeface="Cambria Math" panose="02040503050406030204" pitchFamily="18" charset="0"/>
                      </a:rPr>
                      <m:t>𝑥</m:t>
                    </m:r>
                    <m:r>
                      <a:rPr lang="en-US" altLang="zh-CN" sz="2000" b="0" i="1" smtClean="0">
                        <a:solidFill>
                          <a:schemeClr val="bg1"/>
                        </a:solidFill>
                        <a:latin typeface="Cambria Math" panose="02040503050406030204" pitchFamily="18" charset="0"/>
                      </a:rPr>
                      <m:t>+2=4</m:t>
                    </m:r>
                    <m:sSup>
                      <m:sSupPr>
                        <m:ctrlPr>
                          <a:rPr lang="en-US" altLang="zh-CN" sz="2000" b="0" i="1" smtClean="0">
                            <a:solidFill>
                              <a:schemeClr val="bg1"/>
                            </a:solidFill>
                            <a:latin typeface="Cambria Math" panose="02040503050406030204" pitchFamily="18" charset="0"/>
                          </a:rPr>
                        </m:ctrlPr>
                      </m:sSupPr>
                      <m:e>
                        <m:r>
                          <a:rPr lang="en-US" altLang="zh-CN" sz="2000" b="0" i="1" smtClean="0">
                            <a:solidFill>
                              <a:schemeClr val="bg1"/>
                            </a:solidFill>
                            <a:latin typeface="Cambria Math" panose="02040503050406030204" pitchFamily="18" charset="0"/>
                          </a:rPr>
                          <m:t>𝑥</m:t>
                        </m:r>
                      </m:e>
                      <m:sup>
                        <m:r>
                          <a:rPr lang="en-US" altLang="zh-CN" sz="2000" b="0" i="1" smtClean="0">
                            <a:solidFill>
                              <a:schemeClr val="bg1"/>
                            </a:solidFill>
                            <a:latin typeface="Cambria Math" panose="02040503050406030204" pitchFamily="18" charset="0"/>
                          </a:rPr>
                          <m:t>5</m:t>
                        </m:r>
                      </m:sup>
                    </m:sSup>
                    <m:r>
                      <a:rPr lang="en-US" altLang="zh-CN" sz="2000" b="0" i="1" smtClean="0">
                        <a:solidFill>
                          <a:schemeClr val="bg1"/>
                        </a:solidFill>
                        <a:latin typeface="Cambria Math" panose="02040503050406030204" pitchFamily="18" charset="0"/>
                      </a:rPr>
                      <m:t>−</m:t>
                    </m:r>
                  </m:oMath>
                </a14:m>
                <a:r>
                  <a:rPr lang="en-US" altLang="zh-CN" sz="2000" dirty="0" smtClean="0">
                    <a:solidFill>
                      <a:schemeClr val="bg1"/>
                    </a:solidFill>
                  </a:rPr>
                  <a:t>15</a:t>
                </a:r>
                <a14:m>
                  <m:oMath xmlns:m="http://schemas.openxmlformats.org/officeDocument/2006/math">
                    <m:sSup>
                      <m:sSupPr>
                        <m:ctrlPr>
                          <a:rPr lang="en-US" altLang="zh-CN" sz="2000" i="1" dirty="0" smtClean="0">
                            <a:solidFill>
                              <a:schemeClr val="bg1"/>
                            </a:solidFill>
                            <a:latin typeface="Cambria Math" panose="02040503050406030204" pitchFamily="18" charset="0"/>
                          </a:rPr>
                        </m:ctrlPr>
                      </m:sSupPr>
                      <m:e>
                        <m:r>
                          <a:rPr lang="en-US" altLang="zh-CN" sz="2000" b="0" i="1" dirty="0" smtClean="0">
                            <a:solidFill>
                              <a:schemeClr val="bg1"/>
                            </a:solidFill>
                            <a:latin typeface="Cambria Math" panose="02040503050406030204" pitchFamily="18" charset="0"/>
                          </a:rPr>
                          <m:t>𝑥</m:t>
                        </m:r>
                      </m:e>
                      <m:sup>
                        <m:r>
                          <a:rPr lang="en-US" altLang="zh-CN" sz="2000" b="0" i="1" dirty="0" smtClean="0">
                            <a:solidFill>
                              <a:schemeClr val="bg1"/>
                            </a:solidFill>
                            <a:latin typeface="Cambria Math" panose="02040503050406030204" pitchFamily="18" charset="0"/>
                          </a:rPr>
                          <m:t>4</m:t>
                        </m:r>
                      </m:sup>
                    </m:sSup>
                    <m:r>
                      <a:rPr lang="en-US" altLang="zh-CN" sz="2000" b="0" i="1" dirty="0" smtClean="0">
                        <a:solidFill>
                          <a:schemeClr val="bg1"/>
                        </a:solidFill>
                        <a:latin typeface="Cambria Math" panose="02040503050406030204" pitchFamily="18" charset="0"/>
                      </a:rPr>
                      <m:t>+17</m:t>
                    </m:r>
                    <m:sSup>
                      <m:sSupPr>
                        <m:ctrlPr>
                          <a:rPr lang="en-US" altLang="zh-CN" sz="2000" b="0" i="1" dirty="0" smtClean="0">
                            <a:solidFill>
                              <a:schemeClr val="bg1"/>
                            </a:solidFill>
                            <a:latin typeface="Cambria Math" panose="02040503050406030204" pitchFamily="18" charset="0"/>
                          </a:rPr>
                        </m:ctrlPr>
                      </m:sSupPr>
                      <m:e>
                        <m:r>
                          <a:rPr lang="en-US" altLang="zh-CN" sz="2000" b="0" i="1" dirty="0" smtClean="0">
                            <a:solidFill>
                              <a:schemeClr val="bg1"/>
                            </a:solidFill>
                            <a:latin typeface="Cambria Math" panose="02040503050406030204" pitchFamily="18" charset="0"/>
                          </a:rPr>
                          <m:t>𝑥</m:t>
                        </m:r>
                      </m:e>
                      <m:sup>
                        <m:r>
                          <a:rPr lang="en-US" altLang="zh-CN" sz="2000" b="0" i="1" dirty="0" smtClean="0">
                            <a:solidFill>
                              <a:schemeClr val="bg1"/>
                            </a:solidFill>
                            <a:latin typeface="Cambria Math" panose="02040503050406030204" pitchFamily="18" charset="0"/>
                          </a:rPr>
                          <m:t>3</m:t>
                        </m:r>
                      </m:sup>
                    </m:sSup>
                    <m:r>
                      <a:rPr lang="en-US" altLang="zh-CN" sz="2000" b="0" i="1" dirty="0" smtClean="0">
                        <a:solidFill>
                          <a:schemeClr val="bg1"/>
                        </a:solidFill>
                        <a:latin typeface="Cambria Math" panose="02040503050406030204" pitchFamily="18" charset="0"/>
                      </a:rPr>
                      <m:t>−5</m:t>
                    </m:r>
                    <m:sSup>
                      <m:sSupPr>
                        <m:ctrlPr>
                          <a:rPr lang="en-US" altLang="zh-CN" sz="2000" b="0" i="1" dirty="0" smtClean="0">
                            <a:solidFill>
                              <a:schemeClr val="bg1"/>
                            </a:solidFill>
                            <a:latin typeface="Cambria Math" panose="02040503050406030204" pitchFamily="18" charset="0"/>
                          </a:rPr>
                        </m:ctrlPr>
                      </m:sSupPr>
                      <m:e>
                        <m:r>
                          <a:rPr lang="en-US" altLang="zh-CN" sz="2000" b="0" i="1" dirty="0" smtClean="0">
                            <a:solidFill>
                              <a:schemeClr val="bg1"/>
                            </a:solidFill>
                            <a:latin typeface="Cambria Math" panose="02040503050406030204" pitchFamily="18" charset="0"/>
                          </a:rPr>
                          <m:t>𝑥</m:t>
                        </m:r>
                      </m:e>
                      <m:sup>
                        <m:r>
                          <a:rPr lang="en-US" altLang="zh-CN" sz="2000" b="0" i="1" dirty="0" smtClean="0">
                            <a:solidFill>
                              <a:schemeClr val="bg1"/>
                            </a:solidFill>
                            <a:latin typeface="Cambria Math" panose="02040503050406030204" pitchFamily="18" charset="0"/>
                          </a:rPr>
                          <m:t>2</m:t>
                        </m:r>
                      </m:sup>
                    </m:sSup>
                    <m:r>
                      <a:rPr lang="en-US" altLang="zh-CN" sz="2000" b="0" i="1" dirty="0" smtClean="0">
                        <a:solidFill>
                          <a:schemeClr val="bg1"/>
                        </a:solidFill>
                        <a:latin typeface="Cambria Math" panose="02040503050406030204" pitchFamily="18" charset="0"/>
                      </a:rPr>
                      <m:t>−2</m:t>
                    </m:r>
                    <m:r>
                      <a:rPr lang="en-US" altLang="zh-CN" sz="2000" b="0" i="1" dirty="0" smtClean="0">
                        <a:solidFill>
                          <a:schemeClr val="bg1"/>
                        </a:solidFill>
                        <a:latin typeface="Cambria Math" panose="02040503050406030204" pitchFamily="18" charset="0"/>
                      </a:rPr>
                      <m:t>𝑥</m:t>
                    </m:r>
                    <m:r>
                      <a:rPr lang="en-US" altLang="zh-CN" sz="2000" b="0" i="1" dirty="0" smtClean="0">
                        <a:solidFill>
                          <a:schemeClr val="bg1"/>
                        </a:solidFill>
                        <a:latin typeface="Cambria Math" panose="02040503050406030204" pitchFamily="18" charset="0"/>
                      </a:rPr>
                      <m:t>+2</m:t>
                    </m:r>
                  </m:oMath>
                </a14:m>
                <a:endParaRPr lang="en-US" altLang="zh-CN" sz="2000" dirty="0" smtClean="0">
                  <a:solidFill>
                    <a:schemeClr val="bg1"/>
                  </a:solidFill>
                </a:endParaRPr>
              </a:p>
              <a:p>
                <a:r>
                  <a:rPr lang="zh-CN" altLang="en-US" sz="2000" dirty="0" smtClean="0">
                    <a:solidFill>
                      <a:schemeClr val="bg1"/>
                    </a:solidFill>
                  </a:rPr>
                  <a:t>容易算出，</a:t>
                </a:r>
                <a14:m>
                  <m:oMath xmlns:m="http://schemas.openxmlformats.org/officeDocument/2006/math">
                    <m:r>
                      <a:rPr lang="en-US" altLang="zh-CN" sz="2000" b="0" i="1" smtClean="0">
                        <a:solidFill>
                          <a:schemeClr val="bg1"/>
                        </a:solidFill>
                        <a:latin typeface="Cambria Math" panose="02040503050406030204" pitchFamily="18" charset="0"/>
                      </a:rPr>
                      <m:t>h</m:t>
                    </m:r>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0.5</m:t>
                        </m:r>
                      </m:e>
                    </m:d>
                    <m:r>
                      <a:rPr lang="en-US" altLang="zh-CN" sz="2000" b="0" i="1" smtClean="0">
                        <a:solidFill>
                          <a:schemeClr val="bg1"/>
                        </a:solidFill>
                        <a:latin typeface="Cambria Math" panose="02040503050406030204" pitchFamily="18" charset="0"/>
                      </a:rPr>
                      <m:t>=</m:t>
                    </m:r>
                    <m:f>
                      <m:fPr>
                        <m:ctrlPr>
                          <a:rPr lang="en-US" altLang="zh-CN" sz="2000" b="0" i="1" smtClean="0">
                            <a:solidFill>
                              <a:schemeClr val="bg1"/>
                            </a:solidFill>
                            <a:latin typeface="Cambria Math" panose="02040503050406030204" pitchFamily="18" charset="0"/>
                          </a:rPr>
                        </m:ctrlPr>
                      </m:fPr>
                      <m:num>
                        <m:r>
                          <a:rPr lang="en-US" altLang="zh-CN" sz="2000" b="0" i="1" smtClean="0">
                            <a:solidFill>
                              <a:schemeClr val="bg1"/>
                            </a:solidFill>
                            <a:latin typeface="Cambria Math" panose="02040503050406030204" pitchFamily="18" charset="0"/>
                          </a:rPr>
                          <m:t>17</m:t>
                        </m:r>
                      </m:num>
                      <m:den>
                        <m:r>
                          <a:rPr lang="en-US" altLang="zh-CN" sz="2000" b="0" i="1" smtClean="0">
                            <a:solidFill>
                              <a:schemeClr val="bg1"/>
                            </a:solidFill>
                            <a:latin typeface="Cambria Math" panose="02040503050406030204" pitchFamily="18" charset="0"/>
                          </a:rPr>
                          <m:t>16</m:t>
                        </m:r>
                      </m:den>
                    </m:f>
                  </m:oMath>
                </a14:m>
                <a:r>
                  <a:rPr lang="en-US" altLang="zh-CN" sz="2000" dirty="0" smtClean="0">
                    <a:solidFill>
                      <a:schemeClr val="bg1"/>
                    </a:solidFill>
                  </a:rPr>
                  <a:t>,</a:t>
                </a:r>
                <a:r>
                  <a:rPr lang="zh-CN" altLang="en-US" sz="2000" dirty="0" smtClean="0">
                    <a:solidFill>
                      <a:schemeClr val="bg1"/>
                    </a:solidFill>
                  </a:rPr>
                  <a:t>余项</a:t>
                </a:r>
                <a14:m>
                  <m:oMath xmlns:m="http://schemas.openxmlformats.org/officeDocument/2006/math">
                    <m:sSub>
                      <m:sSubPr>
                        <m:ctrlPr>
                          <a:rPr lang="en-US" altLang="zh-CN" sz="2000" i="1" smtClean="0">
                            <a:solidFill>
                              <a:schemeClr val="bg1"/>
                            </a:solidFill>
                            <a:latin typeface="Cambria Math" panose="02040503050406030204" pitchFamily="18" charset="0"/>
                          </a:rPr>
                        </m:ctrlPr>
                      </m:sSubPr>
                      <m:e>
                        <m:r>
                          <a:rPr lang="en-US" altLang="zh-CN" sz="2000" b="0" i="1" smtClean="0">
                            <a:solidFill>
                              <a:schemeClr val="bg1"/>
                            </a:solidFill>
                            <a:latin typeface="Cambria Math" panose="02040503050406030204" pitchFamily="18" charset="0"/>
                          </a:rPr>
                          <m:t>𝑅</m:t>
                        </m:r>
                      </m:e>
                      <m:sub>
                        <m:r>
                          <a:rPr lang="en-US" altLang="zh-CN" sz="2000" b="0" i="1" smtClean="0">
                            <a:solidFill>
                              <a:schemeClr val="bg1"/>
                            </a:solidFill>
                            <a:latin typeface="Cambria Math" panose="02040503050406030204" pitchFamily="18" charset="0"/>
                          </a:rPr>
                          <m:t>5</m:t>
                        </m:r>
                      </m:sub>
                    </m:sSub>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0.5</m:t>
                        </m:r>
                      </m:e>
                    </m:d>
                    <m:r>
                      <a:rPr lang="en-US" altLang="zh-CN" sz="2000" b="0" i="1" smtClean="0">
                        <a:solidFill>
                          <a:schemeClr val="bg1"/>
                        </a:solidFill>
                        <a:latin typeface="Cambria Math" panose="02040503050406030204" pitchFamily="18" charset="0"/>
                      </a:rPr>
                      <m:t>=</m:t>
                    </m:r>
                    <m:f>
                      <m:fPr>
                        <m:ctrlPr>
                          <a:rPr lang="en-US" altLang="zh-CN" sz="2000" b="0" i="1" smtClean="0">
                            <a:solidFill>
                              <a:schemeClr val="bg1"/>
                            </a:solidFill>
                            <a:latin typeface="Cambria Math" panose="02040503050406030204" pitchFamily="18" charset="0"/>
                          </a:rPr>
                        </m:ctrlPr>
                      </m:fPr>
                      <m:num>
                        <m:sSup>
                          <m:sSupPr>
                            <m:ctrlPr>
                              <a:rPr lang="en-US" altLang="zh-CN" sz="2000" b="0" i="1" smtClean="0">
                                <a:solidFill>
                                  <a:schemeClr val="bg1"/>
                                </a:solidFill>
                                <a:latin typeface="Cambria Math" panose="02040503050406030204" pitchFamily="18" charset="0"/>
                              </a:rPr>
                            </m:ctrlPr>
                          </m:sSupPr>
                          <m:e>
                            <m:r>
                              <a:rPr lang="en-US" altLang="zh-CN" sz="2000" b="0" i="1" smtClean="0">
                                <a:solidFill>
                                  <a:schemeClr val="bg1"/>
                                </a:solidFill>
                                <a:latin typeface="Cambria Math" panose="02040503050406030204" pitchFamily="18" charset="0"/>
                              </a:rPr>
                              <m:t>𝑓</m:t>
                            </m:r>
                          </m:e>
                          <m:sup>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6</m:t>
                                </m:r>
                              </m:e>
                            </m:d>
                          </m:sup>
                        </m:sSup>
                        <m:d>
                          <m:dPr>
                            <m:ctrlPr>
                              <a:rPr lang="en-US" altLang="zh-CN" sz="2000" b="0" i="1" smtClean="0">
                                <a:solidFill>
                                  <a:schemeClr val="bg1"/>
                                </a:solidFill>
                                <a:latin typeface="Cambria Math" panose="02040503050406030204" pitchFamily="18" charset="0"/>
                              </a:rPr>
                            </m:ctrlPr>
                          </m:dPr>
                          <m:e>
                            <m:r>
                              <a:rPr lang="zh-CN" altLang="en-US" sz="2000" b="0" i="1" smtClean="0">
                                <a:solidFill>
                                  <a:schemeClr val="bg1"/>
                                </a:solidFill>
                                <a:latin typeface="Cambria Math" panose="02040503050406030204" pitchFamily="18" charset="0"/>
                              </a:rPr>
                              <m:t>𝜉</m:t>
                            </m:r>
                          </m:e>
                        </m:d>
                      </m:num>
                      <m:den>
                        <m:r>
                          <a:rPr lang="en-US" altLang="zh-CN" sz="2000" b="0" i="1" smtClean="0">
                            <a:solidFill>
                              <a:schemeClr val="bg1"/>
                            </a:solidFill>
                            <a:latin typeface="Cambria Math" panose="02040503050406030204" pitchFamily="18" charset="0"/>
                          </a:rPr>
                          <m:t>6!</m:t>
                        </m:r>
                      </m:den>
                    </m:f>
                    <m:sSup>
                      <m:sSupPr>
                        <m:ctrlPr>
                          <a:rPr lang="en-US" altLang="zh-CN" sz="2000" b="0" i="1" smtClean="0">
                            <a:solidFill>
                              <a:schemeClr val="bg1"/>
                            </a:solidFill>
                            <a:latin typeface="Cambria Math" panose="02040503050406030204" pitchFamily="18" charset="0"/>
                          </a:rPr>
                        </m:ctrlPr>
                      </m:sSupPr>
                      <m:e>
                        <m:r>
                          <a:rPr lang="en-US" altLang="zh-CN" sz="2000" i="1">
                            <a:solidFill>
                              <a:schemeClr val="bg1"/>
                            </a:solidFill>
                            <a:latin typeface="Cambria Math" panose="02040503050406030204" pitchFamily="18" charset="0"/>
                          </a:rPr>
                          <m:t>0.5</m:t>
                        </m:r>
                      </m:e>
                      <m:sup>
                        <m:r>
                          <a:rPr lang="en-US" altLang="zh-CN" sz="2000" b="0" i="1" smtClean="0">
                            <a:solidFill>
                              <a:schemeClr val="bg1"/>
                            </a:solidFill>
                            <a:latin typeface="Cambria Math" panose="02040503050406030204" pitchFamily="18" charset="0"/>
                          </a:rPr>
                          <m:t>3</m:t>
                        </m:r>
                      </m:sup>
                    </m:sSup>
                    <m:sSup>
                      <m:sSupPr>
                        <m:ctrlPr>
                          <a:rPr lang="en-US" altLang="zh-CN" sz="2000" b="0" i="1" smtClean="0">
                            <a:solidFill>
                              <a:schemeClr val="bg1"/>
                            </a:solidFill>
                            <a:latin typeface="Cambria Math" panose="02040503050406030204" pitchFamily="18" charset="0"/>
                          </a:rPr>
                        </m:ctrlPr>
                      </m:sSupPr>
                      <m:e>
                        <m:d>
                          <m:dPr>
                            <m:ctrlPr>
                              <a:rPr lang="en-US" altLang="zh-CN" sz="2000" i="1">
                                <a:solidFill>
                                  <a:schemeClr val="bg1"/>
                                </a:solidFill>
                                <a:latin typeface="Cambria Math" panose="02040503050406030204" pitchFamily="18" charset="0"/>
                              </a:rPr>
                            </m:ctrlPr>
                          </m:dPr>
                          <m:e>
                            <m:r>
                              <a:rPr lang="en-US" altLang="zh-CN" sz="2000" i="1">
                                <a:solidFill>
                                  <a:schemeClr val="bg1"/>
                                </a:solidFill>
                                <a:latin typeface="Cambria Math" panose="02040503050406030204" pitchFamily="18" charset="0"/>
                              </a:rPr>
                              <m:t>0.5−1</m:t>
                            </m:r>
                          </m:e>
                        </m:d>
                      </m:e>
                      <m:sup>
                        <m:r>
                          <a:rPr lang="en-US" altLang="zh-CN" sz="2000" b="0" i="1" smtClean="0">
                            <a:solidFill>
                              <a:schemeClr val="bg1"/>
                            </a:solidFill>
                            <a:latin typeface="Cambria Math" panose="02040503050406030204" pitchFamily="18" charset="0"/>
                          </a:rPr>
                          <m:t>2</m:t>
                        </m:r>
                      </m:sup>
                    </m:sSup>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0.5−2</m:t>
                        </m:r>
                      </m:e>
                    </m:d>
                    <m:r>
                      <a:rPr lang="en-US" altLang="zh-CN" sz="2000" b="0" i="1" smtClean="0">
                        <a:solidFill>
                          <a:schemeClr val="bg1"/>
                        </a:solidFill>
                        <a:latin typeface="Cambria Math" panose="02040503050406030204" pitchFamily="18" charset="0"/>
                      </a:rPr>
                      <m:t>=−</m:t>
                    </m:r>
                    <m:f>
                      <m:fPr>
                        <m:ctrlPr>
                          <a:rPr lang="en-US" altLang="zh-CN" sz="2000" b="0" i="1" smtClean="0">
                            <a:solidFill>
                              <a:schemeClr val="bg1"/>
                            </a:solidFill>
                            <a:latin typeface="Cambria Math" panose="02040503050406030204" pitchFamily="18" charset="0"/>
                          </a:rPr>
                        </m:ctrlPr>
                      </m:fPr>
                      <m:num>
                        <m:sSup>
                          <m:sSupPr>
                            <m:ctrlPr>
                              <a:rPr lang="en-US" altLang="zh-CN" sz="2000" i="1">
                                <a:solidFill>
                                  <a:schemeClr val="bg1"/>
                                </a:solidFill>
                                <a:latin typeface="Cambria Math" panose="02040503050406030204" pitchFamily="18" charset="0"/>
                              </a:rPr>
                            </m:ctrlPr>
                          </m:sSupPr>
                          <m:e>
                            <m:r>
                              <a:rPr lang="en-US" altLang="zh-CN" sz="2000" i="1">
                                <a:solidFill>
                                  <a:schemeClr val="bg1"/>
                                </a:solidFill>
                                <a:latin typeface="Cambria Math" panose="02040503050406030204" pitchFamily="18" charset="0"/>
                              </a:rPr>
                              <m:t>𝑓</m:t>
                            </m:r>
                          </m:e>
                          <m:sup>
                            <m:d>
                              <m:dPr>
                                <m:ctrlPr>
                                  <a:rPr lang="en-US" altLang="zh-CN" sz="2000" i="1">
                                    <a:solidFill>
                                      <a:schemeClr val="bg1"/>
                                    </a:solidFill>
                                    <a:latin typeface="Cambria Math" panose="02040503050406030204" pitchFamily="18" charset="0"/>
                                  </a:rPr>
                                </m:ctrlPr>
                              </m:dPr>
                              <m:e>
                                <m:r>
                                  <a:rPr lang="en-US" altLang="zh-CN" sz="2000" i="1">
                                    <a:solidFill>
                                      <a:schemeClr val="bg1"/>
                                    </a:solidFill>
                                    <a:latin typeface="Cambria Math" panose="02040503050406030204" pitchFamily="18" charset="0"/>
                                  </a:rPr>
                                  <m:t>6</m:t>
                                </m:r>
                              </m:e>
                            </m:d>
                          </m:sup>
                        </m:sSup>
                        <m:d>
                          <m:dPr>
                            <m:ctrlPr>
                              <a:rPr lang="en-US" altLang="zh-CN" sz="2000" i="1">
                                <a:solidFill>
                                  <a:schemeClr val="bg1"/>
                                </a:solidFill>
                                <a:latin typeface="Cambria Math" panose="02040503050406030204" pitchFamily="18" charset="0"/>
                              </a:rPr>
                            </m:ctrlPr>
                          </m:dPr>
                          <m:e>
                            <m:r>
                              <a:rPr lang="zh-CN" altLang="en-US" sz="2000" i="1">
                                <a:solidFill>
                                  <a:schemeClr val="bg1"/>
                                </a:solidFill>
                                <a:latin typeface="Cambria Math" panose="02040503050406030204" pitchFamily="18" charset="0"/>
                              </a:rPr>
                              <m:t>𝜉</m:t>
                            </m:r>
                          </m:e>
                        </m:d>
                      </m:num>
                      <m:den>
                        <m:r>
                          <a:rPr lang="en-US" altLang="zh-CN" sz="2000" b="0" i="1" smtClean="0">
                            <a:solidFill>
                              <a:schemeClr val="bg1"/>
                            </a:solidFill>
                            <a:latin typeface="Cambria Math" panose="02040503050406030204" pitchFamily="18" charset="0"/>
                          </a:rPr>
                          <m:t>15360</m:t>
                        </m:r>
                      </m:den>
                    </m:f>
                  </m:oMath>
                </a14:m>
                <a:r>
                  <a:rPr lang="en-US" altLang="zh-CN" sz="2000" dirty="0" smtClean="0">
                    <a:solidFill>
                      <a:schemeClr val="bg1"/>
                    </a:solidFill>
                  </a:rPr>
                  <a:t>.</a:t>
                </a:r>
              </a:p>
              <a:p>
                <a:endParaRPr lang="en-US" altLang="zh-CN" sz="2000" dirty="0" smtClean="0">
                  <a:solidFill>
                    <a:schemeClr val="bg1"/>
                  </a:solidFill>
                </a:endParaRPr>
              </a:p>
              <a:p>
                <a:endParaRPr lang="zh-CN" altLang="en-US" sz="2000" dirty="0">
                  <a:solidFill>
                    <a:schemeClr val="bg1"/>
                  </a:solidFill>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304952" y="1066862"/>
                <a:ext cx="11353502" cy="5257662"/>
              </a:xfrm>
              <a:blipFill rotWithShape="1">
                <a:blip r:embed="rId2"/>
                <a:stretch>
                  <a:fillRect l="-537" t="-580" b="-1044"/>
                </a:stretch>
              </a:blipFill>
            </p:spPr>
            <p:txBody>
              <a:bodyPr/>
              <a:lstStyle/>
              <a:p>
                <a:r>
                  <a:rPr lang="zh-CN" altLang="en-US">
                    <a:noFill/>
                  </a:rPr>
                  <a:t> </a:t>
                </a:r>
                <a:endParaRPr lang="zh-CN" altLang="en-US">
                  <a:noFill/>
                </a:endParaRPr>
              </a:p>
            </p:txBody>
          </p:sp>
        </mc:Fallback>
      </mc:AlternateContent>
      <p:graphicFrame>
        <p:nvGraphicFramePr>
          <p:cNvPr id="5" name="表格 4"/>
          <p:cNvGraphicFramePr>
            <a:graphicFrameLocks noGrp="1"/>
          </p:cNvGraphicFramePr>
          <p:nvPr>
            <p:extLst>
              <p:ext uri="{D42A27DB-BD31-4B8C-83A1-F6EECF244321}">
                <p14:modId xmlns:p14="http://schemas.microsoft.com/office/powerpoint/2010/main" val="1301342573"/>
              </p:ext>
            </p:extLst>
          </p:nvPr>
        </p:nvGraphicFramePr>
        <p:xfrm>
          <a:off x="1524124" y="2764000"/>
          <a:ext cx="7238805" cy="2225040"/>
        </p:xfrm>
        <a:graphic>
          <a:graphicData uri="http://schemas.openxmlformats.org/drawingml/2006/table">
            <a:tbl>
              <a:tblPr firstRow="1" bandRow="1">
                <a:tableStyleId>{5C22544A-7EE6-4342-B048-85BDC9FD1C3A}</a:tableStyleId>
              </a:tblPr>
              <a:tblGrid>
                <a:gridCol w="838174">
                  <a:extLst>
                    <a:ext uri="{9D8B030D-6E8A-4147-A177-3AD203B41FA5}">
                      <a16:colId xmlns:a16="http://schemas.microsoft.com/office/drawing/2014/main" val="20000"/>
                    </a:ext>
                  </a:extLst>
                </a:gridCol>
                <a:gridCol w="990574">
                  <a:extLst>
                    <a:ext uri="{9D8B030D-6E8A-4147-A177-3AD203B41FA5}">
                      <a16:colId xmlns:a16="http://schemas.microsoft.com/office/drawing/2014/main" val="20001"/>
                    </a:ext>
                  </a:extLst>
                </a:gridCol>
                <a:gridCol w="914376">
                  <a:extLst>
                    <a:ext uri="{9D8B030D-6E8A-4147-A177-3AD203B41FA5}">
                      <a16:colId xmlns:a16="http://schemas.microsoft.com/office/drawing/2014/main" val="20002"/>
                    </a:ext>
                  </a:extLst>
                </a:gridCol>
                <a:gridCol w="1393336">
                  <a:extLst>
                    <a:ext uri="{9D8B030D-6E8A-4147-A177-3AD203B41FA5}">
                      <a16:colId xmlns:a16="http://schemas.microsoft.com/office/drawing/2014/main" val="20003"/>
                    </a:ext>
                  </a:extLst>
                </a:gridCol>
                <a:gridCol w="1034115">
                  <a:extLst>
                    <a:ext uri="{9D8B030D-6E8A-4147-A177-3AD203B41FA5}">
                      <a16:colId xmlns:a16="http://schemas.microsoft.com/office/drawing/2014/main" val="20004"/>
                    </a:ext>
                  </a:extLst>
                </a:gridCol>
                <a:gridCol w="1034115">
                  <a:extLst>
                    <a:ext uri="{9D8B030D-6E8A-4147-A177-3AD203B41FA5}">
                      <a16:colId xmlns:a16="http://schemas.microsoft.com/office/drawing/2014/main" val="20005"/>
                    </a:ext>
                  </a:extLst>
                </a:gridCol>
                <a:gridCol w="1034115">
                  <a:extLst>
                    <a:ext uri="{9D8B030D-6E8A-4147-A177-3AD203B41FA5}">
                      <a16:colId xmlns:a16="http://schemas.microsoft.com/office/drawing/2014/main" val="20006"/>
                    </a:ext>
                  </a:extLst>
                </a:gridCol>
              </a:tblGrid>
              <a:tr h="370840">
                <a:tc>
                  <a:txBody>
                    <a:bodyPr/>
                    <a:lstStyle/>
                    <a:p>
                      <a:pPr algn="ctr"/>
                      <a:r>
                        <a:rPr lang="en-US" altLang="zh-CN" dirty="0" smtClean="0"/>
                        <a:t>0</a:t>
                      </a:r>
                      <a:endParaRPr lang="zh-CN" altLang="en-US" dirty="0"/>
                    </a:p>
                  </a:txBody>
                  <a:tcPr/>
                </a:tc>
                <a:tc>
                  <a:txBody>
                    <a:bodyPr/>
                    <a:lstStyle/>
                    <a:p>
                      <a:pPr algn="ctr"/>
                      <a:r>
                        <a:rPr lang="en-US" altLang="zh-CN" dirty="0" smtClean="0">
                          <a:solidFill>
                            <a:srgbClr val="FF0000"/>
                          </a:solidFill>
                        </a:rPr>
                        <a:t>2</a:t>
                      </a:r>
                      <a:endParaRPr lang="zh-CN" altLang="en-US" dirty="0">
                        <a:solidFill>
                          <a:srgbClr val="FF0000"/>
                        </a:solidFill>
                      </a:endParaRPr>
                    </a:p>
                  </a:txBody>
                  <a:tcPr/>
                </a:tc>
                <a:tc>
                  <a:txBody>
                    <a:bodyPr/>
                    <a:lstStyle/>
                    <a:p>
                      <a:pPr algn="ctr"/>
                      <a:r>
                        <a:rPr lang="en-US" altLang="zh-CN" dirty="0" smtClean="0">
                          <a:solidFill>
                            <a:srgbClr val="FF0000"/>
                          </a:solidFill>
                        </a:rPr>
                        <a:t>-2</a:t>
                      </a:r>
                      <a:endParaRPr lang="zh-CN" altLang="en-US" dirty="0">
                        <a:solidFill>
                          <a:srgbClr val="FF0000"/>
                        </a:solidFill>
                      </a:endParaRPr>
                    </a:p>
                  </a:txBody>
                  <a:tcPr/>
                </a:tc>
                <a:tc>
                  <a:txBody>
                    <a:bodyPr/>
                    <a:lstStyle/>
                    <a:p>
                      <a:pPr algn="ctr"/>
                      <a:r>
                        <a:rPr lang="en-US" altLang="zh-CN" dirty="0" smtClean="0">
                          <a:solidFill>
                            <a:srgbClr val="FF0000"/>
                          </a:solidFill>
                        </a:rPr>
                        <a:t>-10/2</a:t>
                      </a:r>
                      <a:r>
                        <a:rPr lang="zh-CN" altLang="en-US" dirty="0" smtClean="0">
                          <a:solidFill>
                            <a:srgbClr val="FF0000"/>
                          </a:solidFill>
                        </a:rPr>
                        <a:t>！</a:t>
                      </a:r>
                      <a:r>
                        <a:rPr lang="en-US" altLang="zh-CN" dirty="0" smtClean="0">
                          <a:solidFill>
                            <a:srgbClr val="FF0000"/>
                          </a:solidFill>
                        </a:rPr>
                        <a:t>=-5</a:t>
                      </a:r>
                      <a:endParaRPr lang="zh-CN" altLang="en-US" dirty="0">
                        <a:solidFill>
                          <a:srgbClr val="FF0000"/>
                        </a:solidFill>
                      </a:endParaRPr>
                    </a:p>
                  </a:txBody>
                  <a:tcPr/>
                </a:tc>
                <a:tc>
                  <a:txBody>
                    <a:bodyPr/>
                    <a:lstStyle/>
                    <a:p>
                      <a:pPr algn="ctr"/>
                      <a:r>
                        <a:rPr lang="en-US" altLang="zh-CN" dirty="0" smtClean="0"/>
                        <a:t>6</a:t>
                      </a:r>
                      <a:endParaRPr lang="zh-CN" altLang="en-US" dirty="0"/>
                    </a:p>
                  </a:txBody>
                  <a:tcPr/>
                </a:tc>
                <a:tc>
                  <a:txBody>
                    <a:bodyPr/>
                    <a:lstStyle/>
                    <a:p>
                      <a:pPr algn="ctr"/>
                      <a:r>
                        <a:rPr lang="en-US" altLang="zh-CN" dirty="0" smtClean="0"/>
                        <a:t>-7</a:t>
                      </a:r>
                      <a:endParaRPr lang="zh-CN" altLang="en-US" dirty="0"/>
                    </a:p>
                  </a:txBody>
                  <a:tcPr/>
                </a:tc>
                <a:tc>
                  <a:txBody>
                    <a:bodyPr/>
                    <a:lstStyle/>
                    <a:p>
                      <a:pPr algn="ctr"/>
                      <a:r>
                        <a:rPr lang="en-US" altLang="zh-CN" dirty="0" smtClean="0"/>
                        <a:t>4</a:t>
                      </a:r>
                      <a:endParaRPr lang="zh-CN" altLang="en-US" dirty="0"/>
                    </a:p>
                  </a:txBody>
                  <a:tcPr/>
                </a:tc>
                <a:extLst>
                  <a:ext uri="{0D108BD9-81ED-4DB2-BD59-A6C34878D82A}">
                    <a16:rowId xmlns:a16="http://schemas.microsoft.com/office/drawing/2014/main" val="10000"/>
                  </a:ext>
                </a:extLst>
              </a:tr>
              <a:tr h="370840">
                <a:tc>
                  <a:txBody>
                    <a:bodyPr/>
                    <a:lstStyle/>
                    <a:p>
                      <a:pPr algn="ctr"/>
                      <a:r>
                        <a:rPr lang="en-US" altLang="zh-CN" dirty="0" smtClean="0"/>
                        <a:t>0</a:t>
                      </a:r>
                      <a:endParaRPr lang="zh-CN" altLang="en-US" dirty="0"/>
                    </a:p>
                  </a:txBody>
                  <a:tcPr/>
                </a:tc>
                <a:tc>
                  <a:txBody>
                    <a:bodyPr/>
                    <a:lstStyle/>
                    <a:p>
                      <a:pPr algn="ctr"/>
                      <a:r>
                        <a:rPr lang="en-US" altLang="zh-CN" dirty="0" smtClean="0">
                          <a:solidFill>
                            <a:srgbClr val="FF0000"/>
                          </a:solidFill>
                        </a:rPr>
                        <a:t>2</a:t>
                      </a:r>
                      <a:endParaRPr lang="zh-CN" altLang="en-US" dirty="0">
                        <a:solidFill>
                          <a:srgbClr val="FF0000"/>
                        </a:solidFill>
                      </a:endParaRPr>
                    </a:p>
                  </a:txBody>
                  <a:tcPr/>
                </a:tc>
                <a:tc>
                  <a:txBody>
                    <a:bodyPr/>
                    <a:lstStyle/>
                    <a:p>
                      <a:pPr algn="ctr"/>
                      <a:r>
                        <a:rPr lang="en-US" altLang="zh-CN" dirty="0" smtClean="0">
                          <a:solidFill>
                            <a:srgbClr val="FF0000"/>
                          </a:solidFill>
                        </a:rPr>
                        <a:t>-2</a:t>
                      </a:r>
                      <a:endParaRPr lang="zh-CN" altLang="en-US" dirty="0">
                        <a:solidFill>
                          <a:srgbClr val="FF0000"/>
                        </a:solidFill>
                      </a:endParaRPr>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smtClean="0"/>
                        <a:t>0</a:t>
                      </a:r>
                      <a:endParaRPr lang="zh-CN" altLang="en-US" dirty="0"/>
                    </a:p>
                  </a:txBody>
                  <a:tcPr/>
                </a:tc>
                <a:tc>
                  <a:txBody>
                    <a:bodyPr/>
                    <a:lstStyle/>
                    <a:p>
                      <a:pPr algn="ctr"/>
                      <a:r>
                        <a:rPr lang="en-US" altLang="zh-CN" dirty="0" smtClean="0">
                          <a:solidFill>
                            <a:srgbClr val="FF0000"/>
                          </a:solidFill>
                        </a:rPr>
                        <a:t>2</a:t>
                      </a:r>
                      <a:endParaRPr lang="zh-CN" altLang="en-US" dirty="0">
                        <a:solidFill>
                          <a:srgbClr val="FF0000"/>
                        </a:solidFill>
                      </a:endParaRPr>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endParaRPr lang="zh-CN" altLang="en-US"/>
                    </a:p>
                  </a:txBody>
                  <a:tcPr/>
                </a:tc>
                <a:tc>
                  <a:txBody>
                    <a:bodyPr/>
                    <a:lstStyle/>
                    <a:p>
                      <a:pPr algn="ctr"/>
                      <a:endParaRPr lang="zh-CN" altLang="en-US"/>
                    </a:p>
                  </a:txBody>
                  <a:tcPr/>
                </a:tc>
                <a:extLst>
                  <a:ext uri="{0D108BD9-81ED-4DB2-BD59-A6C34878D82A}">
                    <a16:rowId xmlns:a16="http://schemas.microsoft.com/office/drawing/2014/main" val="10002"/>
                  </a:ext>
                </a:extLst>
              </a:tr>
              <a:tr h="370840">
                <a:tc>
                  <a:txBody>
                    <a:bodyPr/>
                    <a:lstStyle/>
                    <a:p>
                      <a:pPr algn="ctr"/>
                      <a:r>
                        <a:rPr lang="en-US" altLang="zh-CN" dirty="0" smtClean="0"/>
                        <a:t>1</a:t>
                      </a:r>
                      <a:endParaRPr lang="zh-CN" altLang="en-US" dirty="0"/>
                    </a:p>
                  </a:txBody>
                  <a:tcPr/>
                </a:tc>
                <a:tc>
                  <a:txBody>
                    <a:bodyPr/>
                    <a:lstStyle/>
                    <a:p>
                      <a:pPr algn="ctr"/>
                      <a:r>
                        <a:rPr lang="en-US" altLang="zh-CN" dirty="0" smtClean="0">
                          <a:solidFill>
                            <a:srgbClr val="FF0000"/>
                          </a:solidFill>
                        </a:rPr>
                        <a:t>1</a:t>
                      </a:r>
                      <a:endParaRPr lang="zh-CN" altLang="en-US" dirty="0">
                        <a:solidFill>
                          <a:srgbClr val="FF0000"/>
                        </a:solidFill>
                      </a:endParaRPr>
                    </a:p>
                  </a:txBody>
                  <a:tcPr/>
                </a:tc>
                <a:tc>
                  <a:txBody>
                    <a:bodyPr/>
                    <a:lstStyle/>
                    <a:p>
                      <a:pPr algn="ctr"/>
                      <a:r>
                        <a:rPr lang="en-US" altLang="zh-CN" dirty="0" smtClean="0">
                          <a:solidFill>
                            <a:srgbClr val="FF0000"/>
                          </a:solidFill>
                        </a:rPr>
                        <a:t>-1</a:t>
                      </a:r>
                      <a:endParaRPr lang="zh-CN" altLang="en-US" dirty="0">
                        <a:solidFill>
                          <a:srgbClr val="FF0000"/>
                        </a:solidFill>
                      </a:endParaRPr>
                    </a:p>
                  </a:txBody>
                  <a:tcPr/>
                </a:tc>
                <a:tc>
                  <a:txBody>
                    <a:bodyPr/>
                    <a:lstStyle/>
                    <a:p>
                      <a:pPr algn="ctr"/>
                      <a:r>
                        <a:rPr lang="en-US" altLang="zh-CN" dirty="0" smtClean="0"/>
                        <a:t>2</a:t>
                      </a:r>
                      <a:endParaRPr lang="zh-CN" altLang="en-US" dirty="0"/>
                    </a:p>
                  </a:txBody>
                  <a:tcPr/>
                </a:tc>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a:p>
                  </a:txBody>
                  <a:tcPr/>
                </a:tc>
                <a:extLst>
                  <a:ext uri="{0D108BD9-81ED-4DB2-BD59-A6C34878D82A}">
                    <a16:rowId xmlns:a16="http://schemas.microsoft.com/office/drawing/2014/main" val="10003"/>
                  </a:ext>
                </a:extLst>
              </a:tr>
              <a:tr h="370840">
                <a:tc>
                  <a:txBody>
                    <a:bodyPr/>
                    <a:lstStyle/>
                    <a:p>
                      <a:pPr algn="ctr"/>
                      <a:r>
                        <a:rPr lang="en-US" altLang="zh-CN" dirty="0" smtClean="0"/>
                        <a:t>1</a:t>
                      </a:r>
                      <a:endParaRPr lang="zh-CN" altLang="en-US" dirty="0"/>
                    </a:p>
                  </a:txBody>
                  <a:tcPr/>
                </a:tc>
                <a:tc>
                  <a:txBody>
                    <a:bodyPr/>
                    <a:lstStyle/>
                    <a:p>
                      <a:pPr algn="ctr"/>
                      <a:r>
                        <a:rPr lang="en-US" altLang="zh-CN" dirty="0" smtClean="0">
                          <a:solidFill>
                            <a:srgbClr val="FF0000"/>
                          </a:solidFill>
                        </a:rPr>
                        <a:t>1</a:t>
                      </a:r>
                      <a:endParaRPr lang="zh-CN" altLang="en-US" dirty="0">
                        <a:solidFill>
                          <a:srgbClr val="FF0000"/>
                        </a:solidFill>
                      </a:endParaRPr>
                    </a:p>
                  </a:txBody>
                  <a:tcPr/>
                </a:tc>
                <a:tc>
                  <a:txBody>
                    <a:bodyPr/>
                    <a:lstStyle/>
                    <a:p>
                      <a:pPr algn="ctr"/>
                      <a:r>
                        <a:rPr lang="en-US" altLang="zh-CN" dirty="0" smtClean="0"/>
                        <a:t>1</a:t>
                      </a:r>
                      <a:endParaRPr lang="zh-CN" altLang="en-US" dirty="0"/>
                    </a:p>
                  </a:txBody>
                  <a:tcPr/>
                </a:tc>
                <a:tc>
                  <a:txBody>
                    <a:bodyPr/>
                    <a:lstStyle/>
                    <a:p>
                      <a:pPr algn="ctr"/>
                      <a:endParaRPr lang="zh-CN" altLang="en-US" dirty="0"/>
                    </a:p>
                  </a:txBody>
                  <a:tcPr/>
                </a:tc>
                <a:tc>
                  <a:txBody>
                    <a:bodyPr/>
                    <a:lstStyle/>
                    <a:p>
                      <a:pPr algn="ctr"/>
                      <a:endParaRPr lang="zh-CN" altLang="en-US"/>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0004"/>
                  </a:ext>
                </a:extLst>
              </a:tr>
              <a:tr h="370840">
                <a:tc>
                  <a:txBody>
                    <a:bodyPr/>
                    <a:lstStyle/>
                    <a:p>
                      <a:pPr algn="ctr"/>
                      <a:r>
                        <a:rPr lang="en-US" altLang="zh-CN" dirty="0" smtClean="0"/>
                        <a:t>2</a:t>
                      </a:r>
                      <a:endParaRPr lang="zh-CN" altLang="en-US" dirty="0"/>
                    </a:p>
                  </a:txBody>
                  <a:tcPr/>
                </a:tc>
                <a:tc>
                  <a:txBody>
                    <a:bodyPr/>
                    <a:lstStyle/>
                    <a:p>
                      <a:pPr algn="ctr"/>
                      <a:r>
                        <a:rPr lang="en-US" altLang="zh-CN" dirty="0" smtClean="0">
                          <a:solidFill>
                            <a:srgbClr val="FF0000"/>
                          </a:solidFill>
                        </a:rPr>
                        <a:t>2</a:t>
                      </a:r>
                      <a:endParaRPr lang="zh-CN" altLang="en-US" dirty="0">
                        <a:solidFill>
                          <a:srgbClr val="FF0000"/>
                        </a:solidFill>
                      </a:endParaRPr>
                    </a:p>
                  </a:txBody>
                  <a:tcPr/>
                </a:tc>
                <a:tc>
                  <a:txBody>
                    <a:bodyPr/>
                    <a:lstStyle/>
                    <a:p>
                      <a:pPr algn="ctr"/>
                      <a:endParaRPr lang="zh-CN" altLang="en-US"/>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641416"/>
          </a:xfrm>
        </p:spPr>
        <p:txBody>
          <a:bodyPr/>
          <a:lstStyle/>
          <a:p>
            <a:r>
              <a:rPr lang="en-US" altLang="zh-CN" sz="3600"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1.7 </a:t>
            </a:r>
            <a:r>
              <a:rPr lang="zh-CN" altLang="en-US" sz="3600"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分段插值法</a:t>
            </a:r>
            <a:endParaRPr lang="zh-CN" altLang="en-US" dirty="0"/>
          </a:p>
        </p:txBody>
      </p:sp>
      <mc:AlternateContent xmlns:mc="http://schemas.openxmlformats.org/markup-compatibility/2006" xmlns:a14="http://schemas.microsoft.com/office/drawing/2010/main">
        <mc:Choice Requires="a14">
          <p:sp>
            <p:nvSpPr>
              <p:cNvPr id="4" name="文本占位符 3"/>
              <p:cNvSpPr>
                <a:spLocks noGrp="1"/>
              </p:cNvSpPr>
              <p:nvPr>
                <p:ph type="body" sz="half" idx="2"/>
              </p:nvPr>
            </p:nvSpPr>
            <p:spPr>
              <a:xfrm>
                <a:off x="255635" y="1435100"/>
                <a:ext cx="5230781" cy="5422900"/>
              </a:xfrm>
            </p:spPr>
            <p:txBody>
              <a:bodyPr/>
              <a:lstStyle/>
              <a:p>
                <a:r>
                  <a:rPr lang="en-US" altLang="zh-CN" sz="2800" dirty="0" smtClean="0">
                    <a:solidFill>
                      <a:schemeClr val="bg1"/>
                    </a:solidFill>
                  </a:rPr>
                  <a:t>1.7.1 </a:t>
                </a:r>
                <a:r>
                  <a:rPr lang="zh-CN" altLang="en-US" sz="2800" dirty="0" smtClean="0">
                    <a:solidFill>
                      <a:schemeClr val="bg1"/>
                    </a:solidFill>
                  </a:rPr>
                  <a:t>高次插值的龙格现象</a:t>
                </a:r>
                <a:endParaRPr lang="en-US" altLang="zh-CN" sz="2800" dirty="0" smtClean="0">
                  <a:solidFill>
                    <a:schemeClr val="bg1"/>
                  </a:solidFill>
                </a:endParaRPr>
              </a:p>
              <a:p>
                <a:r>
                  <a:rPr lang="zh-CN" altLang="en-US" sz="2000" dirty="0" smtClean="0">
                    <a:solidFill>
                      <a:schemeClr val="bg1"/>
                    </a:solidFill>
                  </a:rPr>
                  <a:t>         随着节点个数的增加，多项式插值的次数也在升高，但并不是次数越高的多项式其逼 近效果就越好。</a:t>
                </a:r>
                <a:endParaRPr lang="en-US" altLang="zh-CN" sz="2000" dirty="0" smtClean="0">
                  <a:solidFill>
                    <a:schemeClr val="bg1"/>
                  </a:solidFill>
                </a:endParaRPr>
              </a:p>
              <a:p>
                <a:r>
                  <a:rPr lang="zh-CN" altLang="en-US" sz="2000" dirty="0" smtClean="0">
                    <a:solidFill>
                      <a:schemeClr val="bg1"/>
                    </a:solidFill>
                  </a:rPr>
                  <a:t>例如，对函数</a:t>
                </a:r>
                <a14:m>
                  <m:oMath xmlns:m="http://schemas.openxmlformats.org/officeDocument/2006/math">
                    <m:r>
                      <a:rPr lang="en-US" altLang="zh-CN" sz="2000" b="0" i="1" smtClean="0">
                        <a:solidFill>
                          <a:schemeClr val="bg1"/>
                        </a:solidFill>
                        <a:latin typeface="Cambria Math" panose="02040503050406030204" pitchFamily="18" charset="0"/>
                      </a:rPr>
                      <m:t>𝑓</m:t>
                    </m:r>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𝑥</m:t>
                        </m:r>
                      </m:e>
                    </m:d>
                    <m:r>
                      <a:rPr lang="en-US" altLang="zh-CN" sz="2000" b="0" i="1" smtClean="0">
                        <a:solidFill>
                          <a:schemeClr val="bg1"/>
                        </a:solidFill>
                        <a:latin typeface="Cambria Math" panose="02040503050406030204" pitchFamily="18" charset="0"/>
                      </a:rPr>
                      <m:t>=</m:t>
                    </m:r>
                    <m:f>
                      <m:fPr>
                        <m:ctrlPr>
                          <a:rPr lang="en-US" altLang="zh-CN" sz="2000" b="0" i="1" smtClean="0">
                            <a:solidFill>
                              <a:schemeClr val="bg1"/>
                            </a:solidFill>
                            <a:latin typeface="Cambria Math" panose="02040503050406030204" pitchFamily="18" charset="0"/>
                          </a:rPr>
                        </m:ctrlPr>
                      </m:fPr>
                      <m:num>
                        <m:r>
                          <a:rPr lang="en-US" altLang="zh-CN" sz="2000" b="0" i="1" smtClean="0">
                            <a:solidFill>
                              <a:schemeClr val="bg1"/>
                            </a:solidFill>
                            <a:latin typeface="Cambria Math" panose="02040503050406030204" pitchFamily="18" charset="0"/>
                          </a:rPr>
                          <m:t>1</m:t>
                        </m:r>
                      </m:num>
                      <m:den>
                        <m:sSup>
                          <m:sSupPr>
                            <m:ctrlPr>
                              <a:rPr lang="en-US" altLang="zh-CN" sz="2000" b="0" i="1" smtClean="0">
                                <a:solidFill>
                                  <a:schemeClr val="bg1"/>
                                </a:solidFill>
                                <a:latin typeface="Cambria Math" panose="02040503050406030204" pitchFamily="18" charset="0"/>
                              </a:rPr>
                            </m:ctrlPr>
                          </m:sSupPr>
                          <m:e>
                            <m:r>
                              <a:rPr lang="en-US" altLang="zh-CN" sz="2000" b="0" i="1" smtClean="0">
                                <a:solidFill>
                                  <a:schemeClr val="bg1"/>
                                </a:solidFill>
                                <a:latin typeface="Cambria Math" panose="02040503050406030204" pitchFamily="18" charset="0"/>
                              </a:rPr>
                              <m:t>𝑥</m:t>
                            </m:r>
                          </m:e>
                          <m:sup>
                            <m:r>
                              <a:rPr lang="en-US" altLang="zh-CN" sz="2000" b="0" i="1" smtClean="0">
                                <a:solidFill>
                                  <a:schemeClr val="bg1"/>
                                </a:solidFill>
                                <a:latin typeface="Cambria Math" panose="02040503050406030204" pitchFamily="18" charset="0"/>
                              </a:rPr>
                              <m:t>2</m:t>
                            </m:r>
                          </m:sup>
                        </m:sSup>
                        <m:r>
                          <a:rPr lang="en-US" altLang="zh-CN" sz="2000" b="0" i="1" smtClean="0">
                            <a:solidFill>
                              <a:schemeClr val="bg1"/>
                            </a:solidFill>
                            <a:latin typeface="Cambria Math" panose="02040503050406030204" pitchFamily="18" charset="0"/>
                          </a:rPr>
                          <m:t>+1</m:t>
                        </m:r>
                      </m:den>
                    </m:f>
                    <m:r>
                      <a:rPr lang="en-US" altLang="zh-CN" sz="2000" b="0" i="1" smtClean="0">
                        <a:solidFill>
                          <a:schemeClr val="bg1"/>
                        </a:solidFill>
                        <a:latin typeface="Cambria Math" panose="02040503050406030204" pitchFamily="18" charset="0"/>
                      </a:rPr>
                      <m:t>,−5</m:t>
                    </m:r>
                    <m:r>
                      <a:rPr lang="en-US" altLang="zh-CN" sz="2000" b="0" i="1" smtClean="0">
                        <a:solidFill>
                          <a:schemeClr val="bg1"/>
                        </a:solidFill>
                        <a:latin typeface="Cambria Math" panose="02040503050406030204" pitchFamily="18" charset="0"/>
                        <a:ea typeface="Cambria Math" panose="02040503050406030204" pitchFamily="18" charset="0"/>
                      </a:rPr>
                      <m:t>≤</m:t>
                    </m:r>
                    <m:r>
                      <a:rPr lang="en-US" altLang="zh-CN" sz="2000" b="0" i="1" smtClean="0">
                        <a:solidFill>
                          <a:schemeClr val="bg1"/>
                        </a:solidFill>
                        <a:latin typeface="Cambria Math" panose="02040503050406030204" pitchFamily="18" charset="0"/>
                        <a:ea typeface="Cambria Math" panose="02040503050406030204" pitchFamily="18" charset="0"/>
                      </a:rPr>
                      <m:t>𝑥</m:t>
                    </m:r>
                    <m:r>
                      <a:rPr lang="en-US" altLang="zh-CN" sz="2000" b="0" i="1" smtClean="0">
                        <a:solidFill>
                          <a:schemeClr val="bg1"/>
                        </a:solidFill>
                        <a:latin typeface="Cambria Math" panose="02040503050406030204" pitchFamily="18" charset="0"/>
                        <a:ea typeface="Cambria Math" panose="02040503050406030204" pitchFamily="18" charset="0"/>
                      </a:rPr>
                      <m:t>≤5,</m:t>
                    </m:r>
                  </m:oMath>
                </a14:m>
                <a:r>
                  <a:rPr lang="zh-CN" altLang="en-US" sz="2000" dirty="0" smtClean="0">
                    <a:solidFill>
                      <a:schemeClr val="bg1"/>
                    </a:solidFill>
                  </a:rPr>
                  <a:t>右图是将区间</a:t>
                </a:r>
                <a14:m>
                  <m:oMath xmlns:m="http://schemas.openxmlformats.org/officeDocument/2006/math">
                    <m:r>
                      <a:rPr lang="en-US" altLang="zh-CN" sz="2000" b="0" i="1" smtClean="0">
                        <a:solidFill>
                          <a:schemeClr val="bg1"/>
                        </a:solidFill>
                        <a:latin typeface="Cambria Math" panose="02040503050406030204" pitchFamily="18" charset="0"/>
                      </a:rPr>
                      <m:t>[−5,5]</m:t>
                    </m:r>
                  </m:oMath>
                </a14:m>
                <a:r>
                  <a:rPr lang="zh-CN" altLang="en-US" sz="2000" dirty="0">
                    <a:solidFill>
                      <a:schemeClr val="bg1"/>
                    </a:solidFill>
                  </a:rPr>
                  <a:t>等分成若干长度相同的区间后，用各区间端点作为插值点时的插值多项式和函数</a:t>
                </a:r>
                <a14:m>
                  <m:oMath xmlns:m="http://schemas.openxmlformats.org/officeDocument/2006/math">
                    <m:r>
                      <a:rPr lang="en-US" altLang="zh-CN" sz="2000" i="1">
                        <a:solidFill>
                          <a:schemeClr val="bg1"/>
                        </a:solidFill>
                        <a:latin typeface="Cambria Math" panose="02040503050406030204" pitchFamily="18" charset="0"/>
                      </a:rPr>
                      <m:t>𝑓</m:t>
                    </m:r>
                    <m:d>
                      <m:dPr>
                        <m:ctrlPr>
                          <a:rPr lang="en-US" altLang="zh-CN" sz="2000" i="1">
                            <a:solidFill>
                              <a:schemeClr val="bg1"/>
                            </a:solidFill>
                            <a:latin typeface="Cambria Math" panose="02040503050406030204" pitchFamily="18" charset="0"/>
                          </a:rPr>
                        </m:ctrlPr>
                      </m:dPr>
                      <m:e>
                        <m:r>
                          <a:rPr lang="en-US" altLang="zh-CN" sz="2000" i="1">
                            <a:solidFill>
                              <a:schemeClr val="bg1"/>
                            </a:solidFill>
                            <a:latin typeface="Cambria Math" panose="02040503050406030204" pitchFamily="18" charset="0"/>
                          </a:rPr>
                          <m:t>𝑥</m:t>
                        </m:r>
                      </m:e>
                    </m:d>
                  </m:oMath>
                </a14:m>
                <a:r>
                  <a:rPr lang="zh-CN" altLang="en-US" sz="2000" dirty="0" smtClean="0">
                    <a:solidFill>
                      <a:schemeClr val="bg1"/>
                    </a:solidFill>
                  </a:rPr>
                  <a:t>的比较。这些高次多项式在两端会发生激烈的振荡，这就是所谓的</a:t>
                </a:r>
                <a:r>
                  <a:rPr lang="zh-CN" altLang="en-US" sz="2000" dirty="0" smtClean="0">
                    <a:solidFill>
                      <a:srgbClr val="FFFF00"/>
                    </a:solidFill>
                  </a:rPr>
                  <a:t>龙格现象</a:t>
                </a:r>
                <a:r>
                  <a:rPr lang="zh-CN" altLang="en-US" sz="2000" dirty="0" smtClean="0">
                    <a:solidFill>
                      <a:schemeClr val="bg1"/>
                    </a:solidFill>
                  </a:rPr>
                  <a:t>。</a:t>
                </a:r>
                <a:endParaRPr lang="en-US" altLang="zh-CN" sz="2000" dirty="0" smtClean="0">
                  <a:solidFill>
                    <a:schemeClr val="bg1"/>
                  </a:solidFill>
                </a:endParaRPr>
              </a:p>
              <a:p>
                <a:endParaRPr lang="en-US" altLang="zh-CN" sz="2000" dirty="0" smtClean="0">
                  <a:solidFill>
                    <a:schemeClr val="bg1"/>
                  </a:solidFill>
                </a:endParaRPr>
              </a:p>
              <a:p>
                <a:endParaRPr lang="en-US" altLang="zh-CN" sz="2000" dirty="0">
                  <a:solidFill>
                    <a:schemeClr val="bg1"/>
                  </a:solidFill>
                </a:endParaRPr>
              </a:p>
              <a:p>
                <a:r>
                  <a:rPr lang="en-US" altLang="zh-CN" sz="2000" dirty="0" smtClean="0">
                    <a:solidFill>
                      <a:schemeClr val="bg1"/>
                    </a:solidFill>
                  </a:rPr>
                  <a:t>(</a:t>
                </a:r>
                <a:r>
                  <a:rPr lang="zh-CN" altLang="en-US" sz="2000" dirty="0" smtClean="0">
                    <a:solidFill>
                      <a:schemeClr val="bg1"/>
                    </a:solidFill>
                  </a:rPr>
                  <a:t>你能从几个方面说明，这个函数用一个插值多项式逼近效果不好的原因吗？</a:t>
                </a:r>
                <a:r>
                  <a:rPr lang="en-US" altLang="zh-CN" sz="2000" dirty="0" smtClean="0">
                    <a:solidFill>
                      <a:schemeClr val="bg1"/>
                    </a:solidFill>
                  </a:rPr>
                  <a:t>)</a:t>
                </a:r>
                <a:endParaRPr lang="zh-CN" altLang="en-US" sz="2000" dirty="0">
                  <a:solidFill>
                    <a:schemeClr val="bg1"/>
                  </a:solidFill>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255635" y="1435100"/>
                <a:ext cx="5230781" cy="5422900"/>
              </a:xfrm>
              <a:blipFill>
                <a:blip r:embed="rId2"/>
                <a:stretch>
                  <a:fillRect l="-2448" t="-1573" r="-1166"/>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5562613" y="1470786"/>
            <a:ext cx="6742369" cy="4320352"/>
          </a:xfrm>
          <a:prstGeom prst="rect">
            <a:avLst/>
          </a:prstGeom>
        </p:spPr>
      </p:pic>
    </p:spTree>
    <p:extLst>
      <p:ext uri="{BB962C8B-B14F-4D97-AF65-F5344CB8AC3E}">
        <p14:creationId xmlns:p14="http://schemas.microsoft.com/office/powerpoint/2010/main" val="115062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641416"/>
          </a:xfrm>
        </p:spPr>
        <p:txBody>
          <a:bodyPr/>
          <a:lstStyle/>
          <a:p>
            <a:r>
              <a:rPr lang="en-US" altLang="zh-CN" sz="3600"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1.7 </a:t>
            </a:r>
            <a:r>
              <a:rPr lang="zh-CN" altLang="en-US" sz="3600"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分段插值法</a:t>
            </a:r>
            <a:endParaRPr lang="zh-CN" altLang="en-US" dirty="0"/>
          </a:p>
        </p:txBody>
      </p:sp>
      <mc:AlternateContent xmlns:mc="http://schemas.openxmlformats.org/markup-compatibility/2006" xmlns:a14="http://schemas.microsoft.com/office/drawing/2010/main">
        <mc:Choice Requires="a14">
          <p:sp>
            <p:nvSpPr>
              <p:cNvPr id="4" name="文本占位符 3"/>
              <p:cNvSpPr>
                <a:spLocks noGrp="1"/>
              </p:cNvSpPr>
              <p:nvPr>
                <p:ph type="body" sz="half" idx="2"/>
              </p:nvPr>
            </p:nvSpPr>
            <p:spPr>
              <a:xfrm>
                <a:off x="255635" y="1435101"/>
                <a:ext cx="5687969" cy="4508434"/>
              </a:xfrm>
            </p:spPr>
            <p:txBody>
              <a:bodyPr/>
              <a:lstStyle/>
              <a:p>
                <a:r>
                  <a:rPr lang="en-US" altLang="zh-CN" sz="2000" dirty="0" smtClean="0">
                    <a:solidFill>
                      <a:schemeClr val="bg1"/>
                    </a:solidFill>
                  </a:rPr>
                  <a:t>1.7.2 </a:t>
                </a:r>
                <a:r>
                  <a:rPr lang="zh-CN" altLang="en-US" sz="2000" dirty="0" smtClean="0">
                    <a:solidFill>
                      <a:schemeClr val="bg1"/>
                    </a:solidFill>
                  </a:rPr>
                  <a:t>分段插值、样条函数简介</a:t>
                </a:r>
                <a:endParaRPr lang="en-US" altLang="zh-CN" sz="2000" dirty="0" smtClean="0">
                  <a:solidFill>
                    <a:schemeClr val="bg1"/>
                  </a:solidFill>
                </a:endParaRPr>
              </a:p>
              <a:p>
                <a:r>
                  <a:rPr lang="en-US" altLang="zh-CN" sz="2000" dirty="0" smtClean="0">
                    <a:solidFill>
                      <a:schemeClr val="bg1"/>
                    </a:solidFill>
                  </a:rPr>
                  <a:t>         </a:t>
                </a:r>
                <a:r>
                  <a:rPr lang="zh-CN" altLang="en-US" sz="2000" dirty="0" smtClean="0">
                    <a:solidFill>
                      <a:schemeClr val="bg1"/>
                    </a:solidFill>
                  </a:rPr>
                  <a:t>为了避免出现龙格现象，常对插值范围内的较小的局部上运用次数较低的插值多项式进行插值，比如对 </a:t>
                </a:r>
                <a14:m>
                  <m:oMath xmlns:m="http://schemas.openxmlformats.org/officeDocument/2006/math">
                    <m:r>
                      <a:rPr lang="en-US" altLang="zh-CN" sz="2000" i="1">
                        <a:solidFill>
                          <a:schemeClr val="bg1"/>
                        </a:solidFill>
                        <a:latin typeface="Cambria Math" panose="02040503050406030204" pitchFamily="18" charset="0"/>
                      </a:rPr>
                      <m:t>𝑓</m:t>
                    </m:r>
                    <m:d>
                      <m:dPr>
                        <m:ctrlPr>
                          <a:rPr lang="en-US" altLang="zh-CN" sz="2000" i="1">
                            <a:solidFill>
                              <a:schemeClr val="bg1"/>
                            </a:solidFill>
                            <a:latin typeface="Cambria Math" panose="02040503050406030204" pitchFamily="18" charset="0"/>
                          </a:rPr>
                        </m:ctrlPr>
                      </m:dPr>
                      <m:e>
                        <m:r>
                          <a:rPr lang="en-US" altLang="zh-CN" sz="2000" i="1">
                            <a:solidFill>
                              <a:schemeClr val="bg1"/>
                            </a:solidFill>
                            <a:latin typeface="Cambria Math" panose="02040503050406030204" pitchFamily="18" charset="0"/>
                          </a:rPr>
                          <m:t>𝑥</m:t>
                        </m:r>
                      </m:e>
                    </m:d>
                    <m:r>
                      <a:rPr lang="en-US" altLang="zh-CN" sz="2000" i="1">
                        <a:solidFill>
                          <a:schemeClr val="bg1"/>
                        </a:solidFill>
                        <a:latin typeface="Cambria Math" panose="02040503050406030204" pitchFamily="18" charset="0"/>
                      </a:rPr>
                      <m:t>=</m:t>
                    </m:r>
                    <m:f>
                      <m:fPr>
                        <m:ctrlPr>
                          <a:rPr lang="en-US" altLang="zh-CN" sz="2000" i="1">
                            <a:solidFill>
                              <a:schemeClr val="bg1"/>
                            </a:solidFill>
                            <a:latin typeface="Cambria Math" panose="02040503050406030204" pitchFamily="18" charset="0"/>
                          </a:rPr>
                        </m:ctrlPr>
                      </m:fPr>
                      <m:num>
                        <m:r>
                          <a:rPr lang="en-US" altLang="zh-CN" sz="2000" i="1">
                            <a:solidFill>
                              <a:schemeClr val="bg1"/>
                            </a:solidFill>
                            <a:latin typeface="Cambria Math" panose="02040503050406030204" pitchFamily="18" charset="0"/>
                          </a:rPr>
                          <m:t>1</m:t>
                        </m:r>
                      </m:num>
                      <m:den>
                        <m:sSup>
                          <m:sSupPr>
                            <m:ctrlPr>
                              <a:rPr lang="en-US" altLang="zh-CN" sz="2000" i="1">
                                <a:solidFill>
                                  <a:schemeClr val="bg1"/>
                                </a:solidFill>
                                <a:latin typeface="Cambria Math" panose="02040503050406030204" pitchFamily="18" charset="0"/>
                              </a:rPr>
                            </m:ctrlPr>
                          </m:sSupPr>
                          <m:e>
                            <m:r>
                              <a:rPr lang="en-US" altLang="zh-CN" sz="2000" i="1">
                                <a:solidFill>
                                  <a:schemeClr val="bg1"/>
                                </a:solidFill>
                                <a:latin typeface="Cambria Math" panose="02040503050406030204" pitchFamily="18" charset="0"/>
                              </a:rPr>
                              <m:t>𝑥</m:t>
                            </m:r>
                          </m:e>
                          <m:sup>
                            <m:r>
                              <a:rPr lang="en-US" altLang="zh-CN" sz="2000" i="1">
                                <a:solidFill>
                                  <a:schemeClr val="bg1"/>
                                </a:solidFill>
                                <a:latin typeface="Cambria Math" panose="02040503050406030204" pitchFamily="18" charset="0"/>
                              </a:rPr>
                              <m:t>2</m:t>
                            </m:r>
                          </m:sup>
                        </m:sSup>
                        <m:r>
                          <a:rPr lang="en-US" altLang="zh-CN" sz="2000" i="1">
                            <a:solidFill>
                              <a:schemeClr val="bg1"/>
                            </a:solidFill>
                            <a:latin typeface="Cambria Math" panose="02040503050406030204" pitchFamily="18" charset="0"/>
                          </a:rPr>
                          <m:t>+1</m:t>
                        </m:r>
                      </m:den>
                    </m:f>
                    <m:r>
                      <a:rPr lang="en-US" altLang="zh-CN" sz="2000" i="1">
                        <a:solidFill>
                          <a:schemeClr val="bg1"/>
                        </a:solidFill>
                        <a:latin typeface="Cambria Math" panose="02040503050406030204" pitchFamily="18" charset="0"/>
                      </a:rPr>
                      <m:t>,−5</m:t>
                    </m:r>
                    <m:r>
                      <a:rPr lang="en-US" altLang="zh-CN" sz="2000" i="1">
                        <a:solidFill>
                          <a:schemeClr val="bg1"/>
                        </a:solidFill>
                        <a:latin typeface="Cambria Math" panose="02040503050406030204" pitchFamily="18" charset="0"/>
                        <a:ea typeface="Cambria Math" panose="02040503050406030204" pitchFamily="18" charset="0"/>
                      </a:rPr>
                      <m:t>≤</m:t>
                    </m:r>
                    <m:r>
                      <a:rPr lang="en-US" altLang="zh-CN" sz="2000" i="1">
                        <a:solidFill>
                          <a:schemeClr val="bg1"/>
                        </a:solidFill>
                        <a:latin typeface="Cambria Math" panose="02040503050406030204" pitchFamily="18" charset="0"/>
                        <a:ea typeface="Cambria Math" panose="02040503050406030204" pitchFamily="18" charset="0"/>
                      </a:rPr>
                      <m:t>𝑥</m:t>
                    </m:r>
                    <m:r>
                      <a:rPr lang="en-US" altLang="zh-CN" sz="2000" i="1">
                        <a:solidFill>
                          <a:schemeClr val="bg1"/>
                        </a:solidFill>
                        <a:latin typeface="Cambria Math" panose="02040503050406030204" pitchFamily="18" charset="0"/>
                        <a:ea typeface="Cambria Math" panose="02040503050406030204" pitchFamily="18" charset="0"/>
                      </a:rPr>
                      <m:t>≤5</m:t>
                    </m:r>
                  </m:oMath>
                </a14:m>
                <a:r>
                  <a:rPr lang="zh-CN" altLang="en-US" sz="2000" dirty="0" smtClean="0">
                    <a:solidFill>
                      <a:schemeClr val="bg1"/>
                    </a:solidFill>
                  </a:rPr>
                  <a:t>，每个子段上分别进行线性插值，即用联结相邻节点的折线逼近所考察的函数。</a:t>
                </a:r>
                <a:endParaRPr lang="en-US" altLang="zh-CN" sz="2000" dirty="0" smtClean="0">
                  <a:solidFill>
                    <a:schemeClr val="bg1"/>
                  </a:solidFill>
                </a:endParaRPr>
              </a:p>
              <a:p>
                <a:r>
                  <a:rPr lang="en-US" altLang="zh-CN" sz="2000" dirty="0">
                    <a:solidFill>
                      <a:schemeClr val="bg1"/>
                    </a:solidFill>
                  </a:rPr>
                  <a:t> </a:t>
                </a:r>
                <a:r>
                  <a:rPr lang="en-US" altLang="zh-CN" sz="2000" dirty="0" smtClean="0">
                    <a:solidFill>
                      <a:schemeClr val="bg1"/>
                    </a:solidFill>
                  </a:rPr>
                  <a:t>        </a:t>
                </a:r>
                <a:r>
                  <a:rPr lang="zh-CN" altLang="en-US" sz="2000" dirty="0" smtClean="0">
                    <a:solidFill>
                      <a:schemeClr val="bg1"/>
                    </a:solidFill>
                  </a:rPr>
                  <a:t>这种化整为零的处理方法称为分段插值法。</a:t>
                </a:r>
                <a:endParaRPr lang="en-US" altLang="zh-CN" sz="2000" dirty="0" smtClean="0">
                  <a:solidFill>
                    <a:schemeClr val="bg1"/>
                  </a:solidFill>
                </a:endParaRPr>
              </a:p>
              <a:p>
                <a:r>
                  <a:rPr lang="en-US" altLang="zh-CN" sz="2000" dirty="0">
                    <a:solidFill>
                      <a:schemeClr val="bg1"/>
                    </a:solidFill>
                  </a:rPr>
                  <a:t> </a:t>
                </a:r>
                <a:r>
                  <a:rPr lang="en-US" altLang="zh-CN" sz="2000" dirty="0" smtClean="0">
                    <a:solidFill>
                      <a:schemeClr val="bg1"/>
                    </a:solidFill>
                  </a:rPr>
                  <a:t>        </a:t>
                </a:r>
                <a:r>
                  <a:rPr lang="zh-CN" altLang="en-US" sz="2000" dirty="0" smtClean="0">
                    <a:solidFill>
                      <a:schemeClr val="bg1"/>
                    </a:solidFill>
                  </a:rPr>
                  <a:t>分段插值能很好解决龙格现象带来的问题，但中间节点处不光滑。为解决不光滑问题，有很多处理方法，如选用二次样条或三次样条函数分段插值。</a:t>
                </a:r>
                <a:endParaRPr lang="en-US" altLang="zh-CN" sz="2000" dirty="0" smtClean="0">
                  <a:solidFill>
                    <a:schemeClr val="bg1"/>
                  </a:solidFill>
                </a:endParaRPr>
              </a:p>
              <a:p>
                <a:r>
                  <a:rPr lang="en-US" altLang="zh-CN" sz="2000" dirty="0">
                    <a:solidFill>
                      <a:schemeClr val="bg1"/>
                    </a:solidFill>
                  </a:rPr>
                  <a:t> </a:t>
                </a:r>
                <a:r>
                  <a:rPr lang="en-US" altLang="zh-CN" sz="2000" dirty="0" smtClean="0">
                    <a:solidFill>
                      <a:schemeClr val="bg1"/>
                    </a:solidFill>
                  </a:rPr>
                  <a:t>       </a:t>
                </a:r>
              </a:p>
              <a:p>
                <a:endParaRPr lang="en-US" altLang="zh-CN" sz="2000" dirty="0">
                  <a:solidFill>
                    <a:schemeClr val="bg1"/>
                  </a:solidFill>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255635" y="1435101"/>
                <a:ext cx="5687969" cy="4508434"/>
              </a:xfrm>
              <a:blipFill>
                <a:blip r:embed="rId2"/>
                <a:stretch>
                  <a:fillRect l="-1179" t="-1081"/>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5943604" y="1601508"/>
            <a:ext cx="6229368" cy="3808204"/>
          </a:xfrm>
          <a:prstGeom prst="rect">
            <a:avLst/>
          </a:prstGeom>
        </p:spPr>
      </p:pic>
    </p:spTree>
    <p:extLst>
      <p:ext uri="{BB962C8B-B14F-4D97-AF65-F5344CB8AC3E}">
        <p14:creationId xmlns:p14="http://schemas.microsoft.com/office/powerpoint/2010/main" val="291285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228754" y="273050"/>
            <a:ext cx="4648078" cy="1162050"/>
          </a:xfrm>
        </p:spPr>
        <p:txBody>
          <a:bodyPr/>
          <a:lstStyle/>
          <a:p>
            <a:r>
              <a:rPr lang="zh-CN" altLang="en-US" sz="6600" dirty="0" smtClean="0">
                <a:solidFill>
                  <a:srgbClr val="00B050"/>
                </a:solidFill>
                <a:latin typeface="全新硬笔行书简" panose="02010600040101010101" pitchFamily="2" charset="-122"/>
                <a:ea typeface="全新硬笔行书简" panose="02010600040101010101" pitchFamily="2" charset="-122"/>
              </a:rPr>
              <a:t>插值与拟合</a:t>
            </a: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p:txBody>
              <a:bodyPr/>
              <a:lstStyle/>
              <a:p>
                <a:r>
                  <a:rPr lang="zh-CN" altLang="en-US" sz="3200" b="1" dirty="0" smtClean="0">
                    <a:solidFill>
                      <a:srgbClr val="FF0000"/>
                    </a:solidFill>
                    <a:latin typeface="全新硬笔行书简" panose="02010600040101010101" pitchFamily="2" charset="-122"/>
                    <a:ea typeface="全新硬笔行书简" panose="02010600040101010101" pitchFamily="2" charset="-122"/>
                  </a:rPr>
                  <a:t>问题提法：</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许多实际问题都可用表示内</a:t>
                </a:r>
                <a:r>
                  <a:rPr lang="zh-CN" altLang="en-US" sz="2400" b="1" dirty="0">
                    <a:solidFill>
                      <a:schemeClr val="bg1"/>
                    </a:solidFill>
                    <a:latin typeface="全新硬笔行书简" panose="02010600040101010101" pitchFamily="2" charset="-122"/>
                    <a:ea typeface="全新硬笔行书简" panose="02010600040101010101" pitchFamily="2" charset="-122"/>
                  </a:rPr>
                  <a:t>在</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规律的函数</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𝒚</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𝒇</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𝒙</m:t>
                    </m:r>
                    <m:r>
                      <a:rPr lang="en-US" altLang="zh-CN" sz="2400" b="1" i="1" smtClean="0">
                        <a:solidFill>
                          <a:schemeClr val="bg1"/>
                        </a:solidFill>
                        <a:latin typeface="Cambria Math" panose="02040503050406030204" pitchFamily="18" charset="0"/>
                        <a:ea typeface="全新硬笔行书简" panose="02010600040101010101" pitchFamily="2" charset="-122"/>
                      </a:rPr>
                      <m:t>)</m:t>
                    </m:r>
                  </m:oMath>
                </a14:m>
                <a:r>
                  <a:rPr lang="zh-CN" altLang="en-US" sz="2400" b="1" dirty="0">
                    <a:solidFill>
                      <a:schemeClr val="bg1"/>
                    </a:solidFill>
                    <a:latin typeface="全新硬笔行书简" panose="02010600040101010101" pitchFamily="2" charset="-122"/>
                    <a:ea typeface="全新硬笔行书简" panose="02010600040101010101" pitchFamily="2" charset="-122"/>
                  </a:rPr>
                  <a:t>进行</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描述，但相当一部分函数只能通过实验观测或是统计获得的一张离散形式的函数表，直接并不是用某个区间上的解析表达式给出的。为研究函数的变化规律，往往要给出不在函数表中函数值。解决这类问题常用的两种方法就是数据插值方法和曲线拟合方法。</a:t>
                </a:r>
                <a:endParaRPr lang="zh-CN" altLang="en-US" sz="2400" b="1"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blipFill rotWithShape="1">
                <a:blip r:embed="rId3"/>
                <a:stretch>
                  <a:fillRect l="-3799" t="-1688" b="-1039"/>
                </a:stretch>
              </a:blipFill>
            </p:spPr>
            <p:txBody>
              <a:bodyPr/>
              <a:lstStyle/>
              <a:p>
                <a:r>
                  <a:rPr lang="zh-CN" altLang="en-US">
                    <a:noFill/>
                  </a:rPr>
                  <a:t> </a:t>
                </a:r>
                <a:endParaRPr lang="zh-CN" altLang="en-US">
                  <a:noFill/>
                </a:endParaRPr>
              </a:p>
            </p:txBody>
          </p:sp>
        </mc:Fallback>
      </mc:AlternateContent>
      <p:sp>
        <p:nvSpPr>
          <p:cNvPr id="5" name="文本框 4"/>
          <p:cNvSpPr txBox="1"/>
          <p:nvPr/>
        </p:nvSpPr>
        <p:spPr bwMode="auto">
          <a:xfrm>
            <a:off x="5105426" y="609674"/>
            <a:ext cx="6476830" cy="1200329"/>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eaLnBrk="0" hangingPunct="0">
              <a:buFontTx/>
              <a:buNone/>
            </a:pPr>
            <a:r>
              <a:rPr lang="zh-CN" altLang="en-US" dirty="0" smtClean="0">
                <a:solidFill>
                  <a:schemeClr val="bg1"/>
                </a:solidFill>
                <a:sym typeface="+mn-ea"/>
              </a:rPr>
              <a:t>数据插值方法：构造简单的函数</a:t>
            </a:r>
            <a:r>
              <a:rPr lang="en-US" altLang="zh-CN" dirty="0" smtClean="0">
                <a:solidFill>
                  <a:schemeClr val="bg1"/>
                </a:solidFill>
                <a:sym typeface="+mn-ea"/>
              </a:rPr>
              <a:t>(</a:t>
            </a:r>
            <a:r>
              <a:rPr lang="zh-CN" altLang="en-US" dirty="0" smtClean="0">
                <a:solidFill>
                  <a:schemeClr val="bg1"/>
                </a:solidFill>
                <a:sym typeface="+mn-ea"/>
              </a:rPr>
              <a:t>如多项式</a:t>
            </a:r>
            <a:r>
              <a:rPr lang="en-US" altLang="zh-CN" dirty="0" smtClean="0">
                <a:solidFill>
                  <a:schemeClr val="bg1"/>
                </a:solidFill>
                <a:sym typeface="+mn-ea"/>
              </a:rPr>
              <a:t>),</a:t>
            </a:r>
            <a:r>
              <a:rPr lang="zh-CN" altLang="en-US" dirty="0" smtClean="0">
                <a:solidFill>
                  <a:schemeClr val="bg1"/>
                </a:solidFill>
                <a:sym typeface="+mn-ea"/>
              </a:rPr>
              <a:t>使其完全符合已有数据，这种函数被称为插值函数；</a:t>
            </a:r>
            <a:endParaRPr lang="en-US" altLang="zh-CN" dirty="0" smtClean="0">
              <a:solidFill>
                <a:schemeClr val="bg1"/>
              </a:solidFill>
              <a:sym typeface="+mn-ea"/>
            </a:endParaRPr>
          </a:p>
          <a:p>
            <a:pPr eaLnBrk="0" hangingPunct="0">
              <a:buFontTx/>
              <a:buNone/>
            </a:pPr>
            <a:r>
              <a:rPr lang="zh-CN" altLang="en-US" dirty="0" smtClean="0">
                <a:solidFill>
                  <a:schemeClr val="bg1"/>
                </a:solidFill>
                <a:sym typeface="+mn-ea"/>
              </a:rPr>
              <a:t>曲线拟合方法：构造简单的函数，使已有数据在某种度量意义下整体“最接近”构造的函数，这种函数称为拟合函数。</a:t>
            </a:r>
            <a:endParaRPr lang="en-US" altLang="zh-CN" dirty="0" smtClean="0">
              <a:solidFill>
                <a:schemeClr val="bg1"/>
              </a:solidFill>
              <a:sym typeface="+mn-ea"/>
            </a:endParaRPr>
          </a:p>
        </p:txBody>
      </p:sp>
      <p:graphicFrame>
        <p:nvGraphicFramePr>
          <p:cNvPr id="6" name="表格 5"/>
          <p:cNvGraphicFramePr>
            <a:graphicFrameLocks noGrp="1"/>
          </p:cNvGraphicFramePr>
          <p:nvPr/>
        </p:nvGraphicFramePr>
        <p:xfrm>
          <a:off x="4876832" y="2230132"/>
          <a:ext cx="6629229" cy="741680"/>
        </p:xfrm>
        <a:graphic>
          <a:graphicData uri="http://schemas.openxmlformats.org/drawingml/2006/table">
            <a:tbl>
              <a:tblPr firstRow="1" bandRow="1">
                <a:tableStyleId>{5C22544A-7EE6-4342-B048-85BDC9FD1C3A}</a:tableStyleId>
              </a:tblPr>
              <a:tblGrid>
                <a:gridCol w="1070137">
                  <a:extLst>
                    <a:ext uri="{9D8B030D-6E8A-4147-A177-3AD203B41FA5}">
                      <a16:colId xmlns:a16="http://schemas.microsoft.com/office/drawing/2014/main" val="20000"/>
                    </a:ext>
                  </a:extLst>
                </a:gridCol>
                <a:gridCol w="794156">
                  <a:extLst>
                    <a:ext uri="{9D8B030D-6E8A-4147-A177-3AD203B41FA5}">
                      <a16:colId xmlns:a16="http://schemas.microsoft.com/office/drawing/2014/main" val="20001"/>
                    </a:ext>
                  </a:extLst>
                </a:gridCol>
                <a:gridCol w="794156">
                  <a:extLst>
                    <a:ext uri="{9D8B030D-6E8A-4147-A177-3AD203B41FA5}">
                      <a16:colId xmlns:a16="http://schemas.microsoft.com/office/drawing/2014/main" val="20002"/>
                    </a:ext>
                  </a:extLst>
                </a:gridCol>
                <a:gridCol w="794156">
                  <a:extLst>
                    <a:ext uri="{9D8B030D-6E8A-4147-A177-3AD203B41FA5}">
                      <a16:colId xmlns:a16="http://schemas.microsoft.com/office/drawing/2014/main" val="20003"/>
                    </a:ext>
                  </a:extLst>
                </a:gridCol>
                <a:gridCol w="794156">
                  <a:extLst>
                    <a:ext uri="{9D8B030D-6E8A-4147-A177-3AD203B41FA5}">
                      <a16:colId xmlns:a16="http://schemas.microsoft.com/office/drawing/2014/main" val="20004"/>
                    </a:ext>
                  </a:extLst>
                </a:gridCol>
                <a:gridCol w="794156">
                  <a:extLst>
                    <a:ext uri="{9D8B030D-6E8A-4147-A177-3AD203B41FA5}">
                      <a16:colId xmlns:a16="http://schemas.microsoft.com/office/drawing/2014/main" val="20005"/>
                    </a:ext>
                  </a:extLst>
                </a:gridCol>
                <a:gridCol w="794156">
                  <a:extLst>
                    <a:ext uri="{9D8B030D-6E8A-4147-A177-3AD203B41FA5}">
                      <a16:colId xmlns:a16="http://schemas.microsoft.com/office/drawing/2014/main" val="20006"/>
                    </a:ext>
                  </a:extLst>
                </a:gridCol>
                <a:gridCol w="794156">
                  <a:extLst>
                    <a:ext uri="{9D8B030D-6E8A-4147-A177-3AD203B41FA5}">
                      <a16:colId xmlns:a16="http://schemas.microsoft.com/office/drawing/2014/main" val="20007"/>
                    </a:ext>
                  </a:extLst>
                </a:gridCol>
              </a:tblGrid>
              <a:tr h="370840">
                <a:tc>
                  <a:txBody>
                    <a:bodyPr/>
                    <a:lstStyle/>
                    <a:p>
                      <a:endParaRPr lang="zh-CN"/>
                    </a:p>
                  </a:txBody>
                  <a:tcPr>
                    <a:blipFill>
                      <a:blip r:embed="rId4"/>
                      <a:stretch>
                        <a:fillRect l="-1136" t="-8065" r="-520455" b="-122581"/>
                      </a:stretch>
                    </a:blipFill>
                  </a:tcPr>
                </a:tc>
                <a:tc>
                  <a:txBody>
                    <a:bodyPr/>
                    <a:lstStyle/>
                    <a:p>
                      <a:r>
                        <a:rPr lang="en-US" altLang="zh-CN" dirty="0" smtClean="0"/>
                        <a:t>100</a:t>
                      </a:r>
                      <a:endParaRPr lang="zh-CN" altLang="en-US" dirty="0"/>
                    </a:p>
                  </a:txBody>
                  <a:tcPr/>
                </a:tc>
                <a:tc>
                  <a:txBody>
                    <a:bodyPr/>
                    <a:lstStyle/>
                    <a:p>
                      <a:r>
                        <a:rPr lang="en-US" altLang="zh-CN" dirty="0" smtClean="0"/>
                        <a:t>121</a:t>
                      </a:r>
                      <a:endParaRPr lang="zh-CN" altLang="en-US" dirty="0"/>
                    </a:p>
                  </a:txBody>
                  <a:tcPr/>
                </a:tc>
                <a:tc>
                  <a:txBody>
                    <a:bodyPr/>
                    <a:lstStyle/>
                    <a:p>
                      <a:r>
                        <a:rPr lang="en-US" altLang="zh-CN" dirty="0" smtClean="0"/>
                        <a:t>144</a:t>
                      </a:r>
                      <a:endParaRPr lang="zh-CN" altLang="en-US" dirty="0"/>
                    </a:p>
                  </a:txBody>
                  <a:tcPr/>
                </a:tc>
                <a:tc>
                  <a:txBody>
                    <a:bodyPr/>
                    <a:lstStyle/>
                    <a:p>
                      <a:r>
                        <a:rPr lang="en-US" altLang="zh-CN" dirty="0" smtClean="0"/>
                        <a:t>169</a:t>
                      </a:r>
                      <a:endParaRPr lang="zh-CN" altLang="en-US" dirty="0"/>
                    </a:p>
                  </a:txBody>
                  <a:tcPr/>
                </a:tc>
                <a:tc>
                  <a:txBody>
                    <a:bodyPr/>
                    <a:lstStyle/>
                    <a:p>
                      <a:r>
                        <a:rPr lang="en-US" altLang="zh-CN" dirty="0" smtClean="0"/>
                        <a:t>196</a:t>
                      </a:r>
                      <a:endParaRPr lang="zh-CN" altLang="en-US" dirty="0"/>
                    </a:p>
                  </a:txBody>
                  <a:tcPr/>
                </a:tc>
                <a:tc>
                  <a:txBody>
                    <a:bodyPr/>
                    <a:lstStyle/>
                    <a:p>
                      <a:r>
                        <a:rPr lang="en-US" altLang="zh-CN" dirty="0" smtClean="0"/>
                        <a:t>225</a:t>
                      </a:r>
                      <a:endParaRPr lang="zh-CN" altLang="en-US" dirty="0"/>
                    </a:p>
                  </a:txBody>
                  <a:tcPr/>
                </a:tc>
                <a:tc>
                  <a:txBody>
                    <a:bodyPr/>
                    <a:lstStyle/>
                    <a:p>
                      <a:r>
                        <a:rPr lang="en-US" altLang="zh-CN" dirty="0" smtClean="0"/>
                        <a:t>150</a:t>
                      </a:r>
                      <a:endParaRPr lang="zh-CN" altLang="en-US" dirty="0"/>
                    </a:p>
                  </a:txBody>
                  <a:tcPr/>
                </a:tc>
                <a:extLst>
                  <a:ext uri="{0D108BD9-81ED-4DB2-BD59-A6C34878D82A}">
                    <a16:rowId xmlns:a16="http://schemas.microsoft.com/office/drawing/2014/main" val="10000"/>
                  </a:ext>
                </a:extLst>
              </a:tr>
              <a:tr h="370840">
                <a:tc>
                  <a:txBody>
                    <a:bodyPr/>
                    <a:lstStyle/>
                    <a:p>
                      <a:endParaRPr lang="zh-CN"/>
                    </a:p>
                  </a:txBody>
                  <a:tcPr>
                    <a:blipFill>
                      <a:blip r:embed="rId4"/>
                      <a:stretch>
                        <a:fillRect l="-1136" t="-109836" r="-520455" b="-24590"/>
                      </a:stretch>
                    </a:blipFill>
                  </a:tcPr>
                </a:tc>
                <a:tc>
                  <a:txBody>
                    <a:bodyPr/>
                    <a:lstStyle/>
                    <a:p>
                      <a:r>
                        <a:rPr lang="en-US" altLang="zh-CN" dirty="0" smtClean="0"/>
                        <a:t>10</a:t>
                      </a:r>
                      <a:endParaRPr lang="zh-CN" altLang="en-US" dirty="0"/>
                    </a:p>
                  </a:txBody>
                  <a:tcPr/>
                </a:tc>
                <a:tc>
                  <a:txBody>
                    <a:bodyPr/>
                    <a:lstStyle/>
                    <a:p>
                      <a:r>
                        <a:rPr lang="en-US" altLang="zh-CN" dirty="0" smtClean="0"/>
                        <a:t>11</a:t>
                      </a:r>
                      <a:endParaRPr lang="zh-CN" altLang="en-US" dirty="0"/>
                    </a:p>
                  </a:txBody>
                  <a:tcPr/>
                </a:tc>
                <a:tc>
                  <a:txBody>
                    <a:bodyPr/>
                    <a:lstStyle/>
                    <a:p>
                      <a:r>
                        <a:rPr lang="en-US" altLang="zh-CN" dirty="0" smtClean="0"/>
                        <a:t>12</a:t>
                      </a:r>
                      <a:endParaRPr lang="zh-CN" altLang="en-US" dirty="0"/>
                    </a:p>
                  </a:txBody>
                  <a:tcPr/>
                </a:tc>
                <a:tc>
                  <a:txBody>
                    <a:bodyPr/>
                    <a:lstStyle/>
                    <a:p>
                      <a:r>
                        <a:rPr lang="en-US" altLang="zh-CN" dirty="0" smtClean="0"/>
                        <a:t>13</a:t>
                      </a:r>
                      <a:endParaRPr lang="zh-CN" altLang="en-US" dirty="0"/>
                    </a:p>
                  </a:txBody>
                  <a:tcPr/>
                </a:tc>
                <a:tc>
                  <a:txBody>
                    <a:bodyPr/>
                    <a:lstStyle/>
                    <a:p>
                      <a:r>
                        <a:rPr lang="en-US" altLang="zh-CN" dirty="0" smtClean="0"/>
                        <a:t>14</a:t>
                      </a:r>
                      <a:endParaRPr lang="zh-CN" altLang="en-US" dirty="0"/>
                    </a:p>
                  </a:txBody>
                  <a:tcPr/>
                </a:tc>
                <a:tc>
                  <a:txBody>
                    <a:bodyPr/>
                    <a:lstStyle/>
                    <a:p>
                      <a:r>
                        <a:rPr lang="en-US" altLang="zh-CN" dirty="0" smtClean="0"/>
                        <a:t>15</a:t>
                      </a:r>
                      <a:endParaRPr lang="zh-CN" altLang="en-US" dirty="0"/>
                    </a:p>
                  </a:txBody>
                  <a:tcPr/>
                </a:tc>
                <a:tc>
                  <a:txBody>
                    <a:bodyPr/>
                    <a:lstStyle/>
                    <a:p>
                      <a:r>
                        <a:rPr lang="en-US" altLang="zh-CN" dirty="0" smtClean="0"/>
                        <a:t>?</a:t>
                      </a:r>
                      <a:endParaRPr lang="zh-CN" altLang="en-US" dirty="0"/>
                    </a:p>
                  </a:txBody>
                  <a:tcPr/>
                </a:tc>
                <a:extLst>
                  <a:ext uri="{0D108BD9-81ED-4DB2-BD59-A6C34878D82A}">
                    <a16:rowId xmlns:a16="http://schemas.microsoft.com/office/drawing/2014/main" val="10001"/>
                  </a:ext>
                </a:extLst>
              </a:tr>
            </a:tbl>
          </a:graphicData>
        </a:graphic>
      </p:graphicFrame>
      <p:pic>
        <p:nvPicPr>
          <p:cNvPr id="10" name="图片 9"/>
          <p:cNvPicPr>
            <a:picLocks noChangeAspect="1"/>
          </p:cNvPicPr>
          <p:nvPr/>
        </p:nvPicPr>
        <p:blipFill>
          <a:blip r:embed="rId5"/>
          <a:stretch>
            <a:fillRect/>
          </a:stretch>
        </p:blipFill>
        <p:spPr>
          <a:xfrm>
            <a:off x="4648238" y="3200406"/>
            <a:ext cx="3634314" cy="2590732"/>
          </a:xfrm>
          <a:prstGeom prst="rect">
            <a:avLst/>
          </a:prstGeom>
        </p:spPr>
      </p:pic>
      <p:pic>
        <p:nvPicPr>
          <p:cNvPr id="11" name="图片 10"/>
          <p:cNvPicPr>
            <a:picLocks noChangeAspect="1"/>
          </p:cNvPicPr>
          <p:nvPr/>
        </p:nvPicPr>
        <p:blipFill>
          <a:blip r:embed="rId6"/>
          <a:stretch>
            <a:fillRect/>
          </a:stretch>
        </p:blipFill>
        <p:spPr>
          <a:xfrm>
            <a:off x="8462526" y="3200406"/>
            <a:ext cx="3729474" cy="259073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additive="base">
                                        <p:cTn id="1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heel(1)">
                                      <p:cBhvr>
                                        <p:cTn id="32" dur="2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heel(1)">
                                      <p:cBhvr>
                                        <p:cTn id="3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114836" cy="946208"/>
          </a:xfrm>
        </p:spPr>
        <p:txBody>
          <a:bodyPr/>
          <a:lstStyle/>
          <a:p>
            <a:r>
              <a:rPr lang="zh-CN" altLang="en-US" sz="4800" dirty="0" smtClean="0">
                <a:solidFill>
                  <a:srgbClr val="FF0000"/>
                </a:solidFill>
                <a:latin typeface="全新硬笔行书简" panose="02010600040101010101" pitchFamily="2" charset="-122"/>
                <a:ea typeface="全新硬笔行书简" panose="02010600040101010101" pitchFamily="2" charset="-122"/>
              </a:rPr>
              <a:t>二、曲线拟合</a:t>
            </a:r>
            <a:endParaRPr lang="zh-CN" altLang="en-US" sz="4800" dirty="0"/>
          </a:p>
        </p:txBody>
      </p:sp>
      <mc:AlternateContent xmlns:mc="http://schemas.openxmlformats.org/markup-compatibility/2006">
        <mc:Choice xmlns:a14="http://schemas.microsoft.com/office/drawing/2010/main" Requires="a14">
          <p:sp>
            <p:nvSpPr>
              <p:cNvPr id="4" name="文本占位符 3"/>
              <p:cNvSpPr>
                <a:spLocks noGrp="1"/>
              </p:cNvSpPr>
              <p:nvPr>
                <p:ph type="body" sz="half" idx="2"/>
              </p:nvPr>
            </p:nvSpPr>
            <p:spPr>
              <a:xfrm>
                <a:off x="255635" y="1435100"/>
                <a:ext cx="11555215" cy="5194215"/>
              </a:xfrm>
            </p:spPr>
            <p:txBody>
              <a:bodyPr/>
              <a:lstStyle/>
              <a:p>
                <a:r>
                  <a:rPr lang="en-US" altLang="zh-CN" sz="2800" dirty="0" smtClean="0">
                    <a:solidFill>
                      <a:schemeClr val="bg1"/>
                    </a:solidFill>
                  </a:rPr>
                  <a:t>2.1  </a:t>
                </a:r>
                <a:r>
                  <a:rPr lang="zh-CN" altLang="en-US" sz="2800" dirty="0" smtClean="0">
                    <a:solidFill>
                      <a:schemeClr val="bg1"/>
                    </a:solidFill>
                  </a:rPr>
                  <a:t>曲线拟合和拟合曲线</a:t>
                </a:r>
                <a:endParaRPr lang="en-US" altLang="zh-CN" sz="2800" dirty="0" smtClean="0">
                  <a:solidFill>
                    <a:schemeClr val="bg1"/>
                  </a:solidFill>
                </a:endParaRPr>
              </a:p>
              <a:p>
                <a:r>
                  <a:rPr lang="en-US" altLang="zh-CN" sz="2800" dirty="0" smtClean="0">
                    <a:solidFill>
                      <a:schemeClr val="bg1"/>
                    </a:solidFill>
                  </a:rPr>
                  <a:t>       </a:t>
                </a:r>
                <a:r>
                  <a:rPr lang="zh-CN" altLang="en-US" sz="2800" dirty="0" smtClean="0">
                    <a:solidFill>
                      <a:schemeClr val="bg1"/>
                    </a:solidFill>
                  </a:rPr>
                  <a:t>实际问题中，常要对一组观测数据</a:t>
                </a:r>
                <a:endParaRPr lang="en-US" altLang="zh-CN" sz="2800" dirty="0" smtClean="0">
                  <a:solidFill>
                    <a:schemeClr val="bg1"/>
                  </a:solidFill>
                </a:endParaRPr>
              </a:p>
              <a:p>
                <a:pPr algn="ctr"/>
                <a14:m>
                  <m:oMathPara xmlns:m="http://schemas.openxmlformats.org/officeDocument/2006/math">
                    <m:oMathParaPr>
                      <m:jc m:val="centerGroup"/>
                    </m:oMathParaPr>
                    <m:oMath xmlns:m="http://schemas.openxmlformats.org/officeDocument/2006/math">
                      <m:d>
                        <m:dPr>
                          <m:ctrlPr>
                            <a:rPr lang="en-US" altLang="zh-CN" sz="2800" b="0" i="1" smtClean="0">
                              <a:solidFill>
                                <a:schemeClr val="bg1"/>
                              </a:solidFill>
                              <a:latin typeface="Cambria Math" panose="02040503050406030204" pitchFamily="18" charset="0"/>
                            </a:rPr>
                          </m:ctrlPr>
                        </m:dPr>
                        <m:e>
                          <m:sSub>
                            <m:sSubPr>
                              <m:ctrlPr>
                                <a:rPr lang="en-US" altLang="zh-CN" sz="2800" b="0" i="1" smtClean="0">
                                  <a:solidFill>
                                    <a:schemeClr val="bg1"/>
                                  </a:solidFill>
                                  <a:latin typeface="Cambria Math" panose="02040503050406030204" pitchFamily="18" charset="0"/>
                                </a:rPr>
                              </m:ctrlPr>
                            </m:sSubPr>
                            <m:e>
                              <m:r>
                                <a:rPr lang="en-US" altLang="zh-CN" sz="2800" b="0" i="1" smtClean="0">
                                  <a:solidFill>
                                    <a:schemeClr val="bg1"/>
                                  </a:solidFill>
                                  <a:latin typeface="Cambria Math" panose="02040503050406030204" pitchFamily="18" charset="0"/>
                                </a:rPr>
                                <m:t>𝑥</m:t>
                              </m:r>
                            </m:e>
                            <m:sub>
                              <m:r>
                                <a:rPr lang="en-US" altLang="zh-CN" sz="2800" b="0" i="1" smtClean="0">
                                  <a:solidFill>
                                    <a:schemeClr val="bg1"/>
                                  </a:solidFill>
                                  <a:latin typeface="Cambria Math" panose="02040503050406030204" pitchFamily="18" charset="0"/>
                                </a:rPr>
                                <m:t>𝑖</m:t>
                              </m:r>
                            </m:sub>
                          </m:sSub>
                          <m:r>
                            <a:rPr lang="en-US" altLang="zh-CN" sz="2800" b="0" i="1" smtClean="0">
                              <a:solidFill>
                                <a:schemeClr val="bg1"/>
                              </a:solidFill>
                              <a:latin typeface="Cambria Math" panose="02040503050406030204" pitchFamily="18" charset="0"/>
                            </a:rPr>
                            <m:t>,</m:t>
                          </m:r>
                          <m:sSub>
                            <m:sSubPr>
                              <m:ctrlPr>
                                <a:rPr lang="en-US" altLang="zh-CN" sz="2800" b="0" i="1" smtClean="0">
                                  <a:solidFill>
                                    <a:schemeClr val="bg1"/>
                                  </a:solidFill>
                                  <a:latin typeface="Cambria Math" panose="02040503050406030204" pitchFamily="18" charset="0"/>
                                </a:rPr>
                              </m:ctrlPr>
                            </m:sSubPr>
                            <m:e>
                              <m:r>
                                <a:rPr lang="en-US" altLang="zh-CN" sz="2800" b="0" i="1" smtClean="0">
                                  <a:solidFill>
                                    <a:schemeClr val="bg1"/>
                                  </a:solidFill>
                                  <a:latin typeface="Cambria Math" panose="02040503050406030204" pitchFamily="18" charset="0"/>
                                </a:rPr>
                                <m:t>𝑦</m:t>
                              </m:r>
                            </m:e>
                            <m:sub>
                              <m:r>
                                <a:rPr lang="en-US" altLang="zh-CN" sz="2800" b="0" i="1" smtClean="0">
                                  <a:solidFill>
                                    <a:schemeClr val="bg1"/>
                                  </a:solidFill>
                                  <a:latin typeface="Cambria Math" panose="02040503050406030204" pitchFamily="18" charset="0"/>
                                </a:rPr>
                                <m:t>𝑖</m:t>
                              </m:r>
                            </m:sub>
                          </m:sSub>
                        </m:e>
                      </m:d>
                      <m:r>
                        <a:rPr lang="en-US" altLang="zh-CN" sz="2800" b="0" i="1" smtClean="0">
                          <a:solidFill>
                            <a:schemeClr val="bg1"/>
                          </a:solidFill>
                          <a:latin typeface="Cambria Math" panose="02040503050406030204" pitchFamily="18" charset="0"/>
                        </a:rPr>
                        <m:t>,</m:t>
                      </m:r>
                      <m:d>
                        <m:dPr>
                          <m:ctrlPr>
                            <a:rPr lang="en-US" altLang="zh-CN" sz="2800" b="0" i="1" smtClean="0">
                              <a:solidFill>
                                <a:schemeClr val="bg1"/>
                              </a:solidFill>
                              <a:latin typeface="Cambria Math" panose="02040503050406030204" pitchFamily="18" charset="0"/>
                            </a:rPr>
                          </m:ctrlPr>
                        </m:dPr>
                        <m:e>
                          <m:r>
                            <a:rPr lang="en-US" altLang="zh-CN" sz="2800" b="0" i="1" smtClean="0">
                              <a:solidFill>
                                <a:schemeClr val="bg1"/>
                              </a:solidFill>
                              <a:latin typeface="Cambria Math" panose="02040503050406030204" pitchFamily="18" charset="0"/>
                            </a:rPr>
                            <m:t>𝑖</m:t>
                          </m:r>
                          <m:r>
                            <a:rPr lang="en-US" altLang="zh-CN" sz="2800" b="0" i="1" smtClean="0">
                              <a:solidFill>
                                <a:schemeClr val="bg1"/>
                              </a:solidFill>
                              <a:latin typeface="Cambria Math" panose="02040503050406030204" pitchFamily="18" charset="0"/>
                            </a:rPr>
                            <m:t>=1,2,⋯,</m:t>
                          </m:r>
                          <m:r>
                            <a:rPr lang="en-US" altLang="zh-CN" sz="2800" b="0" i="1" smtClean="0">
                              <a:solidFill>
                                <a:schemeClr val="bg1"/>
                              </a:solidFill>
                              <a:latin typeface="Cambria Math" panose="02040503050406030204" pitchFamily="18" charset="0"/>
                              <a:ea typeface="Cambria Math" panose="02040503050406030204" pitchFamily="18" charset="0"/>
                            </a:rPr>
                            <m:t>𝑛</m:t>
                          </m:r>
                        </m:e>
                      </m:d>
                    </m:oMath>
                  </m:oMathPara>
                </a14:m>
                <a:endParaRPr lang="en-US" altLang="zh-CN" sz="2800" b="0" i="1" dirty="0" smtClean="0">
                  <a:solidFill>
                    <a:schemeClr val="bg1"/>
                  </a:solidFill>
                  <a:latin typeface="Cambria Math" panose="02040503050406030204" pitchFamily="18" charset="0"/>
                  <a:ea typeface="Cambria Math" panose="02040503050406030204" pitchFamily="18" charset="0"/>
                </a:endParaRPr>
              </a:p>
              <a:p>
                <a14:m>
                  <m:oMath xmlns:m="http://schemas.openxmlformats.org/officeDocument/2006/math">
                    <m:r>
                      <a:rPr lang="zh-CN" altLang="en-US" sz="2800" i="1">
                        <a:solidFill>
                          <a:schemeClr val="bg1"/>
                        </a:solidFill>
                        <a:latin typeface="Cambria Math" panose="02040503050406030204" pitchFamily="18" charset="0"/>
                        <a:ea typeface="Cambria Math" panose="02040503050406030204" pitchFamily="18" charset="0"/>
                      </a:rPr>
                      <m:t>来</m:t>
                    </m:r>
                  </m:oMath>
                </a14:m>
                <a:r>
                  <a:rPr lang="zh-CN" altLang="en-US" sz="2800" dirty="0" smtClean="0">
                    <a:solidFill>
                      <a:schemeClr val="bg1"/>
                    </a:solidFill>
                  </a:rPr>
                  <a:t>预测函数</a:t>
                </a:r>
                <a14:m>
                  <m:oMath xmlns:m="http://schemas.openxmlformats.org/officeDocument/2006/math">
                    <m:r>
                      <a:rPr lang="en-US" altLang="zh-CN" sz="2800" b="0" i="1" smtClean="0">
                        <a:solidFill>
                          <a:schemeClr val="bg1"/>
                        </a:solidFill>
                        <a:latin typeface="Cambria Math" panose="02040503050406030204" pitchFamily="18" charset="0"/>
                      </a:rPr>
                      <m:t>𝑦</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𝑓</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𝑥</m:t>
                    </m:r>
                    <m:r>
                      <a:rPr lang="en-US" altLang="zh-CN" sz="2800" b="0" i="1" smtClean="0">
                        <a:solidFill>
                          <a:schemeClr val="bg1"/>
                        </a:solidFill>
                        <a:latin typeface="Cambria Math" panose="02040503050406030204" pitchFamily="18" charset="0"/>
                      </a:rPr>
                      <m:t>)</m:t>
                    </m:r>
                    <m:r>
                      <a:rPr lang="zh-CN" altLang="en-US" sz="2800" i="1">
                        <a:solidFill>
                          <a:schemeClr val="bg1"/>
                        </a:solidFill>
                        <a:latin typeface="Cambria Math" panose="02040503050406030204" pitchFamily="18" charset="0"/>
                      </a:rPr>
                      <m:t>，</m:t>
                    </m:r>
                    <m:r>
                      <a:rPr lang="zh-CN" altLang="en-US" sz="2800" i="1" smtClean="0">
                        <a:solidFill>
                          <a:schemeClr val="bg1"/>
                        </a:solidFill>
                        <a:latin typeface="Cambria Math" panose="02040503050406030204" pitchFamily="18" charset="0"/>
                      </a:rPr>
                      <m:t>由于</m:t>
                    </m:r>
                  </m:oMath>
                </a14:m>
                <a:r>
                  <a:rPr lang="zh-CN" altLang="en-US" sz="2800" dirty="0" smtClean="0">
                    <a:solidFill>
                      <a:schemeClr val="bg1"/>
                    </a:solidFill>
                  </a:rPr>
                  <a:t>数据插值方法要求插值函数严格通过所有数据点，这种限制会保留所给数据的误差。当个别数据误差较大时，插值效果就不理想。</a:t>
                </a:r>
                <a:endParaRPr lang="en-US" altLang="zh-CN" sz="2800" dirty="0" smtClean="0">
                  <a:solidFill>
                    <a:schemeClr val="bg1"/>
                  </a:solidFill>
                </a:endParaRPr>
              </a:p>
              <a:p>
                <a:r>
                  <a:rPr lang="en-US" altLang="zh-CN" sz="2800" dirty="0">
                    <a:solidFill>
                      <a:schemeClr val="bg1"/>
                    </a:solidFill>
                  </a:rPr>
                  <a:t> </a:t>
                </a:r>
                <a:r>
                  <a:rPr lang="en-US" altLang="zh-CN" sz="2800" dirty="0" smtClean="0">
                    <a:solidFill>
                      <a:schemeClr val="bg1"/>
                    </a:solidFill>
                  </a:rPr>
                  <a:t>        </a:t>
                </a:r>
                <a:r>
                  <a:rPr lang="zh-CN" altLang="en-US" sz="2800" dirty="0" smtClean="0">
                    <a:solidFill>
                      <a:schemeClr val="bg1"/>
                    </a:solidFill>
                  </a:rPr>
                  <a:t>曲线拟合就是从一堆看上去杂乱无章的数据中找出规律性来，也就是构造一条曲线</a:t>
                </a:r>
                <a:r>
                  <a:rPr lang="en-US" altLang="zh-CN" sz="2800" dirty="0" smtClean="0">
                    <a:solidFill>
                      <a:schemeClr val="bg1"/>
                    </a:solidFill>
                  </a:rPr>
                  <a:t> </a:t>
                </a:r>
                <a:r>
                  <a:rPr lang="zh-CN" altLang="en-US" sz="2800" dirty="0" smtClean="0">
                    <a:solidFill>
                      <a:schemeClr val="bg1"/>
                    </a:solidFill>
                  </a:rPr>
                  <a:t>，即所谓</a:t>
                </a:r>
                <a:r>
                  <a:rPr lang="zh-CN" altLang="en-US" sz="2800" dirty="0" smtClean="0">
                    <a:solidFill>
                      <a:srgbClr val="FFFF00"/>
                    </a:solidFill>
                  </a:rPr>
                  <a:t>拟合曲线</a:t>
                </a:r>
                <a:r>
                  <a:rPr lang="zh-CN" altLang="en-US" sz="2800" dirty="0" smtClean="0">
                    <a:solidFill>
                      <a:schemeClr val="bg1"/>
                    </a:solidFill>
                  </a:rPr>
                  <a:t>，反映出所给数据的总趋势，以消除所给数据的局部波动。这种处理数据的方法，就是</a:t>
                </a:r>
                <a:r>
                  <a:rPr lang="zh-CN" altLang="en-US" sz="2800" dirty="0" smtClean="0">
                    <a:solidFill>
                      <a:srgbClr val="FFFF00"/>
                    </a:solidFill>
                  </a:rPr>
                  <a:t>曲线拟合</a:t>
                </a:r>
                <a:r>
                  <a:rPr lang="zh-CN" altLang="en-US" sz="2800" dirty="0" smtClean="0">
                    <a:solidFill>
                      <a:schemeClr val="bg1"/>
                    </a:solidFill>
                  </a:rPr>
                  <a:t>。</a:t>
                </a:r>
                <a:r>
                  <a:rPr lang="en-US" altLang="zh-CN" sz="2800" dirty="0" smtClean="0">
                    <a:solidFill>
                      <a:schemeClr val="bg1"/>
                    </a:solidFill>
                  </a:rPr>
                  <a:t>    </a:t>
                </a:r>
              </a:p>
              <a:p>
                <a:endParaRPr lang="en-US" altLang="zh-CN" sz="2800" dirty="0">
                  <a:solidFill>
                    <a:schemeClr val="bg1"/>
                  </a:solidFill>
                </a:endParaRPr>
              </a:p>
            </p:txBody>
          </p:sp>
        </mc:Choice>
        <mc:Fallback>
          <p:sp>
            <p:nvSpPr>
              <p:cNvPr id="4" name="文本占位符 3"/>
              <p:cNvSpPr>
                <a:spLocks noGrp="1" noRot="1" noChangeAspect="1" noMove="1" noResize="1" noEditPoints="1" noAdjustHandles="1" noChangeArrowheads="1" noChangeShapeType="1" noTextEdit="1"/>
              </p:cNvSpPr>
              <p:nvPr>
                <p:ph type="body" sz="half" idx="2"/>
              </p:nvPr>
            </p:nvSpPr>
            <p:spPr>
              <a:xfrm>
                <a:off x="255635" y="1435100"/>
                <a:ext cx="11555215" cy="5194215"/>
              </a:xfrm>
              <a:blipFill>
                <a:blip r:embed="rId2"/>
                <a:stretch>
                  <a:fillRect l="-1108" t="-1643" r="-3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542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文本框 4"/>
              <p:cNvSpPr txBox="1"/>
              <p:nvPr/>
            </p:nvSpPr>
            <p:spPr bwMode="auto">
              <a:xfrm>
                <a:off x="381150" y="1277385"/>
                <a:ext cx="11429700" cy="5030095"/>
              </a:xfrm>
              <a:prstGeom prst="rect">
                <a:avLst/>
              </a:prstGeom>
              <a:noFill/>
              <a:ln>
                <a:noFill/>
              </a:ln>
            </p:spPr>
            <p:txBody>
              <a:bodyPr wrap="square" rtlCol="0">
                <a:spAutoFit/>
              </a:bodyPr>
              <a:lstStyle/>
              <a:p>
                <a:pPr eaLnBrk="0" hangingPunct="0">
                  <a:buFontTx/>
                  <a:buNone/>
                </a:pPr>
                <a:r>
                  <a:rPr lang="zh-CN" altLang="en-US" sz="2800" dirty="0" smtClean="0">
                    <a:solidFill>
                      <a:schemeClr val="bg1"/>
                    </a:solidFill>
                    <a:sym typeface="+mn-ea"/>
                  </a:rPr>
                  <a:t>       设有一组已知函数</a:t>
                </a:r>
                <a14:m>
                  <m:oMath xmlns:m="http://schemas.openxmlformats.org/officeDocument/2006/math">
                    <m:sSub>
                      <m:sSubPr>
                        <m:ctrlPr>
                          <a:rPr lang="en-US" altLang="zh-CN" sz="2800" i="1" smtClean="0">
                            <a:solidFill>
                              <a:schemeClr val="bg1"/>
                            </a:solidFill>
                            <a:latin typeface="Cambria Math" panose="02040503050406030204" pitchFamily="18" charset="0"/>
                            <a:sym typeface="+mn-ea"/>
                          </a:rPr>
                        </m:ctrlPr>
                      </m:sSubPr>
                      <m:e>
                        <m:r>
                          <a:rPr lang="zh-CN" altLang="en-US" sz="2800" i="1">
                            <a:solidFill>
                              <a:schemeClr val="bg1"/>
                            </a:solidFill>
                            <a:latin typeface="Cambria Math" panose="02040503050406030204" pitchFamily="18" charset="0"/>
                            <a:sym typeface="+mn-ea"/>
                          </a:rPr>
                          <m:t>𝜑</m:t>
                        </m:r>
                      </m:e>
                      <m:sub>
                        <m:r>
                          <a:rPr lang="en-US" altLang="zh-CN" sz="2800" b="0" i="1" smtClean="0">
                            <a:solidFill>
                              <a:schemeClr val="bg1"/>
                            </a:solidFill>
                            <a:latin typeface="Cambria Math" panose="02040503050406030204" pitchFamily="18" charset="0"/>
                            <a:sym typeface="+mn-ea"/>
                          </a:rPr>
                          <m:t>𝑖</m:t>
                        </m:r>
                      </m:sub>
                    </m:sSub>
                    <m:r>
                      <a:rPr lang="en-US" altLang="zh-CN" sz="2800" b="0" i="1" smtClean="0">
                        <a:solidFill>
                          <a:schemeClr val="bg1"/>
                        </a:solidFill>
                        <a:latin typeface="Cambria Math" panose="02040503050406030204" pitchFamily="18" charset="0"/>
                        <a:sym typeface="+mn-ea"/>
                      </a:rPr>
                      <m:t>(</m:t>
                    </m:r>
                    <m:r>
                      <a:rPr lang="en-US" altLang="zh-CN" sz="2800" b="0" i="1" smtClean="0">
                        <a:solidFill>
                          <a:schemeClr val="bg1"/>
                        </a:solidFill>
                        <a:latin typeface="Cambria Math" panose="02040503050406030204" pitchFamily="18" charset="0"/>
                        <a:sym typeface="+mn-ea"/>
                      </a:rPr>
                      <m:t>𝑥</m:t>
                    </m:r>
                    <m:r>
                      <a:rPr lang="en-US" altLang="zh-CN" sz="2800" b="0" i="1" smtClean="0">
                        <a:solidFill>
                          <a:schemeClr val="bg1"/>
                        </a:solidFill>
                        <a:latin typeface="Cambria Math" panose="02040503050406030204" pitchFamily="18" charset="0"/>
                        <a:sym typeface="+mn-ea"/>
                      </a:rPr>
                      <m:t>)(</m:t>
                    </m:r>
                    <m:r>
                      <a:rPr lang="en-US" altLang="zh-CN" sz="2800" b="0" i="1" smtClean="0">
                        <a:solidFill>
                          <a:schemeClr val="bg1"/>
                        </a:solidFill>
                        <a:latin typeface="Cambria Math" panose="02040503050406030204" pitchFamily="18" charset="0"/>
                        <a:sym typeface="+mn-ea"/>
                      </a:rPr>
                      <m:t>𝑖</m:t>
                    </m:r>
                    <m:r>
                      <a:rPr lang="en-US" altLang="zh-CN" sz="2800" b="0" i="1" smtClean="0">
                        <a:solidFill>
                          <a:schemeClr val="bg1"/>
                        </a:solidFill>
                        <a:latin typeface="Cambria Math" panose="02040503050406030204" pitchFamily="18" charset="0"/>
                        <a:sym typeface="+mn-ea"/>
                      </a:rPr>
                      <m:t>=1,2,⋯,</m:t>
                    </m:r>
                    <m:r>
                      <a:rPr lang="en-US" altLang="zh-CN" sz="2800" b="0" i="1" smtClean="0">
                        <a:solidFill>
                          <a:schemeClr val="bg1"/>
                        </a:solidFill>
                        <a:latin typeface="Cambria Math" panose="02040503050406030204" pitchFamily="18" charset="0"/>
                        <a:ea typeface="Cambria Math" panose="02040503050406030204" pitchFamily="18" charset="0"/>
                        <a:sym typeface="+mn-ea"/>
                      </a:rPr>
                      <m:t>𝑚</m:t>
                    </m:r>
                    <m:r>
                      <a:rPr lang="en-US" altLang="zh-CN" sz="2800" b="0" i="1" smtClean="0">
                        <a:solidFill>
                          <a:schemeClr val="bg1"/>
                        </a:solidFill>
                        <a:latin typeface="Cambria Math" panose="02040503050406030204" pitchFamily="18" charset="0"/>
                        <a:ea typeface="Cambria Math" panose="02040503050406030204" pitchFamily="18" charset="0"/>
                        <a:sym typeface="+mn-ea"/>
                      </a:rPr>
                      <m:t>)线</m:t>
                    </m:r>
                  </m:oMath>
                </a14:m>
                <a:r>
                  <a:rPr lang="zh-CN" altLang="en-US" sz="2800" dirty="0" smtClean="0">
                    <a:solidFill>
                      <a:schemeClr val="bg1"/>
                    </a:solidFill>
                    <a:sym typeface="+mn-ea"/>
                  </a:rPr>
                  <a:t>性无关，实际问题中的</a:t>
                </a:r>
                <a:r>
                  <a:rPr lang="zh-CN" altLang="en-US" sz="2800" dirty="0">
                    <a:solidFill>
                      <a:schemeClr val="bg1"/>
                    </a:solidFill>
                  </a:rPr>
                  <a:t>函数</a:t>
                </a:r>
                <a14:m>
                  <m:oMath xmlns:m="http://schemas.openxmlformats.org/officeDocument/2006/math">
                    <m:r>
                      <a:rPr lang="en-US" altLang="zh-CN" sz="2800" i="1">
                        <a:solidFill>
                          <a:schemeClr val="bg1"/>
                        </a:solidFill>
                        <a:latin typeface="Cambria Math" panose="02040503050406030204" pitchFamily="18" charset="0"/>
                      </a:rPr>
                      <m:t>𝑦</m:t>
                    </m:r>
                    <m:r>
                      <a:rPr lang="en-US" altLang="zh-CN" sz="2800" i="1">
                        <a:solidFill>
                          <a:schemeClr val="bg1"/>
                        </a:solidFill>
                        <a:latin typeface="Cambria Math" panose="02040503050406030204" pitchFamily="18" charset="0"/>
                      </a:rPr>
                      <m:t>=</m:t>
                    </m:r>
                    <m:r>
                      <a:rPr lang="en-US" altLang="zh-CN" sz="2800" i="1">
                        <a:solidFill>
                          <a:schemeClr val="bg1"/>
                        </a:solidFill>
                        <a:latin typeface="Cambria Math" panose="02040503050406030204" pitchFamily="18" charset="0"/>
                      </a:rPr>
                      <m:t>𝑓</m:t>
                    </m:r>
                    <m:r>
                      <a:rPr lang="en-US" altLang="zh-CN" sz="2800" i="1">
                        <a:solidFill>
                          <a:schemeClr val="bg1"/>
                        </a:solidFill>
                        <a:latin typeface="Cambria Math" panose="02040503050406030204" pitchFamily="18" charset="0"/>
                      </a:rPr>
                      <m:t>(</m:t>
                    </m:r>
                    <m:r>
                      <a:rPr lang="en-US" altLang="zh-CN" sz="2800" i="1">
                        <a:solidFill>
                          <a:schemeClr val="bg1"/>
                        </a:solidFill>
                        <a:latin typeface="Cambria Math" panose="02040503050406030204" pitchFamily="18" charset="0"/>
                      </a:rPr>
                      <m:t>𝑥</m:t>
                    </m:r>
                    <m:r>
                      <a:rPr lang="en-US" altLang="zh-CN" sz="2800" i="1">
                        <a:solidFill>
                          <a:schemeClr val="bg1"/>
                        </a:solidFill>
                        <a:latin typeface="Cambria Math" panose="02040503050406030204" pitchFamily="18" charset="0"/>
                      </a:rPr>
                      <m:t>)</m:t>
                    </m:r>
                  </m:oMath>
                </a14:m>
                <a:r>
                  <a:rPr lang="zh-CN" altLang="en-US" sz="2800" dirty="0" smtClean="0">
                    <a:solidFill>
                      <a:schemeClr val="bg1"/>
                    </a:solidFill>
                    <a:sym typeface="+mn-ea"/>
                  </a:rPr>
                  <a:t>是这组函数的一个线性组合，即：</a:t>
                </a:r>
                <a:endParaRPr lang="en-US" altLang="zh-CN" sz="2800" dirty="0" smtClean="0">
                  <a:solidFill>
                    <a:schemeClr val="bg1"/>
                  </a:solidFill>
                  <a:sym typeface="+mn-ea"/>
                </a:endParaRPr>
              </a:p>
              <a:p>
                <a:pPr eaLnBrk="0" hangingPunct="0">
                  <a:buFontTx/>
                  <a:buNone/>
                </a:pPr>
                <a14:m>
                  <m:oMathPara xmlns:m="http://schemas.openxmlformats.org/officeDocument/2006/math">
                    <m:oMathParaPr>
                      <m:jc m:val="centerGroup"/>
                    </m:oMathParaPr>
                    <m:oMath xmlns:m="http://schemas.openxmlformats.org/officeDocument/2006/math">
                      <m:r>
                        <a:rPr lang="en-US" altLang="zh-CN" sz="2800" b="0" i="1" smtClean="0">
                          <a:solidFill>
                            <a:schemeClr val="bg1"/>
                          </a:solidFill>
                          <a:latin typeface="Cambria Math" panose="02040503050406030204" pitchFamily="18" charset="0"/>
                          <a:sym typeface="+mn-ea"/>
                        </a:rPr>
                        <m:t>𝑓</m:t>
                      </m:r>
                      <m:d>
                        <m:dPr>
                          <m:ctrlPr>
                            <a:rPr lang="en-US" altLang="zh-CN" sz="2800" b="0" i="1" smtClean="0">
                              <a:solidFill>
                                <a:schemeClr val="bg1"/>
                              </a:solidFill>
                              <a:latin typeface="Cambria Math" panose="02040503050406030204" pitchFamily="18" charset="0"/>
                              <a:sym typeface="+mn-ea"/>
                            </a:rPr>
                          </m:ctrlPr>
                        </m:dPr>
                        <m:e>
                          <m:r>
                            <a:rPr lang="en-US" altLang="zh-CN" sz="2800" b="0" i="1" smtClean="0">
                              <a:solidFill>
                                <a:schemeClr val="bg1"/>
                              </a:solidFill>
                              <a:latin typeface="Cambria Math" panose="02040503050406030204" pitchFamily="18" charset="0"/>
                              <a:sym typeface="+mn-ea"/>
                            </a:rPr>
                            <m:t>𝑥</m:t>
                          </m:r>
                        </m:e>
                      </m:d>
                      <m:r>
                        <a:rPr lang="en-US" altLang="zh-CN" sz="2800" b="0" i="1" smtClean="0">
                          <a:solidFill>
                            <a:schemeClr val="bg1"/>
                          </a:solidFill>
                          <a:latin typeface="Cambria Math" panose="02040503050406030204" pitchFamily="18" charset="0"/>
                          <a:sym typeface="+mn-ea"/>
                        </a:rPr>
                        <m:t>=</m:t>
                      </m:r>
                      <m:nary>
                        <m:naryPr>
                          <m:chr m:val="∑"/>
                          <m:ctrlPr>
                            <a:rPr lang="en-US" altLang="zh-CN" sz="2800" b="0" i="1" smtClean="0">
                              <a:solidFill>
                                <a:schemeClr val="bg1"/>
                              </a:solidFill>
                              <a:latin typeface="Cambria Math" panose="02040503050406030204" pitchFamily="18" charset="0"/>
                              <a:sym typeface="+mn-ea"/>
                            </a:rPr>
                          </m:ctrlPr>
                        </m:naryPr>
                        <m:sub>
                          <m:r>
                            <m:rPr>
                              <m:brk m:alnAt="23"/>
                            </m:rPr>
                            <a:rPr lang="en-US" altLang="zh-CN" sz="2800" b="0" i="1" smtClean="0">
                              <a:solidFill>
                                <a:schemeClr val="bg1"/>
                              </a:solidFill>
                              <a:latin typeface="Cambria Math" panose="02040503050406030204" pitchFamily="18" charset="0"/>
                              <a:sym typeface="+mn-ea"/>
                            </a:rPr>
                            <m:t>𝑖</m:t>
                          </m:r>
                          <m:r>
                            <a:rPr lang="en-US" altLang="zh-CN" sz="2800" b="0" i="1" smtClean="0">
                              <a:solidFill>
                                <a:schemeClr val="bg1"/>
                              </a:solidFill>
                              <a:latin typeface="Cambria Math" panose="02040503050406030204" pitchFamily="18" charset="0"/>
                              <a:sym typeface="+mn-ea"/>
                            </a:rPr>
                            <m:t>=1</m:t>
                          </m:r>
                        </m:sub>
                        <m:sup>
                          <m:r>
                            <a:rPr lang="en-US" altLang="zh-CN" sz="2800" b="0" i="1" smtClean="0">
                              <a:solidFill>
                                <a:schemeClr val="bg1"/>
                              </a:solidFill>
                              <a:latin typeface="Cambria Math" panose="02040503050406030204" pitchFamily="18" charset="0"/>
                              <a:sym typeface="+mn-ea"/>
                            </a:rPr>
                            <m:t>𝑚</m:t>
                          </m:r>
                        </m:sup>
                        <m:e>
                          <m:sSub>
                            <m:sSubPr>
                              <m:ctrlPr>
                                <a:rPr lang="en-US" altLang="zh-CN" sz="2800" i="1">
                                  <a:solidFill>
                                    <a:schemeClr val="bg1"/>
                                  </a:solidFill>
                                  <a:latin typeface="Cambria Math" panose="02040503050406030204" pitchFamily="18" charset="0"/>
                                  <a:sym typeface="+mn-ea"/>
                                </a:rPr>
                              </m:ctrlPr>
                            </m:sSubPr>
                            <m:e>
                              <m:sSub>
                                <m:sSubPr>
                                  <m:ctrlPr>
                                    <a:rPr lang="en-US" altLang="zh-CN" sz="2800" i="1" smtClean="0">
                                      <a:solidFill>
                                        <a:schemeClr val="bg1"/>
                                      </a:solidFill>
                                      <a:latin typeface="Cambria Math" panose="02040503050406030204" pitchFamily="18" charset="0"/>
                                      <a:sym typeface="+mn-ea"/>
                                    </a:rPr>
                                  </m:ctrlPr>
                                </m:sSubPr>
                                <m:e>
                                  <m:r>
                                    <a:rPr lang="en-US" altLang="zh-CN" sz="2800" b="0" i="1" smtClean="0">
                                      <a:solidFill>
                                        <a:schemeClr val="bg1"/>
                                      </a:solidFill>
                                      <a:latin typeface="Cambria Math" panose="02040503050406030204" pitchFamily="18" charset="0"/>
                                      <a:sym typeface="+mn-ea"/>
                                    </a:rPr>
                                    <m:t>𝑎</m:t>
                                  </m:r>
                                </m:e>
                                <m:sub>
                                  <m:r>
                                    <a:rPr lang="en-US" altLang="zh-CN" sz="2800" b="0" i="1" smtClean="0">
                                      <a:solidFill>
                                        <a:schemeClr val="bg1"/>
                                      </a:solidFill>
                                      <a:latin typeface="Cambria Math" panose="02040503050406030204" pitchFamily="18" charset="0"/>
                                      <a:sym typeface="+mn-ea"/>
                                    </a:rPr>
                                    <m:t>𝑖</m:t>
                                  </m:r>
                                </m:sub>
                              </m:sSub>
                              <m:r>
                                <a:rPr lang="zh-CN" altLang="en-US" sz="2800" i="1">
                                  <a:solidFill>
                                    <a:schemeClr val="bg1"/>
                                  </a:solidFill>
                                  <a:latin typeface="Cambria Math" panose="02040503050406030204" pitchFamily="18" charset="0"/>
                                  <a:sym typeface="+mn-ea"/>
                                </a:rPr>
                                <m:t>𝜑</m:t>
                              </m:r>
                            </m:e>
                            <m:sub>
                              <m:r>
                                <a:rPr lang="en-US" altLang="zh-CN" sz="2800" i="1">
                                  <a:solidFill>
                                    <a:schemeClr val="bg1"/>
                                  </a:solidFill>
                                  <a:latin typeface="Cambria Math" panose="02040503050406030204" pitchFamily="18" charset="0"/>
                                  <a:sym typeface="+mn-ea"/>
                                </a:rPr>
                                <m:t>𝑖</m:t>
                              </m:r>
                            </m:sub>
                          </m:sSub>
                          <m:r>
                            <a:rPr lang="en-US" altLang="zh-CN" sz="2800" i="1">
                              <a:solidFill>
                                <a:schemeClr val="bg1"/>
                              </a:solidFill>
                              <a:latin typeface="Cambria Math" panose="02040503050406030204" pitchFamily="18" charset="0"/>
                              <a:sym typeface="+mn-ea"/>
                            </a:rPr>
                            <m:t>(</m:t>
                          </m:r>
                          <m:r>
                            <a:rPr lang="en-US" altLang="zh-CN" sz="2800" i="1">
                              <a:solidFill>
                                <a:schemeClr val="bg1"/>
                              </a:solidFill>
                              <a:latin typeface="Cambria Math" panose="02040503050406030204" pitchFamily="18" charset="0"/>
                              <a:sym typeface="+mn-ea"/>
                            </a:rPr>
                            <m:t>𝑥</m:t>
                          </m:r>
                          <m:r>
                            <a:rPr lang="en-US" altLang="zh-CN" sz="2800" i="1">
                              <a:solidFill>
                                <a:schemeClr val="bg1"/>
                              </a:solidFill>
                              <a:latin typeface="Cambria Math" panose="02040503050406030204" pitchFamily="18" charset="0"/>
                              <a:sym typeface="+mn-ea"/>
                            </a:rPr>
                            <m:t>)</m:t>
                          </m:r>
                        </m:e>
                      </m:nary>
                    </m:oMath>
                  </m:oMathPara>
                </a14:m>
                <a:endParaRPr lang="en-US" altLang="zh-CN" sz="2800" dirty="0" smtClean="0">
                  <a:solidFill>
                    <a:schemeClr val="bg1"/>
                  </a:solidFill>
                  <a:sym typeface="+mn-ea"/>
                </a:endParaRPr>
              </a:p>
              <a:p>
                <a:pPr eaLnBrk="0" hangingPunct="0">
                  <a:buFontTx/>
                  <a:buNone/>
                </a:pPr>
                <a:r>
                  <a:rPr lang="zh-CN" altLang="en-US" sz="2800" dirty="0" smtClean="0">
                    <a:solidFill>
                      <a:schemeClr val="bg1"/>
                    </a:solidFill>
                    <a:sym typeface="+mn-ea"/>
                  </a:rPr>
                  <a:t>为了使</a:t>
                </a:r>
                <a14:m>
                  <m:oMath xmlns:m="http://schemas.openxmlformats.org/officeDocument/2006/math">
                    <m:r>
                      <a:rPr lang="en-US" altLang="zh-CN" sz="2800" i="1">
                        <a:solidFill>
                          <a:schemeClr val="bg1"/>
                        </a:solidFill>
                        <a:latin typeface="Cambria Math" panose="02040503050406030204" pitchFamily="18" charset="0"/>
                      </a:rPr>
                      <m:t>𝑦</m:t>
                    </m:r>
                    <m:r>
                      <a:rPr lang="en-US" altLang="zh-CN" sz="2800" i="1">
                        <a:solidFill>
                          <a:schemeClr val="bg1"/>
                        </a:solidFill>
                        <a:latin typeface="Cambria Math" panose="02040503050406030204" pitchFamily="18" charset="0"/>
                      </a:rPr>
                      <m:t>=</m:t>
                    </m:r>
                    <m:r>
                      <a:rPr lang="en-US" altLang="zh-CN" sz="2800" i="1">
                        <a:solidFill>
                          <a:schemeClr val="bg1"/>
                        </a:solidFill>
                        <a:latin typeface="Cambria Math" panose="02040503050406030204" pitchFamily="18" charset="0"/>
                      </a:rPr>
                      <m:t>𝑓</m:t>
                    </m:r>
                    <m:r>
                      <a:rPr lang="en-US" altLang="zh-CN" sz="2800" i="1">
                        <a:solidFill>
                          <a:schemeClr val="bg1"/>
                        </a:solidFill>
                        <a:latin typeface="Cambria Math" panose="02040503050406030204" pitchFamily="18" charset="0"/>
                      </a:rPr>
                      <m:t>(</m:t>
                    </m:r>
                    <m:r>
                      <a:rPr lang="en-US" altLang="zh-CN" sz="2800" i="1">
                        <a:solidFill>
                          <a:schemeClr val="bg1"/>
                        </a:solidFill>
                        <a:latin typeface="Cambria Math" panose="02040503050406030204" pitchFamily="18" charset="0"/>
                      </a:rPr>
                      <m:t>𝑥</m:t>
                    </m:r>
                    <m:r>
                      <a:rPr lang="en-US" altLang="zh-CN" sz="2800" i="1">
                        <a:solidFill>
                          <a:schemeClr val="bg1"/>
                        </a:solidFill>
                        <a:latin typeface="Cambria Math" panose="02040503050406030204" pitchFamily="18" charset="0"/>
                      </a:rPr>
                      <m:t>)</m:t>
                    </m:r>
                  </m:oMath>
                </a14:m>
                <a:r>
                  <a:rPr lang="zh-CN" altLang="en-US" sz="2800" dirty="0" smtClean="0">
                    <a:solidFill>
                      <a:schemeClr val="bg1"/>
                    </a:solidFill>
                    <a:sym typeface="+mn-ea"/>
                  </a:rPr>
                  <a:t>与观测数据间的残差尽可能的小，常采用拟合曲线的残差平方和</a:t>
                </a:r>
                <a:endParaRPr lang="en-US" altLang="zh-CN" sz="2800" dirty="0" smtClean="0">
                  <a:solidFill>
                    <a:schemeClr val="bg1"/>
                  </a:solidFill>
                  <a:sym typeface="+mn-ea"/>
                </a:endParaRPr>
              </a:p>
              <a:p>
                <a:pPr eaLnBrk="0" hangingPunct="0">
                  <a:buFontTx/>
                  <a:buNone/>
                </a:pPr>
                <a14:m>
                  <m:oMathPara xmlns:m="http://schemas.openxmlformats.org/officeDocument/2006/math">
                    <m:oMathParaPr>
                      <m:jc m:val="centerGroup"/>
                    </m:oMathParaPr>
                    <m:oMath xmlns:m="http://schemas.openxmlformats.org/officeDocument/2006/math">
                      <m:nary>
                        <m:naryPr>
                          <m:chr m:val="∑"/>
                          <m:ctrlPr>
                            <a:rPr lang="zh-CN" altLang="en-US" sz="2800" i="1" smtClean="0">
                              <a:solidFill>
                                <a:schemeClr val="bg1"/>
                              </a:solidFill>
                              <a:latin typeface="Cambria Math" panose="02040503050406030204" pitchFamily="18" charset="0"/>
                              <a:sym typeface="+mn-ea"/>
                            </a:rPr>
                          </m:ctrlPr>
                        </m:naryPr>
                        <m:sub>
                          <m:r>
                            <m:rPr>
                              <m:brk m:alnAt="23"/>
                            </m:rPr>
                            <a:rPr lang="en-US" altLang="zh-CN" sz="2800" b="0" i="1" smtClean="0">
                              <a:solidFill>
                                <a:schemeClr val="bg1"/>
                              </a:solidFill>
                              <a:latin typeface="Cambria Math" panose="02040503050406030204" pitchFamily="18" charset="0"/>
                              <a:sym typeface="+mn-ea"/>
                            </a:rPr>
                            <m:t>𝑘</m:t>
                          </m:r>
                          <m:r>
                            <a:rPr lang="en-US" altLang="zh-CN" sz="2800" b="0" i="1" smtClean="0">
                              <a:solidFill>
                                <a:schemeClr val="bg1"/>
                              </a:solidFill>
                              <a:latin typeface="Cambria Math" panose="02040503050406030204" pitchFamily="18" charset="0"/>
                              <a:sym typeface="+mn-ea"/>
                            </a:rPr>
                            <m:t>=1</m:t>
                          </m:r>
                        </m:sub>
                        <m:sup>
                          <m:r>
                            <a:rPr lang="en-US" altLang="zh-CN" sz="2800" b="0" i="1" smtClean="0">
                              <a:solidFill>
                                <a:schemeClr val="bg1"/>
                              </a:solidFill>
                              <a:latin typeface="Cambria Math" panose="02040503050406030204" pitchFamily="18" charset="0"/>
                              <a:sym typeface="+mn-ea"/>
                            </a:rPr>
                            <m:t>𝑛</m:t>
                          </m:r>
                        </m:sup>
                        <m:e>
                          <m:sSubSup>
                            <m:sSubSupPr>
                              <m:ctrlPr>
                                <a:rPr lang="en-US" altLang="zh-CN" sz="2800" i="1" smtClean="0">
                                  <a:solidFill>
                                    <a:schemeClr val="bg1"/>
                                  </a:solidFill>
                                  <a:latin typeface="Cambria Math" panose="02040503050406030204" pitchFamily="18" charset="0"/>
                                  <a:sym typeface="+mn-ea"/>
                                </a:rPr>
                              </m:ctrlPr>
                            </m:sSubSupPr>
                            <m:e>
                              <m:r>
                                <a:rPr lang="en-US" altLang="zh-CN" sz="2800" b="0" i="1" smtClean="0">
                                  <a:solidFill>
                                    <a:schemeClr val="bg1"/>
                                  </a:solidFill>
                                  <a:latin typeface="Cambria Math" panose="02040503050406030204" pitchFamily="18" charset="0"/>
                                  <a:sym typeface="+mn-ea"/>
                                </a:rPr>
                                <m:t>𝑒</m:t>
                              </m:r>
                            </m:e>
                            <m:sub>
                              <m:r>
                                <a:rPr lang="en-US" altLang="zh-CN" sz="2800" b="0" i="1" smtClean="0">
                                  <a:solidFill>
                                    <a:schemeClr val="bg1"/>
                                  </a:solidFill>
                                  <a:latin typeface="Cambria Math" panose="02040503050406030204" pitchFamily="18" charset="0"/>
                                  <a:sym typeface="+mn-ea"/>
                                </a:rPr>
                                <m:t>𝑖</m:t>
                              </m:r>
                            </m:sub>
                            <m:sup>
                              <m:r>
                                <a:rPr lang="en-US" altLang="zh-CN" sz="2800" b="0" i="1" smtClean="0">
                                  <a:solidFill>
                                    <a:schemeClr val="bg1"/>
                                  </a:solidFill>
                                  <a:latin typeface="Cambria Math" panose="02040503050406030204" pitchFamily="18" charset="0"/>
                                  <a:sym typeface="+mn-ea"/>
                                </a:rPr>
                                <m:t>2</m:t>
                              </m:r>
                            </m:sup>
                          </m:sSubSup>
                        </m:e>
                      </m:nary>
                      <m:r>
                        <a:rPr lang="en-US" altLang="zh-CN" sz="2800" b="0" i="1" smtClean="0">
                          <a:solidFill>
                            <a:schemeClr val="bg1"/>
                          </a:solidFill>
                          <a:latin typeface="Cambria Math" panose="02040503050406030204" pitchFamily="18" charset="0"/>
                          <a:sym typeface="+mn-ea"/>
                        </a:rPr>
                        <m:t>=</m:t>
                      </m:r>
                      <m:nary>
                        <m:naryPr>
                          <m:chr m:val="∑"/>
                          <m:ctrlPr>
                            <a:rPr lang="en-US" altLang="zh-CN" sz="2800" b="0" i="1" smtClean="0">
                              <a:solidFill>
                                <a:schemeClr val="bg1"/>
                              </a:solidFill>
                              <a:latin typeface="Cambria Math" panose="02040503050406030204" pitchFamily="18" charset="0"/>
                              <a:sym typeface="+mn-ea"/>
                            </a:rPr>
                          </m:ctrlPr>
                        </m:naryPr>
                        <m:sub>
                          <m:r>
                            <m:rPr>
                              <m:brk m:alnAt="23"/>
                            </m:rPr>
                            <a:rPr lang="en-US" altLang="zh-CN" sz="2800" b="0" i="1" smtClean="0">
                              <a:solidFill>
                                <a:schemeClr val="bg1"/>
                              </a:solidFill>
                              <a:latin typeface="Cambria Math" panose="02040503050406030204" pitchFamily="18" charset="0"/>
                              <a:sym typeface="+mn-ea"/>
                            </a:rPr>
                            <m:t>𝑘</m:t>
                          </m:r>
                          <m:r>
                            <a:rPr lang="en-US" altLang="zh-CN" sz="2800" b="0" i="1" smtClean="0">
                              <a:solidFill>
                                <a:schemeClr val="bg1"/>
                              </a:solidFill>
                              <a:latin typeface="Cambria Math" panose="02040503050406030204" pitchFamily="18" charset="0"/>
                              <a:sym typeface="+mn-ea"/>
                            </a:rPr>
                            <m:t>=1</m:t>
                          </m:r>
                        </m:sub>
                        <m:sup>
                          <m:r>
                            <a:rPr lang="en-US" altLang="zh-CN" sz="2800" b="0" i="1" smtClean="0">
                              <a:solidFill>
                                <a:schemeClr val="bg1"/>
                              </a:solidFill>
                              <a:latin typeface="Cambria Math" panose="02040503050406030204" pitchFamily="18" charset="0"/>
                              <a:sym typeface="+mn-ea"/>
                            </a:rPr>
                            <m:t>𝑛</m:t>
                          </m:r>
                        </m:sup>
                        <m:e>
                          <m:sSup>
                            <m:sSupPr>
                              <m:ctrlPr>
                                <a:rPr lang="en-US" altLang="zh-CN" sz="2800" b="0" i="1" smtClean="0">
                                  <a:solidFill>
                                    <a:schemeClr val="bg1"/>
                                  </a:solidFill>
                                  <a:latin typeface="Cambria Math" panose="02040503050406030204" pitchFamily="18" charset="0"/>
                                  <a:sym typeface="+mn-ea"/>
                                </a:rPr>
                              </m:ctrlPr>
                            </m:sSupPr>
                            <m:e>
                              <m:r>
                                <a:rPr lang="en-US" altLang="zh-CN" sz="2800" i="1">
                                  <a:solidFill>
                                    <a:schemeClr val="bg1"/>
                                  </a:solidFill>
                                  <a:latin typeface="Cambria Math" panose="02040503050406030204" pitchFamily="18" charset="0"/>
                                  <a:sym typeface="+mn-ea"/>
                                </a:rPr>
                                <m:t>(</m:t>
                              </m:r>
                              <m:r>
                                <a:rPr lang="en-US" altLang="zh-CN" sz="2800" i="1">
                                  <a:solidFill>
                                    <a:schemeClr val="bg1"/>
                                  </a:solidFill>
                                  <a:latin typeface="Cambria Math" panose="02040503050406030204" pitchFamily="18" charset="0"/>
                                  <a:sym typeface="+mn-ea"/>
                                </a:rPr>
                                <m:t>𝑓</m:t>
                              </m:r>
                              <m:d>
                                <m:dPr>
                                  <m:ctrlPr>
                                    <a:rPr lang="en-US" altLang="zh-CN" sz="2800" i="1">
                                      <a:solidFill>
                                        <a:schemeClr val="bg1"/>
                                      </a:solidFill>
                                      <a:latin typeface="Cambria Math" panose="02040503050406030204" pitchFamily="18" charset="0"/>
                                      <a:sym typeface="+mn-ea"/>
                                    </a:rPr>
                                  </m:ctrlPr>
                                </m:dPr>
                                <m:e>
                                  <m:sSub>
                                    <m:sSubPr>
                                      <m:ctrlPr>
                                        <a:rPr lang="en-US" altLang="zh-CN" sz="2800" i="1">
                                          <a:solidFill>
                                            <a:schemeClr val="bg1"/>
                                          </a:solidFill>
                                          <a:latin typeface="Cambria Math" panose="02040503050406030204" pitchFamily="18" charset="0"/>
                                          <a:sym typeface="+mn-ea"/>
                                        </a:rPr>
                                      </m:ctrlPr>
                                    </m:sSubPr>
                                    <m:e>
                                      <m:r>
                                        <a:rPr lang="en-US" altLang="zh-CN" sz="2800" i="1">
                                          <a:solidFill>
                                            <a:schemeClr val="bg1"/>
                                          </a:solidFill>
                                          <a:latin typeface="Cambria Math" panose="02040503050406030204" pitchFamily="18" charset="0"/>
                                          <a:sym typeface="+mn-ea"/>
                                        </a:rPr>
                                        <m:t>𝑥</m:t>
                                      </m:r>
                                    </m:e>
                                    <m:sub>
                                      <m:r>
                                        <a:rPr lang="en-US" altLang="zh-CN" sz="2800" b="0" i="1" smtClean="0">
                                          <a:solidFill>
                                            <a:schemeClr val="bg1"/>
                                          </a:solidFill>
                                          <a:latin typeface="Cambria Math" panose="02040503050406030204" pitchFamily="18" charset="0"/>
                                          <a:sym typeface="+mn-ea"/>
                                        </a:rPr>
                                        <m:t>𝑘</m:t>
                                      </m:r>
                                    </m:sub>
                                  </m:sSub>
                                </m:e>
                              </m:d>
                              <m:r>
                                <a:rPr lang="en-US" altLang="zh-CN" sz="2800" i="1">
                                  <a:solidFill>
                                    <a:schemeClr val="bg1"/>
                                  </a:solidFill>
                                  <a:latin typeface="Cambria Math" panose="02040503050406030204" pitchFamily="18" charset="0"/>
                                  <a:sym typeface="+mn-ea"/>
                                </a:rPr>
                                <m:t>−</m:t>
                              </m:r>
                              <m:sSub>
                                <m:sSubPr>
                                  <m:ctrlPr>
                                    <a:rPr lang="en-US" altLang="zh-CN" sz="2800" i="1">
                                      <a:solidFill>
                                        <a:schemeClr val="bg1"/>
                                      </a:solidFill>
                                      <a:latin typeface="Cambria Math" panose="02040503050406030204" pitchFamily="18" charset="0"/>
                                      <a:sym typeface="+mn-ea"/>
                                    </a:rPr>
                                  </m:ctrlPr>
                                </m:sSubPr>
                                <m:e>
                                  <m:r>
                                    <a:rPr lang="en-US" altLang="zh-CN" sz="2800" i="1">
                                      <a:solidFill>
                                        <a:schemeClr val="bg1"/>
                                      </a:solidFill>
                                      <a:latin typeface="Cambria Math" panose="02040503050406030204" pitchFamily="18" charset="0"/>
                                      <a:sym typeface="+mn-ea"/>
                                    </a:rPr>
                                    <m:t>𝑦</m:t>
                                  </m:r>
                                </m:e>
                                <m:sub>
                                  <m:r>
                                    <a:rPr lang="en-US" altLang="zh-CN" sz="2800" b="0" i="1" smtClean="0">
                                      <a:solidFill>
                                        <a:schemeClr val="bg1"/>
                                      </a:solidFill>
                                      <a:latin typeface="Cambria Math" panose="02040503050406030204" pitchFamily="18" charset="0"/>
                                      <a:sym typeface="+mn-ea"/>
                                    </a:rPr>
                                    <m:t>𝑘</m:t>
                                  </m:r>
                                </m:sub>
                              </m:sSub>
                              <m:r>
                                <a:rPr lang="en-US" altLang="zh-CN" sz="2800" i="1">
                                  <a:solidFill>
                                    <a:schemeClr val="bg1"/>
                                  </a:solidFill>
                                  <a:latin typeface="Cambria Math" panose="02040503050406030204" pitchFamily="18" charset="0"/>
                                  <a:sym typeface="+mn-ea"/>
                                </a:rPr>
                                <m:t>)</m:t>
                              </m:r>
                            </m:e>
                            <m:sup>
                              <m:r>
                                <a:rPr lang="en-US" altLang="zh-CN" sz="2800" b="0" i="1" smtClean="0">
                                  <a:solidFill>
                                    <a:schemeClr val="bg1"/>
                                  </a:solidFill>
                                  <a:latin typeface="Cambria Math" panose="02040503050406030204" pitchFamily="18" charset="0"/>
                                  <a:sym typeface="+mn-ea"/>
                                </a:rPr>
                                <m:t>2</m:t>
                              </m:r>
                            </m:sup>
                          </m:sSup>
                        </m:e>
                      </m:nary>
                      <m:r>
                        <a:rPr lang="en-US" altLang="zh-CN" sz="2800" b="0" i="0" smtClean="0">
                          <a:solidFill>
                            <a:schemeClr val="bg1"/>
                          </a:solidFill>
                          <a:latin typeface="Cambria Math" panose="02040503050406030204" pitchFamily="18" charset="0"/>
                          <a:sym typeface="+mn-ea"/>
                        </a:rPr>
                        <m:t>=</m:t>
                      </m:r>
                      <m:nary>
                        <m:naryPr>
                          <m:chr m:val="∑"/>
                          <m:ctrlPr>
                            <a:rPr lang="en-US" altLang="zh-CN" sz="2800" b="0" i="1" smtClean="0">
                              <a:solidFill>
                                <a:schemeClr val="bg1"/>
                              </a:solidFill>
                              <a:latin typeface="Cambria Math" panose="02040503050406030204" pitchFamily="18" charset="0"/>
                              <a:sym typeface="+mn-ea"/>
                            </a:rPr>
                          </m:ctrlPr>
                        </m:naryPr>
                        <m:sub>
                          <m:r>
                            <m:rPr>
                              <m:brk m:alnAt="23"/>
                            </m:rPr>
                            <a:rPr lang="en-US" altLang="zh-CN" sz="2800" b="0" i="1" smtClean="0">
                              <a:solidFill>
                                <a:schemeClr val="bg1"/>
                              </a:solidFill>
                              <a:latin typeface="Cambria Math" panose="02040503050406030204" pitchFamily="18" charset="0"/>
                              <a:sym typeface="+mn-ea"/>
                            </a:rPr>
                            <m:t>𝑘</m:t>
                          </m:r>
                          <m:r>
                            <a:rPr lang="en-US" altLang="zh-CN" sz="2800" b="0" i="1" smtClean="0">
                              <a:solidFill>
                                <a:schemeClr val="bg1"/>
                              </a:solidFill>
                              <a:latin typeface="Cambria Math" panose="02040503050406030204" pitchFamily="18" charset="0"/>
                              <a:sym typeface="+mn-ea"/>
                            </a:rPr>
                            <m:t>=1</m:t>
                          </m:r>
                        </m:sub>
                        <m:sup>
                          <m:r>
                            <a:rPr lang="en-US" altLang="zh-CN" sz="2800" b="0" i="1" smtClean="0">
                              <a:solidFill>
                                <a:schemeClr val="bg1"/>
                              </a:solidFill>
                              <a:latin typeface="Cambria Math" panose="02040503050406030204" pitchFamily="18" charset="0"/>
                              <a:sym typeface="+mn-ea"/>
                            </a:rPr>
                            <m:t>𝑛</m:t>
                          </m:r>
                        </m:sup>
                        <m:e>
                          <m:sSup>
                            <m:sSupPr>
                              <m:ctrlPr>
                                <a:rPr lang="en-US" altLang="zh-CN" sz="2800" b="0" i="1" smtClean="0">
                                  <a:solidFill>
                                    <a:schemeClr val="bg1"/>
                                  </a:solidFill>
                                  <a:latin typeface="Cambria Math" panose="02040503050406030204" pitchFamily="18" charset="0"/>
                                  <a:sym typeface="+mn-ea"/>
                                </a:rPr>
                              </m:ctrlPr>
                            </m:sSupPr>
                            <m:e>
                              <m:r>
                                <a:rPr lang="en-US" altLang="zh-CN" sz="2800" i="1">
                                  <a:solidFill>
                                    <a:schemeClr val="bg1"/>
                                  </a:solidFill>
                                  <a:latin typeface="Cambria Math" panose="02040503050406030204" pitchFamily="18" charset="0"/>
                                  <a:sym typeface="+mn-ea"/>
                                </a:rPr>
                                <m:t>(</m:t>
                              </m:r>
                              <m:nary>
                                <m:naryPr>
                                  <m:chr m:val="∑"/>
                                  <m:ctrlPr>
                                    <a:rPr lang="en-US" altLang="zh-CN" sz="2800" i="1">
                                      <a:solidFill>
                                        <a:schemeClr val="bg1"/>
                                      </a:solidFill>
                                      <a:latin typeface="Cambria Math" panose="02040503050406030204" pitchFamily="18" charset="0"/>
                                      <a:sym typeface="+mn-ea"/>
                                    </a:rPr>
                                  </m:ctrlPr>
                                </m:naryPr>
                                <m:sub>
                                  <m:r>
                                    <m:rPr>
                                      <m:brk m:alnAt="23"/>
                                    </m:rPr>
                                    <a:rPr lang="en-US" altLang="zh-CN" sz="2800" i="1">
                                      <a:solidFill>
                                        <a:schemeClr val="bg1"/>
                                      </a:solidFill>
                                      <a:latin typeface="Cambria Math" panose="02040503050406030204" pitchFamily="18" charset="0"/>
                                      <a:sym typeface="+mn-ea"/>
                                    </a:rPr>
                                    <m:t>𝑖</m:t>
                                  </m:r>
                                  <m:r>
                                    <a:rPr lang="en-US" altLang="zh-CN" sz="2800" i="1">
                                      <a:solidFill>
                                        <a:schemeClr val="bg1"/>
                                      </a:solidFill>
                                      <a:latin typeface="Cambria Math" panose="02040503050406030204" pitchFamily="18" charset="0"/>
                                      <a:sym typeface="+mn-ea"/>
                                    </a:rPr>
                                    <m:t>=1</m:t>
                                  </m:r>
                                </m:sub>
                                <m:sup>
                                  <m:r>
                                    <a:rPr lang="en-US" altLang="zh-CN" sz="2800" i="1">
                                      <a:solidFill>
                                        <a:schemeClr val="bg1"/>
                                      </a:solidFill>
                                      <a:latin typeface="Cambria Math" panose="02040503050406030204" pitchFamily="18" charset="0"/>
                                      <a:sym typeface="+mn-ea"/>
                                    </a:rPr>
                                    <m:t>𝑚</m:t>
                                  </m:r>
                                </m:sup>
                                <m:e>
                                  <m:sSub>
                                    <m:sSubPr>
                                      <m:ctrlPr>
                                        <a:rPr lang="en-US" altLang="zh-CN" sz="2800" i="1">
                                          <a:solidFill>
                                            <a:schemeClr val="bg1"/>
                                          </a:solidFill>
                                          <a:latin typeface="Cambria Math" panose="02040503050406030204" pitchFamily="18" charset="0"/>
                                          <a:sym typeface="+mn-ea"/>
                                        </a:rPr>
                                      </m:ctrlPr>
                                    </m:sSubPr>
                                    <m:e>
                                      <m:sSub>
                                        <m:sSubPr>
                                          <m:ctrlPr>
                                            <a:rPr lang="en-US" altLang="zh-CN" sz="2800" i="1">
                                              <a:solidFill>
                                                <a:schemeClr val="bg1"/>
                                              </a:solidFill>
                                              <a:latin typeface="Cambria Math" panose="02040503050406030204" pitchFamily="18" charset="0"/>
                                              <a:sym typeface="+mn-ea"/>
                                            </a:rPr>
                                          </m:ctrlPr>
                                        </m:sSubPr>
                                        <m:e>
                                          <m:r>
                                            <a:rPr lang="en-US" altLang="zh-CN" sz="2800" i="1">
                                              <a:solidFill>
                                                <a:schemeClr val="bg1"/>
                                              </a:solidFill>
                                              <a:latin typeface="Cambria Math" panose="02040503050406030204" pitchFamily="18" charset="0"/>
                                              <a:sym typeface="+mn-ea"/>
                                            </a:rPr>
                                            <m:t>𝑎</m:t>
                                          </m:r>
                                        </m:e>
                                        <m:sub>
                                          <m:r>
                                            <a:rPr lang="en-US" altLang="zh-CN" sz="2800" i="1">
                                              <a:solidFill>
                                                <a:schemeClr val="bg1"/>
                                              </a:solidFill>
                                              <a:latin typeface="Cambria Math" panose="02040503050406030204" pitchFamily="18" charset="0"/>
                                              <a:sym typeface="+mn-ea"/>
                                            </a:rPr>
                                            <m:t>𝑖</m:t>
                                          </m:r>
                                        </m:sub>
                                      </m:sSub>
                                      <m:r>
                                        <a:rPr lang="zh-CN" altLang="en-US" sz="2800" i="1">
                                          <a:solidFill>
                                            <a:schemeClr val="bg1"/>
                                          </a:solidFill>
                                          <a:latin typeface="Cambria Math" panose="02040503050406030204" pitchFamily="18" charset="0"/>
                                          <a:sym typeface="+mn-ea"/>
                                        </a:rPr>
                                        <m:t>𝜑</m:t>
                                      </m:r>
                                    </m:e>
                                    <m:sub>
                                      <m:r>
                                        <a:rPr lang="en-US" altLang="zh-CN" sz="2800" i="1">
                                          <a:solidFill>
                                            <a:schemeClr val="bg1"/>
                                          </a:solidFill>
                                          <a:latin typeface="Cambria Math" panose="02040503050406030204" pitchFamily="18" charset="0"/>
                                          <a:sym typeface="+mn-ea"/>
                                        </a:rPr>
                                        <m:t>𝑖</m:t>
                                      </m:r>
                                    </m:sub>
                                  </m:sSub>
                                  <m:d>
                                    <m:dPr>
                                      <m:ctrlPr>
                                        <a:rPr lang="en-US" altLang="zh-CN" sz="2800" i="1">
                                          <a:solidFill>
                                            <a:schemeClr val="bg1"/>
                                          </a:solidFill>
                                          <a:latin typeface="Cambria Math" panose="02040503050406030204" pitchFamily="18" charset="0"/>
                                          <a:sym typeface="+mn-ea"/>
                                        </a:rPr>
                                      </m:ctrlPr>
                                    </m:dPr>
                                    <m:e>
                                      <m:sSub>
                                        <m:sSubPr>
                                          <m:ctrlPr>
                                            <a:rPr lang="en-US" altLang="zh-CN" sz="2800" i="1" smtClean="0">
                                              <a:solidFill>
                                                <a:schemeClr val="bg1"/>
                                              </a:solidFill>
                                              <a:latin typeface="Cambria Math" panose="02040503050406030204" pitchFamily="18" charset="0"/>
                                              <a:sym typeface="+mn-ea"/>
                                            </a:rPr>
                                          </m:ctrlPr>
                                        </m:sSubPr>
                                        <m:e>
                                          <m:r>
                                            <a:rPr lang="en-US" altLang="zh-CN" sz="2800" i="1">
                                              <a:solidFill>
                                                <a:schemeClr val="bg1"/>
                                              </a:solidFill>
                                              <a:latin typeface="Cambria Math" panose="02040503050406030204" pitchFamily="18" charset="0"/>
                                              <a:sym typeface="+mn-ea"/>
                                            </a:rPr>
                                            <m:t>𝑥</m:t>
                                          </m:r>
                                        </m:e>
                                        <m:sub>
                                          <m:r>
                                            <a:rPr lang="en-US" altLang="zh-CN" sz="2800" b="0" i="1" smtClean="0">
                                              <a:solidFill>
                                                <a:schemeClr val="bg1"/>
                                              </a:solidFill>
                                              <a:latin typeface="Cambria Math" panose="02040503050406030204" pitchFamily="18" charset="0"/>
                                              <a:sym typeface="+mn-ea"/>
                                            </a:rPr>
                                            <m:t>𝑘</m:t>
                                          </m:r>
                                        </m:sub>
                                      </m:sSub>
                                    </m:e>
                                  </m:d>
                                </m:e>
                              </m:nary>
                              <m:r>
                                <a:rPr lang="en-US" altLang="zh-CN" sz="2800" b="0" i="1" smtClean="0">
                                  <a:solidFill>
                                    <a:schemeClr val="bg1"/>
                                  </a:solidFill>
                                  <a:latin typeface="Cambria Math" panose="02040503050406030204" pitchFamily="18" charset="0"/>
                                  <a:sym typeface="+mn-ea"/>
                                </a:rPr>
                                <m:t>−</m:t>
                              </m:r>
                              <m:sSub>
                                <m:sSubPr>
                                  <m:ctrlPr>
                                    <a:rPr lang="en-US" altLang="zh-CN" sz="2800" i="1">
                                      <a:solidFill>
                                        <a:schemeClr val="bg1"/>
                                      </a:solidFill>
                                      <a:latin typeface="Cambria Math" panose="02040503050406030204" pitchFamily="18" charset="0"/>
                                      <a:sym typeface="+mn-ea"/>
                                    </a:rPr>
                                  </m:ctrlPr>
                                </m:sSubPr>
                                <m:e>
                                  <m:r>
                                    <a:rPr lang="en-US" altLang="zh-CN" sz="2800" i="1">
                                      <a:solidFill>
                                        <a:schemeClr val="bg1"/>
                                      </a:solidFill>
                                      <a:latin typeface="Cambria Math" panose="02040503050406030204" pitchFamily="18" charset="0"/>
                                      <a:sym typeface="+mn-ea"/>
                                    </a:rPr>
                                    <m:t>𝑦</m:t>
                                  </m:r>
                                </m:e>
                                <m:sub>
                                  <m:r>
                                    <a:rPr lang="en-US" altLang="zh-CN" sz="2800" i="1">
                                      <a:solidFill>
                                        <a:schemeClr val="bg1"/>
                                      </a:solidFill>
                                      <a:latin typeface="Cambria Math" panose="02040503050406030204" pitchFamily="18" charset="0"/>
                                      <a:sym typeface="+mn-ea"/>
                                    </a:rPr>
                                    <m:t>𝑘</m:t>
                                  </m:r>
                                </m:sub>
                              </m:sSub>
                              <m:r>
                                <a:rPr lang="en-US" altLang="zh-CN" sz="2800" i="1">
                                  <a:solidFill>
                                    <a:schemeClr val="bg1"/>
                                  </a:solidFill>
                                  <a:latin typeface="Cambria Math" panose="02040503050406030204" pitchFamily="18" charset="0"/>
                                  <a:sym typeface="+mn-ea"/>
                                </a:rPr>
                                <m:t>)</m:t>
                              </m:r>
                            </m:e>
                            <m:sup>
                              <m:r>
                                <a:rPr lang="en-US" altLang="zh-CN" sz="2800" b="0" i="1" smtClean="0">
                                  <a:solidFill>
                                    <a:schemeClr val="bg1"/>
                                  </a:solidFill>
                                  <a:latin typeface="Cambria Math" panose="02040503050406030204" pitchFamily="18" charset="0"/>
                                  <a:sym typeface="+mn-ea"/>
                                </a:rPr>
                                <m:t>2</m:t>
                              </m:r>
                            </m:sup>
                          </m:sSup>
                        </m:e>
                      </m:nary>
                    </m:oMath>
                  </m:oMathPara>
                </a14:m>
                <a:endParaRPr lang="en-US" altLang="zh-CN" sz="2800" dirty="0" smtClean="0">
                  <a:solidFill>
                    <a:schemeClr val="bg1"/>
                  </a:solidFill>
                  <a:sym typeface="+mn-ea"/>
                </a:endParaRPr>
              </a:p>
              <a:p>
                <a:pPr eaLnBrk="0" hangingPunct="0">
                  <a:buFontTx/>
                  <a:buNone/>
                </a:pPr>
                <a:r>
                  <a:rPr lang="zh-CN" altLang="en-US" sz="2800" dirty="0" smtClean="0">
                    <a:solidFill>
                      <a:schemeClr val="bg1"/>
                    </a:solidFill>
                    <a:sym typeface="+mn-ea"/>
                  </a:rPr>
                  <a:t>最小作为一个准则来选取参数</a:t>
                </a:r>
                <a14:m>
                  <m:oMath xmlns:m="http://schemas.openxmlformats.org/officeDocument/2006/math">
                    <m:sSub>
                      <m:sSubPr>
                        <m:ctrlPr>
                          <a:rPr lang="en-US" altLang="zh-CN" sz="2800" i="1" smtClean="0">
                            <a:solidFill>
                              <a:schemeClr val="bg1"/>
                            </a:solidFill>
                            <a:latin typeface="Cambria Math" panose="02040503050406030204" pitchFamily="18" charset="0"/>
                            <a:sym typeface="+mn-ea"/>
                          </a:rPr>
                        </m:ctrlPr>
                      </m:sSubPr>
                      <m:e>
                        <m:r>
                          <a:rPr lang="en-US" altLang="zh-CN" sz="2800" b="0" i="1" smtClean="0">
                            <a:solidFill>
                              <a:schemeClr val="bg1"/>
                            </a:solidFill>
                            <a:latin typeface="Cambria Math" panose="02040503050406030204" pitchFamily="18" charset="0"/>
                            <a:sym typeface="+mn-ea"/>
                          </a:rPr>
                          <m:t>𝑎</m:t>
                        </m:r>
                      </m:e>
                      <m:sub>
                        <m:r>
                          <a:rPr lang="en-US" altLang="zh-CN" sz="2800" b="0" i="1" smtClean="0">
                            <a:solidFill>
                              <a:schemeClr val="bg1"/>
                            </a:solidFill>
                            <a:latin typeface="Cambria Math" panose="02040503050406030204" pitchFamily="18" charset="0"/>
                            <a:sym typeface="+mn-ea"/>
                          </a:rPr>
                          <m:t>𝑖</m:t>
                        </m:r>
                      </m:sub>
                    </m:sSub>
                  </m:oMath>
                </a14:m>
                <a:r>
                  <a:rPr lang="en-US" altLang="zh-CN" sz="2800" dirty="0" smtClean="0">
                    <a:solidFill>
                      <a:schemeClr val="bg1"/>
                    </a:solidFill>
                    <a:sym typeface="+mn-ea"/>
                  </a:rPr>
                  <a:t>.</a:t>
                </a:r>
                <a:r>
                  <a:rPr lang="zh-CN" altLang="en-US" sz="2800" dirty="0" smtClean="0">
                    <a:solidFill>
                      <a:schemeClr val="bg1"/>
                    </a:solidFill>
                    <a:sym typeface="+mn-ea"/>
                  </a:rPr>
                  <a:t>这种方法称为</a:t>
                </a:r>
                <a:r>
                  <a:rPr lang="zh-CN" altLang="en-US" sz="2800" dirty="0" smtClean="0">
                    <a:solidFill>
                      <a:srgbClr val="FFFF00"/>
                    </a:solidFill>
                    <a:sym typeface="+mn-ea"/>
                  </a:rPr>
                  <a:t>最小二乘法</a:t>
                </a:r>
                <a:r>
                  <a:rPr lang="en-US" altLang="zh-CN" sz="2800" dirty="0" smtClean="0">
                    <a:solidFill>
                      <a:schemeClr val="bg1"/>
                    </a:solidFill>
                    <a:sym typeface="+mn-ea"/>
                  </a:rPr>
                  <a:t>.</a:t>
                </a:r>
              </a:p>
              <a:p>
                <a:pPr eaLnBrk="0" hangingPunct="0">
                  <a:buFontTx/>
                  <a:buNone/>
                </a:pPr>
                <a:r>
                  <a:rPr lang="en-US" altLang="zh-CN" sz="2800" dirty="0" smtClean="0">
                    <a:solidFill>
                      <a:schemeClr val="bg1"/>
                    </a:solidFill>
                    <a:sym typeface="+mn-ea"/>
                  </a:rPr>
                  <a:t>        </a:t>
                </a:r>
              </a:p>
            </p:txBody>
          </p:sp>
        </mc:Choice>
        <mc:Fallback>
          <p:sp>
            <p:nvSpPr>
              <p:cNvPr id="5" name="文本框 4"/>
              <p:cNvSpPr txBox="1">
                <a:spLocks noRot="1" noChangeAspect="1" noMove="1" noResize="1" noEditPoints="1" noAdjustHandles="1" noChangeArrowheads="1" noChangeShapeType="1" noTextEdit="1"/>
              </p:cNvSpPr>
              <p:nvPr/>
            </p:nvSpPr>
            <p:spPr bwMode="auto">
              <a:xfrm>
                <a:off x="381150" y="1277385"/>
                <a:ext cx="11429700" cy="5030095"/>
              </a:xfrm>
              <a:prstGeom prst="rect">
                <a:avLst/>
              </a:prstGeom>
              <a:blipFill>
                <a:blip r:embed="rId2"/>
                <a:stretch>
                  <a:fillRect l="-1121" t="-1697"/>
                </a:stretch>
              </a:blipFill>
              <a:ln>
                <a:noFill/>
              </a:ln>
            </p:spPr>
            <p:txBody>
              <a:bodyPr/>
              <a:lstStyle/>
              <a:p>
                <a:r>
                  <a:rPr lang="zh-CN" altLang="en-US">
                    <a:noFill/>
                  </a:rPr>
                  <a:t> </a:t>
                </a:r>
              </a:p>
            </p:txBody>
          </p:sp>
        </mc:Fallback>
      </mc:AlternateContent>
      <p:sp>
        <p:nvSpPr>
          <p:cNvPr id="8" name="标题 1"/>
          <p:cNvSpPr>
            <a:spLocks noGrp="1"/>
          </p:cNvSpPr>
          <p:nvPr>
            <p:ph type="title"/>
          </p:nvPr>
        </p:nvSpPr>
        <p:spPr>
          <a:xfrm>
            <a:off x="609600" y="273050"/>
            <a:ext cx="4114836" cy="946208"/>
          </a:xfrm>
        </p:spPr>
        <p:txBody>
          <a:bodyPr/>
          <a:lstStyle/>
          <a:p>
            <a:r>
              <a:rPr lang="zh-CN" altLang="en-US" sz="4800" dirty="0" smtClean="0">
                <a:solidFill>
                  <a:srgbClr val="FF0000"/>
                </a:solidFill>
                <a:latin typeface="全新硬笔行书简" panose="02010600040101010101" pitchFamily="2" charset="-122"/>
                <a:ea typeface="全新硬笔行书简" panose="02010600040101010101" pitchFamily="2" charset="-122"/>
              </a:rPr>
              <a:t>二、曲线拟合</a:t>
            </a:r>
            <a:endParaRPr lang="zh-CN" altLang="en-US" sz="4800" dirty="0"/>
          </a:p>
        </p:txBody>
      </p:sp>
    </p:spTree>
    <p:extLst>
      <p:ext uri="{BB962C8B-B14F-4D97-AF65-F5344CB8AC3E}">
        <p14:creationId xmlns:p14="http://schemas.microsoft.com/office/powerpoint/2010/main" val="161350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矩形 4"/>
              <p:cNvSpPr/>
              <p:nvPr/>
            </p:nvSpPr>
            <p:spPr>
              <a:xfrm>
                <a:off x="685942" y="1371654"/>
                <a:ext cx="10743918" cy="4963667"/>
              </a:xfrm>
              <a:prstGeom prst="rect">
                <a:avLst/>
              </a:prstGeom>
            </p:spPr>
            <p:txBody>
              <a:bodyPr wrap="square">
                <a:spAutoFit/>
              </a:bodyPr>
              <a:lstStyle/>
              <a:p>
                <a:pPr eaLnBrk="0" hangingPunct="0">
                  <a:buFontTx/>
                  <a:buNone/>
                </a:pPr>
                <a:r>
                  <a:rPr lang="zh-CN" altLang="en-US" sz="2400" dirty="0" smtClean="0">
                    <a:solidFill>
                      <a:schemeClr val="bg1"/>
                    </a:solidFill>
                    <a:sym typeface="+mn-ea"/>
                  </a:rPr>
                  <a:t>由多元微积分知识，可通过将残差平方和对各参数求偏导数并令为零得到最小值点处参数满足的方程：</a:t>
                </a:r>
                <a:endParaRPr lang="en-US" altLang="zh-CN" sz="2400" dirty="0">
                  <a:solidFill>
                    <a:schemeClr val="bg1"/>
                  </a:solidFill>
                  <a:sym typeface="+mn-ea"/>
                </a:endParaRPr>
              </a:p>
              <a:p>
                <a:pPr eaLnBrk="0" hangingPunct="0">
                  <a:buFontTx/>
                  <a:buNone/>
                </a:pPr>
                <a14:m>
                  <m:oMathPara xmlns:m="http://schemas.openxmlformats.org/officeDocument/2006/math">
                    <m:oMathParaPr>
                      <m:jc m:val="centerGroup"/>
                    </m:oMathParaPr>
                    <m:oMath xmlns:m="http://schemas.openxmlformats.org/officeDocument/2006/math">
                      <m:nary>
                        <m:naryPr>
                          <m:chr m:val="∑"/>
                          <m:ctrlPr>
                            <a:rPr lang="en-US" altLang="zh-CN" sz="2400" i="1">
                              <a:solidFill>
                                <a:schemeClr val="bg1"/>
                              </a:solidFill>
                              <a:latin typeface="Cambria Math" panose="02040503050406030204" pitchFamily="18" charset="0"/>
                              <a:sym typeface="+mn-ea"/>
                            </a:rPr>
                          </m:ctrlPr>
                        </m:naryPr>
                        <m:sub>
                          <m:r>
                            <m:rPr>
                              <m:brk m:alnAt="23"/>
                            </m:rPr>
                            <a:rPr lang="en-US" altLang="zh-CN" sz="2400" i="1">
                              <a:solidFill>
                                <a:schemeClr val="bg1"/>
                              </a:solidFill>
                              <a:latin typeface="Cambria Math" panose="02040503050406030204" pitchFamily="18" charset="0"/>
                              <a:sym typeface="+mn-ea"/>
                            </a:rPr>
                            <m:t>𝑘</m:t>
                          </m:r>
                          <m:r>
                            <a:rPr lang="en-US" altLang="zh-CN" sz="2400" i="1">
                              <a:solidFill>
                                <a:schemeClr val="bg1"/>
                              </a:solidFill>
                              <a:latin typeface="Cambria Math" panose="02040503050406030204" pitchFamily="18" charset="0"/>
                              <a:sym typeface="+mn-ea"/>
                            </a:rPr>
                            <m:t>=1</m:t>
                          </m:r>
                        </m:sub>
                        <m:sup>
                          <m:r>
                            <a:rPr lang="en-US" altLang="zh-CN" sz="2400" i="1">
                              <a:solidFill>
                                <a:schemeClr val="bg1"/>
                              </a:solidFill>
                              <a:latin typeface="Cambria Math" panose="02040503050406030204" pitchFamily="18" charset="0"/>
                              <a:sym typeface="+mn-ea"/>
                            </a:rPr>
                            <m:t>𝑛</m:t>
                          </m:r>
                        </m:sup>
                        <m:e>
                          <m:r>
                            <a:rPr lang="en-US" altLang="zh-CN" sz="2400" i="1">
                              <a:solidFill>
                                <a:schemeClr val="bg1"/>
                              </a:solidFill>
                              <a:latin typeface="Cambria Math" panose="02040503050406030204" pitchFamily="18" charset="0"/>
                              <a:sym typeface="+mn-ea"/>
                            </a:rPr>
                            <m:t>(</m:t>
                          </m:r>
                          <m:nary>
                            <m:naryPr>
                              <m:chr m:val="∑"/>
                              <m:ctrlPr>
                                <a:rPr lang="en-US" altLang="zh-CN" sz="2400" i="1">
                                  <a:solidFill>
                                    <a:schemeClr val="bg1"/>
                                  </a:solidFill>
                                  <a:latin typeface="Cambria Math" panose="02040503050406030204" pitchFamily="18" charset="0"/>
                                  <a:sym typeface="+mn-ea"/>
                                </a:rPr>
                              </m:ctrlPr>
                            </m:naryPr>
                            <m:sub>
                              <m:r>
                                <m:rPr>
                                  <m:brk m:alnAt="23"/>
                                </m:rPr>
                                <a:rPr lang="en-US" altLang="zh-CN" sz="2400" i="1">
                                  <a:solidFill>
                                    <a:schemeClr val="bg1"/>
                                  </a:solidFill>
                                  <a:latin typeface="Cambria Math" panose="02040503050406030204" pitchFamily="18" charset="0"/>
                                  <a:sym typeface="+mn-ea"/>
                                </a:rPr>
                                <m:t>𝑖</m:t>
                              </m:r>
                              <m:r>
                                <a:rPr lang="en-US" altLang="zh-CN" sz="2400" i="1">
                                  <a:solidFill>
                                    <a:schemeClr val="bg1"/>
                                  </a:solidFill>
                                  <a:latin typeface="Cambria Math" panose="02040503050406030204" pitchFamily="18" charset="0"/>
                                  <a:sym typeface="+mn-ea"/>
                                </a:rPr>
                                <m:t>=1</m:t>
                              </m:r>
                            </m:sub>
                            <m:sup>
                              <m:r>
                                <a:rPr lang="en-US" altLang="zh-CN" sz="2400" i="1">
                                  <a:solidFill>
                                    <a:schemeClr val="bg1"/>
                                  </a:solidFill>
                                  <a:latin typeface="Cambria Math" panose="02040503050406030204" pitchFamily="18" charset="0"/>
                                  <a:sym typeface="+mn-ea"/>
                                </a:rPr>
                                <m:t>𝑚</m:t>
                              </m:r>
                            </m:sup>
                            <m:e>
                              <m:sSub>
                                <m:sSubPr>
                                  <m:ctrlPr>
                                    <a:rPr lang="en-US" altLang="zh-CN" sz="2400" i="1">
                                      <a:solidFill>
                                        <a:schemeClr val="bg1"/>
                                      </a:solidFill>
                                      <a:latin typeface="Cambria Math" panose="02040503050406030204" pitchFamily="18" charset="0"/>
                                      <a:sym typeface="+mn-ea"/>
                                    </a:rPr>
                                  </m:ctrlPr>
                                </m:sSubPr>
                                <m:e>
                                  <m:r>
                                    <a:rPr lang="en-US" altLang="zh-CN" sz="2400" i="1">
                                      <a:solidFill>
                                        <a:schemeClr val="bg1"/>
                                      </a:solidFill>
                                      <a:latin typeface="Cambria Math" panose="02040503050406030204" pitchFamily="18" charset="0"/>
                                      <a:sym typeface="+mn-ea"/>
                                    </a:rPr>
                                    <m:t>(</m:t>
                                  </m:r>
                                  <m:sSub>
                                    <m:sSubPr>
                                      <m:ctrlPr>
                                        <a:rPr lang="en-US" altLang="zh-CN" sz="2400" i="1">
                                          <a:solidFill>
                                            <a:schemeClr val="bg1"/>
                                          </a:solidFill>
                                          <a:latin typeface="Cambria Math" panose="02040503050406030204" pitchFamily="18" charset="0"/>
                                          <a:sym typeface="+mn-ea"/>
                                        </a:rPr>
                                      </m:ctrlPr>
                                    </m:sSubPr>
                                    <m:e>
                                      <m:r>
                                        <a:rPr lang="en-US" altLang="zh-CN" sz="2400" i="1">
                                          <a:solidFill>
                                            <a:schemeClr val="bg1"/>
                                          </a:solidFill>
                                          <a:latin typeface="Cambria Math" panose="02040503050406030204" pitchFamily="18" charset="0"/>
                                          <a:sym typeface="+mn-ea"/>
                                        </a:rPr>
                                        <m:t>𝑎</m:t>
                                      </m:r>
                                    </m:e>
                                    <m:sub>
                                      <m:r>
                                        <a:rPr lang="en-US" altLang="zh-CN" sz="2400" i="1">
                                          <a:solidFill>
                                            <a:schemeClr val="bg1"/>
                                          </a:solidFill>
                                          <a:latin typeface="Cambria Math" panose="02040503050406030204" pitchFamily="18" charset="0"/>
                                          <a:sym typeface="+mn-ea"/>
                                        </a:rPr>
                                        <m:t>𝑖</m:t>
                                      </m:r>
                                    </m:sub>
                                  </m:sSub>
                                  <m:r>
                                    <a:rPr lang="zh-CN" altLang="en-US" sz="2400" i="1">
                                      <a:solidFill>
                                        <a:schemeClr val="bg1"/>
                                      </a:solidFill>
                                      <a:latin typeface="Cambria Math" panose="02040503050406030204" pitchFamily="18" charset="0"/>
                                      <a:sym typeface="+mn-ea"/>
                                    </a:rPr>
                                    <m:t>𝜑</m:t>
                                  </m:r>
                                </m:e>
                                <m:sub>
                                  <m:r>
                                    <a:rPr lang="en-US" altLang="zh-CN" sz="2400" i="1">
                                      <a:solidFill>
                                        <a:schemeClr val="bg1"/>
                                      </a:solidFill>
                                      <a:latin typeface="Cambria Math" panose="02040503050406030204" pitchFamily="18" charset="0"/>
                                      <a:sym typeface="+mn-ea"/>
                                    </a:rPr>
                                    <m:t>𝑖</m:t>
                                  </m:r>
                                </m:sub>
                              </m:sSub>
                              <m:d>
                                <m:dPr>
                                  <m:ctrlPr>
                                    <a:rPr lang="en-US" altLang="zh-CN" sz="2400" i="1">
                                      <a:solidFill>
                                        <a:schemeClr val="bg1"/>
                                      </a:solidFill>
                                      <a:latin typeface="Cambria Math" panose="02040503050406030204" pitchFamily="18" charset="0"/>
                                      <a:sym typeface="+mn-ea"/>
                                    </a:rPr>
                                  </m:ctrlPr>
                                </m:dPr>
                                <m:e>
                                  <m:sSub>
                                    <m:sSubPr>
                                      <m:ctrlPr>
                                        <a:rPr lang="en-US" altLang="zh-CN" sz="2400" i="1">
                                          <a:solidFill>
                                            <a:schemeClr val="bg1"/>
                                          </a:solidFill>
                                          <a:latin typeface="Cambria Math" panose="02040503050406030204" pitchFamily="18" charset="0"/>
                                          <a:sym typeface="+mn-ea"/>
                                        </a:rPr>
                                      </m:ctrlPr>
                                    </m:sSubPr>
                                    <m:e>
                                      <m:r>
                                        <a:rPr lang="en-US" altLang="zh-CN" sz="2400" i="1">
                                          <a:solidFill>
                                            <a:schemeClr val="bg1"/>
                                          </a:solidFill>
                                          <a:latin typeface="Cambria Math" panose="02040503050406030204" pitchFamily="18" charset="0"/>
                                          <a:sym typeface="+mn-ea"/>
                                        </a:rPr>
                                        <m:t>𝑥</m:t>
                                      </m:r>
                                    </m:e>
                                    <m:sub>
                                      <m:r>
                                        <a:rPr lang="en-US" altLang="zh-CN" sz="2400" i="1">
                                          <a:solidFill>
                                            <a:schemeClr val="bg1"/>
                                          </a:solidFill>
                                          <a:latin typeface="Cambria Math" panose="02040503050406030204" pitchFamily="18" charset="0"/>
                                          <a:sym typeface="+mn-ea"/>
                                        </a:rPr>
                                        <m:t>𝑘</m:t>
                                      </m:r>
                                    </m:sub>
                                  </m:sSub>
                                </m:e>
                              </m:d>
                            </m:e>
                          </m:nary>
                          <m:r>
                            <a:rPr lang="en-US" altLang="zh-CN" sz="2400" i="1">
                              <a:solidFill>
                                <a:schemeClr val="bg1"/>
                              </a:solidFill>
                              <a:latin typeface="Cambria Math" panose="02040503050406030204" pitchFamily="18" charset="0"/>
                              <a:sym typeface="+mn-ea"/>
                            </a:rPr>
                            <m:t>−</m:t>
                          </m:r>
                          <m:sSub>
                            <m:sSubPr>
                              <m:ctrlPr>
                                <a:rPr lang="en-US" altLang="zh-CN" sz="2400" i="1">
                                  <a:solidFill>
                                    <a:schemeClr val="bg1"/>
                                  </a:solidFill>
                                  <a:latin typeface="Cambria Math" panose="02040503050406030204" pitchFamily="18" charset="0"/>
                                  <a:sym typeface="+mn-ea"/>
                                </a:rPr>
                              </m:ctrlPr>
                            </m:sSubPr>
                            <m:e>
                              <m:r>
                                <a:rPr lang="en-US" altLang="zh-CN" sz="2400" i="1">
                                  <a:solidFill>
                                    <a:schemeClr val="bg1"/>
                                  </a:solidFill>
                                  <a:latin typeface="Cambria Math" panose="02040503050406030204" pitchFamily="18" charset="0"/>
                                  <a:sym typeface="+mn-ea"/>
                                </a:rPr>
                                <m:t>𝑦</m:t>
                              </m:r>
                            </m:e>
                            <m:sub>
                              <m:r>
                                <a:rPr lang="en-US" altLang="zh-CN" sz="2400" i="1">
                                  <a:solidFill>
                                    <a:schemeClr val="bg1"/>
                                  </a:solidFill>
                                  <a:latin typeface="Cambria Math" panose="02040503050406030204" pitchFamily="18" charset="0"/>
                                  <a:sym typeface="+mn-ea"/>
                                </a:rPr>
                                <m:t>𝑘</m:t>
                              </m:r>
                            </m:sub>
                          </m:sSub>
                          <m:r>
                            <a:rPr lang="en-US" altLang="zh-CN" sz="2400" i="1">
                              <a:solidFill>
                                <a:schemeClr val="bg1"/>
                              </a:solidFill>
                              <a:latin typeface="Cambria Math" panose="02040503050406030204" pitchFamily="18" charset="0"/>
                              <a:sym typeface="+mn-ea"/>
                            </a:rPr>
                            <m:t>)</m:t>
                          </m:r>
                        </m:e>
                      </m:nary>
                      <m:sSub>
                        <m:sSubPr>
                          <m:ctrlPr>
                            <a:rPr lang="en-US" altLang="zh-CN" sz="2400" i="1">
                              <a:solidFill>
                                <a:schemeClr val="bg1"/>
                              </a:solidFill>
                              <a:latin typeface="Cambria Math" panose="02040503050406030204" pitchFamily="18" charset="0"/>
                              <a:sym typeface="+mn-ea"/>
                            </a:rPr>
                          </m:ctrlPr>
                        </m:sSubPr>
                        <m:e>
                          <m:r>
                            <a:rPr lang="zh-CN" altLang="en-US" sz="2400" i="1">
                              <a:solidFill>
                                <a:schemeClr val="bg1"/>
                              </a:solidFill>
                              <a:latin typeface="Cambria Math" panose="02040503050406030204" pitchFamily="18" charset="0"/>
                              <a:sym typeface="+mn-ea"/>
                            </a:rPr>
                            <m:t>𝜑</m:t>
                          </m:r>
                        </m:e>
                        <m:sub>
                          <m:r>
                            <a:rPr lang="en-US" altLang="zh-CN" sz="2400" i="1">
                              <a:solidFill>
                                <a:schemeClr val="bg1"/>
                              </a:solidFill>
                              <a:latin typeface="Cambria Math" panose="02040503050406030204" pitchFamily="18" charset="0"/>
                              <a:sym typeface="+mn-ea"/>
                            </a:rPr>
                            <m:t>𝑗</m:t>
                          </m:r>
                        </m:sub>
                      </m:sSub>
                      <m:d>
                        <m:dPr>
                          <m:ctrlPr>
                            <a:rPr lang="en-US" altLang="zh-CN" sz="2400" i="1">
                              <a:solidFill>
                                <a:schemeClr val="bg1"/>
                              </a:solidFill>
                              <a:latin typeface="Cambria Math" panose="02040503050406030204" pitchFamily="18" charset="0"/>
                              <a:sym typeface="+mn-ea"/>
                            </a:rPr>
                          </m:ctrlPr>
                        </m:dPr>
                        <m:e>
                          <m:sSub>
                            <m:sSubPr>
                              <m:ctrlPr>
                                <a:rPr lang="en-US" altLang="zh-CN" sz="2400" i="1">
                                  <a:solidFill>
                                    <a:schemeClr val="bg1"/>
                                  </a:solidFill>
                                  <a:latin typeface="Cambria Math" panose="02040503050406030204" pitchFamily="18" charset="0"/>
                                  <a:sym typeface="+mn-ea"/>
                                </a:rPr>
                              </m:ctrlPr>
                            </m:sSubPr>
                            <m:e>
                              <m:r>
                                <a:rPr lang="en-US" altLang="zh-CN" sz="2400" i="1">
                                  <a:solidFill>
                                    <a:schemeClr val="bg1"/>
                                  </a:solidFill>
                                  <a:latin typeface="Cambria Math" panose="02040503050406030204" pitchFamily="18" charset="0"/>
                                  <a:sym typeface="+mn-ea"/>
                                </a:rPr>
                                <m:t>𝑥</m:t>
                              </m:r>
                            </m:e>
                            <m:sub>
                              <m:r>
                                <a:rPr lang="en-US" altLang="zh-CN" sz="2400" i="1">
                                  <a:solidFill>
                                    <a:schemeClr val="bg1"/>
                                  </a:solidFill>
                                  <a:latin typeface="Cambria Math" panose="02040503050406030204" pitchFamily="18" charset="0"/>
                                  <a:sym typeface="+mn-ea"/>
                                </a:rPr>
                                <m:t>𝑘</m:t>
                              </m:r>
                            </m:sub>
                          </m:sSub>
                        </m:e>
                      </m:d>
                      <m:r>
                        <a:rPr lang="en-US" altLang="zh-CN" sz="2400">
                          <a:solidFill>
                            <a:schemeClr val="bg1"/>
                          </a:solidFill>
                          <a:latin typeface="Cambria Math" panose="02040503050406030204" pitchFamily="18" charset="0"/>
                          <a:sym typeface="+mn-ea"/>
                        </a:rPr>
                        <m:t>=0</m:t>
                      </m:r>
                      <m:r>
                        <a:rPr lang="en-US" altLang="zh-CN" sz="2400" b="0" i="0" smtClean="0">
                          <a:solidFill>
                            <a:schemeClr val="bg1"/>
                          </a:solidFill>
                          <a:latin typeface="Cambria Math" panose="02040503050406030204" pitchFamily="18" charset="0"/>
                          <a:sym typeface="+mn-ea"/>
                        </a:rPr>
                        <m:t>   ;     </m:t>
                      </m:r>
                      <m:nary>
                        <m:naryPr>
                          <m:chr m:val="∑"/>
                          <m:ctrlPr>
                            <a:rPr lang="zh-CN" altLang="en-US" sz="2400" i="1">
                              <a:solidFill>
                                <a:schemeClr val="bg1"/>
                              </a:solidFill>
                              <a:latin typeface="Cambria Math" panose="02040503050406030204" pitchFamily="18" charset="0"/>
                              <a:sym typeface="+mn-ea"/>
                            </a:rPr>
                          </m:ctrlPr>
                        </m:naryPr>
                        <m:sub>
                          <m:r>
                            <m:rPr>
                              <m:brk m:alnAt="23"/>
                            </m:rPr>
                            <a:rPr lang="en-US" altLang="zh-CN" sz="2400" i="1">
                              <a:solidFill>
                                <a:schemeClr val="bg1"/>
                              </a:solidFill>
                              <a:latin typeface="Cambria Math" panose="02040503050406030204" pitchFamily="18" charset="0"/>
                              <a:sym typeface="+mn-ea"/>
                            </a:rPr>
                            <m:t>𝑖</m:t>
                          </m:r>
                          <m:r>
                            <a:rPr lang="en-US" altLang="zh-CN" sz="2400" i="1">
                              <a:solidFill>
                                <a:schemeClr val="bg1"/>
                              </a:solidFill>
                              <a:latin typeface="Cambria Math" panose="02040503050406030204" pitchFamily="18" charset="0"/>
                              <a:sym typeface="+mn-ea"/>
                            </a:rPr>
                            <m:t>=1</m:t>
                          </m:r>
                        </m:sub>
                        <m:sup>
                          <m:r>
                            <a:rPr lang="en-US" altLang="zh-CN" sz="2400" i="1">
                              <a:solidFill>
                                <a:schemeClr val="bg1"/>
                              </a:solidFill>
                              <a:latin typeface="Cambria Math" panose="02040503050406030204" pitchFamily="18" charset="0"/>
                              <a:sym typeface="+mn-ea"/>
                            </a:rPr>
                            <m:t>𝑚</m:t>
                          </m:r>
                        </m:sup>
                        <m:e>
                          <m:sSub>
                            <m:sSubPr>
                              <m:ctrlPr>
                                <a:rPr lang="en-US" altLang="zh-CN" sz="2400" i="1">
                                  <a:solidFill>
                                    <a:schemeClr val="bg1"/>
                                  </a:solidFill>
                                  <a:latin typeface="Cambria Math" panose="02040503050406030204" pitchFamily="18" charset="0"/>
                                  <a:sym typeface="+mn-ea"/>
                                </a:rPr>
                              </m:ctrlPr>
                            </m:sSubPr>
                            <m:e>
                              <m:r>
                                <a:rPr lang="en-US" altLang="zh-CN" sz="2400" i="1">
                                  <a:solidFill>
                                    <a:schemeClr val="bg1"/>
                                  </a:solidFill>
                                  <a:latin typeface="Cambria Math" panose="02040503050406030204" pitchFamily="18" charset="0"/>
                                  <a:sym typeface="+mn-ea"/>
                                </a:rPr>
                                <m:t>𝑎</m:t>
                              </m:r>
                            </m:e>
                            <m:sub>
                              <m:r>
                                <a:rPr lang="en-US" altLang="zh-CN" sz="2400" i="1">
                                  <a:solidFill>
                                    <a:schemeClr val="bg1"/>
                                  </a:solidFill>
                                  <a:latin typeface="Cambria Math" panose="02040503050406030204" pitchFamily="18" charset="0"/>
                                  <a:sym typeface="+mn-ea"/>
                                </a:rPr>
                                <m:t>𝑖</m:t>
                              </m:r>
                            </m:sub>
                          </m:sSub>
                          <m:nary>
                            <m:naryPr>
                              <m:chr m:val="∑"/>
                              <m:ctrlPr>
                                <a:rPr lang="en-US" altLang="zh-CN" sz="2400" i="1">
                                  <a:solidFill>
                                    <a:schemeClr val="bg1"/>
                                  </a:solidFill>
                                  <a:latin typeface="Cambria Math" panose="02040503050406030204" pitchFamily="18" charset="0"/>
                                  <a:sym typeface="+mn-ea"/>
                                </a:rPr>
                              </m:ctrlPr>
                            </m:naryPr>
                            <m:sub>
                              <m:r>
                                <m:rPr>
                                  <m:brk m:alnAt="23"/>
                                </m:rPr>
                                <a:rPr lang="en-US" altLang="zh-CN" sz="2400" i="1">
                                  <a:solidFill>
                                    <a:schemeClr val="bg1"/>
                                  </a:solidFill>
                                  <a:latin typeface="Cambria Math" panose="02040503050406030204" pitchFamily="18" charset="0"/>
                                  <a:sym typeface="+mn-ea"/>
                                </a:rPr>
                                <m:t>𝑘</m:t>
                              </m:r>
                              <m:r>
                                <a:rPr lang="en-US" altLang="zh-CN" sz="2400" i="1">
                                  <a:solidFill>
                                    <a:schemeClr val="bg1"/>
                                  </a:solidFill>
                                  <a:latin typeface="Cambria Math" panose="02040503050406030204" pitchFamily="18" charset="0"/>
                                  <a:sym typeface="+mn-ea"/>
                                </a:rPr>
                                <m:t>=1</m:t>
                              </m:r>
                            </m:sub>
                            <m:sup>
                              <m:r>
                                <a:rPr lang="en-US" altLang="zh-CN" sz="2400" i="1">
                                  <a:solidFill>
                                    <a:schemeClr val="bg1"/>
                                  </a:solidFill>
                                  <a:latin typeface="Cambria Math" panose="02040503050406030204" pitchFamily="18" charset="0"/>
                                  <a:sym typeface="+mn-ea"/>
                                </a:rPr>
                                <m:t>𝑛</m:t>
                              </m:r>
                            </m:sup>
                            <m:e>
                              <m:sSub>
                                <m:sSubPr>
                                  <m:ctrlPr>
                                    <a:rPr lang="en-US" altLang="zh-CN" sz="2400" i="1">
                                      <a:solidFill>
                                        <a:schemeClr val="bg1"/>
                                      </a:solidFill>
                                      <a:latin typeface="Cambria Math" panose="02040503050406030204" pitchFamily="18" charset="0"/>
                                      <a:sym typeface="+mn-ea"/>
                                    </a:rPr>
                                  </m:ctrlPr>
                                </m:sSubPr>
                                <m:e>
                                  <m:r>
                                    <a:rPr lang="zh-CN" altLang="en-US" sz="2400" i="1">
                                      <a:solidFill>
                                        <a:schemeClr val="bg1"/>
                                      </a:solidFill>
                                      <a:latin typeface="Cambria Math" panose="02040503050406030204" pitchFamily="18" charset="0"/>
                                      <a:sym typeface="+mn-ea"/>
                                    </a:rPr>
                                    <m:t>𝜑</m:t>
                                  </m:r>
                                </m:e>
                                <m:sub>
                                  <m:r>
                                    <a:rPr lang="en-US" altLang="zh-CN" sz="2400" i="1">
                                      <a:solidFill>
                                        <a:schemeClr val="bg1"/>
                                      </a:solidFill>
                                      <a:latin typeface="Cambria Math" panose="02040503050406030204" pitchFamily="18" charset="0"/>
                                      <a:sym typeface="+mn-ea"/>
                                    </a:rPr>
                                    <m:t>𝑖</m:t>
                                  </m:r>
                                </m:sub>
                              </m:sSub>
                              <m:r>
                                <a:rPr lang="en-US" altLang="zh-CN" sz="2400" i="1">
                                  <a:solidFill>
                                    <a:schemeClr val="bg1"/>
                                  </a:solidFill>
                                  <a:latin typeface="Cambria Math" panose="02040503050406030204" pitchFamily="18" charset="0"/>
                                  <a:sym typeface="+mn-ea"/>
                                </a:rPr>
                                <m:t>(</m:t>
                              </m:r>
                              <m:sSub>
                                <m:sSubPr>
                                  <m:ctrlPr>
                                    <a:rPr lang="en-US" altLang="zh-CN" sz="2400" i="1">
                                      <a:solidFill>
                                        <a:schemeClr val="bg1"/>
                                      </a:solidFill>
                                      <a:latin typeface="Cambria Math" panose="02040503050406030204" pitchFamily="18" charset="0"/>
                                      <a:sym typeface="+mn-ea"/>
                                    </a:rPr>
                                  </m:ctrlPr>
                                </m:sSubPr>
                                <m:e>
                                  <m:r>
                                    <a:rPr lang="en-US" altLang="zh-CN" sz="2400" i="1">
                                      <a:solidFill>
                                        <a:schemeClr val="bg1"/>
                                      </a:solidFill>
                                      <a:latin typeface="Cambria Math" panose="02040503050406030204" pitchFamily="18" charset="0"/>
                                      <a:sym typeface="+mn-ea"/>
                                    </a:rPr>
                                    <m:t>𝑥</m:t>
                                  </m:r>
                                </m:e>
                                <m:sub>
                                  <m:r>
                                    <a:rPr lang="en-US" altLang="zh-CN" sz="2400" i="1">
                                      <a:solidFill>
                                        <a:schemeClr val="bg1"/>
                                      </a:solidFill>
                                      <a:latin typeface="Cambria Math" panose="02040503050406030204" pitchFamily="18" charset="0"/>
                                      <a:sym typeface="+mn-ea"/>
                                    </a:rPr>
                                    <m:t>𝑘</m:t>
                                  </m:r>
                                </m:sub>
                              </m:sSub>
                              <m:r>
                                <a:rPr lang="en-US" altLang="zh-CN" sz="2400" i="1">
                                  <a:solidFill>
                                    <a:schemeClr val="bg1"/>
                                  </a:solidFill>
                                  <a:latin typeface="Cambria Math" panose="02040503050406030204" pitchFamily="18" charset="0"/>
                                  <a:sym typeface="+mn-ea"/>
                                </a:rPr>
                                <m:t>)</m:t>
                              </m:r>
                              <m:sSub>
                                <m:sSubPr>
                                  <m:ctrlPr>
                                    <a:rPr lang="en-US" altLang="zh-CN" sz="2400" i="1">
                                      <a:solidFill>
                                        <a:schemeClr val="bg1"/>
                                      </a:solidFill>
                                      <a:latin typeface="Cambria Math" panose="02040503050406030204" pitchFamily="18" charset="0"/>
                                      <a:sym typeface="+mn-ea"/>
                                    </a:rPr>
                                  </m:ctrlPr>
                                </m:sSubPr>
                                <m:e>
                                  <m:r>
                                    <a:rPr lang="zh-CN" altLang="en-US" sz="2400" i="1">
                                      <a:solidFill>
                                        <a:schemeClr val="bg1"/>
                                      </a:solidFill>
                                      <a:latin typeface="Cambria Math" panose="02040503050406030204" pitchFamily="18" charset="0"/>
                                      <a:sym typeface="+mn-ea"/>
                                    </a:rPr>
                                    <m:t>𝜑</m:t>
                                  </m:r>
                                </m:e>
                                <m:sub>
                                  <m:r>
                                    <a:rPr lang="en-US" altLang="zh-CN" sz="2400" i="1">
                                      <a:solidFill>
                                        <a:schemeClr val="bg1"/>
                                      </a:solidFill>
                                      <a:latin typeface="Cambria Math" panose="02040503050406030204" pitchFamily="18" charset="0"/>
                                      <a:sym typeface="+mn-ea"/>
                                    </a:rPr>
                                    <m:t>𝑗</m:t>
                                  </m:r>
                                </m:sub>
                              </m:sSub>
                              <m:r>
                                <a:rPr lang="en-US" altLang="zh-CN" sz="2400" i="1">
                                  <a:solidFill>
                                    <a:schemeClr val="bg1"/>
                                  </a:solidFill>
                                  <a:latin typeface="Cambria Math" panose="02040503050406030204" pitchFamily="18" charset="0"/>
                                  <a:sym typeface="+mn-ea"/>
                                </a:rPr>
                                <m:t>(</m:t>
                              </m:r>
                              <m:sSub>
                                <m:sSubPr>
                                  <m:ctrlPr>
                                    <a:rPr lang="en-US" altLang="zh-CN" sz="2400" i="1">
                                      <a:solidFill>
                                        <a:schemeClr val="bg1"/>
                                      </a:solidFill>
                                      <a:latin typeface="Cambria Math" panose="02040503050406030204" pitchFamily="18" charset="0"/>
                                      <a:sym typeface="+mn-ea"/>
                                    </a:rPr>
                                  </m:ctrlPr>
                                </m:sSubPr>
                                <m:e>
                                  <m:r>
                                    <a:rPr lang="en-US" altLang="zh-CN" sz="2400" i="1">
                                      <a:solidFill>
                                        <a:schemeClr val="bg1"/>
                                      </a:solidFill>
                                      <a:latin typeface="Cambria Math" panose="02040503050406030204" pitchFamily="18" charset="0"/>
                                      <a:sym typeface="+mn-ea"/>
                                    </a:rPr>
                                    <m:t>𝑥</m:t>
                                  </m:r>
                                </m:e>
                                <m:sub>
                                  <m:r>
                                    <a:rPr lang="en-US" altLang="zh-CN" sz="2400" i="1">
                                      <a:solidFill>
                                        <a:schemeClr val="bg1"/>
                                      </a:solidFill>
                                      <a:latin typeface="Cambria Math" panose="02040503050406030204" pitchFamily="18" charset="0"/>
                                      <a:sym typeface="+mn-ea"/>
                                    </a:rPr>
                                    <m:t>𝑘</m:t>
                                  </m:r>
                                </m:sub>
                              </m:sSub>
                              <m:r>
                                <a:rPr lang="en-US" altLang="zh-CN" sz="2400" i="1">
                                  <a:solidFill>
                                    <a:schemeClr val="bg1"/>
                                  </a:solidFill>
                                  <a:latin typeface="Cambria Math" panose="02040503050406030204" pitchFamily="18" charset="0"/>
                                  <a:sym typeface="+mn-ea"/>
                                </a:rPr>
                                <m:t>)</m:t>
                              </m:r>
                            </m:e>
                          </m:nary>
                        </m:e>
                      </m:nary>
                      <m:r>
                        <a:rPr lang="en-US" altLang="zh-CN" sz="2400">
                          <a:solidFill>
                            <a:schemeClr val="bg1"/>
                          </a:solidFill>
                          <a:latin typeface="Cambria Math" panose="02040503050406030204" pitchFamily="18" charset="0"/>
                          <a:sym typeface="+mn-ea"/>
                        </a:rPr>
                        <m:t>=</m:t>
                      </m:r>
                      <m:nary>
                        <m:naryPr>
                          <m:chr m:val="∑"/>
                          <m:ctrlPr>
                            <a:rPr lang="en-US" altLang="zh-CN" sz="2400" i="1">
                              <a:solidFill>
                                <a:schemeClr val="bg1"/>
                              </a:solidFill>
                              <a:latin typeface="Cambria Math" panose="02040503050406030204" pitchFamily="18" charset="0"/>
                              <a:sym typeface="+mn-ea"/>
                            </a:rPr>
                          </m:ctrlPr>
                        </m:naryPr>
                        <m:sub>
                          <m:r>
                            <m:rPr>
                              <m:brk m:alnAt="23"/>
                            </m:rPr>
                            <a:rPr lang="en-US" altLang="zh-CN" sz="2400" i="1">
                              <a:solidFill>
                                <a:schemeClr val="bg1"/>
                              </a:solidFill>
                              <a:latin typeface="Cambria Math" panose="02040503050406030204" pitchFamily="18" charset="0"/>
                              <a:sym typeface="+mn-ea"/>
                            </a:rPr>
                            <m:t>𝑘</m:t>
                          </m:r>
                          <m:r>
                            <a:rPr lang="en-US" altLang="zh-CN" sz="2400" i="1">
                              <a:solidFill>
                                <a:schemeClr val="bg1"/>
                              </a:solidFill>
                              <a:latin typeface="Cambria Math" panose="02040503050406030204" pitchFamily="18" charset="0"/>
                              <a:sym typeface="+mn-ea"/>
                            </a:rPr>
                            <m:t>=1</m:t>
                          </m:r>
                        </m:sub>
                        <m:sup>
                          <m:r>
                            <a:rPr lang="en-US" altLang="zh-CN" sz="2400" i="1">
                              <a:solidFill>
                                <a:schemeClr val="bg1"/>
                              </a:solidFill>
                              <a:latin typeface="Cambria Math" panose="02040503050406030204" pitchFamily="18" charset="0"/>
                              <a:sym typeface="+mn-ea"/>
                            </a:rPr>
                            <m:t>𝑛</m:t>
                          </m:r>
                        </m:sup>
                        <m:e>
                          <m:sSub>
                            <m:sSubPr>
                              <m:ctrlPr>
                                <a:rPr lang="en-US" altLang="zh-CN" sz="2400" i="1">
                                  <a:solidFill>
                                    <a:schemeClr val="bg1"/>
                                  </a:solidFill>
                                  <a:latin typeface="Cambria Math" panose="02040503050406030204" pitchFamily="18" charset="0"/>
                                  <a:sym typeface="+mn-ea"/>
                                </a:rPr>
                              </m:ctrlPr>
                            </m:sSubPr>
                            <m:e>
                              <m:r>
                                <a:rPr lang="en-US" altLang="zh-CN" sz="2400" i="1">
                                  <a:solidFill>
                                    <a:schemeClr val="bg1"/>
                                  </a:solidFill>
                                  <a:latin typeface="Cambria Math" panose="02040503050406030204" pitchFamily="18" charset="0"/>
                                  <a:sym typeface="+mn-ea"/>
                                </a:rPr>
                                <m:t>𝑦</m:t>
                              </m:r>
                            </m:e>
                            <m:sub>
                              <m:r>
                                <a:rPr lang="en-US" altLang="zh-CN" sz="2400" i="1">
                                  <a:solidFill>
                                    <a:schemeClr val="bg1"/>
                                  </a:solidFill>
                                  <a:latin typeface="Cambria Math" panose="02040503050406030204" pitchFamily="18" charset="0"/>
                                  <a:sym typeface="+mn-ea"/>
                                </a:rPr>
                                <m:t>𝑘</m:t>
                              </m:r>
                            </m:sub>
                          </m:sSub>
                          <m:sSub>
                            <m:sSubPr>
                              <m:ctrlPr>
                                <a:rPr lang="en-US" altLang="zh-CN" sz="2400" i="1">
                                  <a:solidFill>
                                    <a:schemeClr val="bg1"/>
                                  </a:solidFill>
                                  <a:latin typeface="Cambria Math" panose="02040503050406030204" pitchFamily="18" charset="0"/>
                                  <a:sym typeface="+mn-ea"/>
                                </a:rPr>
                              </m:ctrlPr>
                            </m:sSubPr>
                            <m:e>
                              <m:r>
                                <a:rPr lang="zh-CN" altLang="en-US" sz="2400" i="1">
                                  <a:solidFill>
                                    <a:schemeClr val="bg1"/>
                                  </a:solidFill>
                                  <a:latin typeface="Cambria Math" panose="02040503050406030204" pitchFamily="18" charset="0"/>
                                  <a:sym typeface="+mn-ea"/>
                                </a:rPr>
                                <m:t>𝜑</m:t>
                              </m:r>
                            </m:e>
                            <m:sub>
                              <m:r>
                                <a:rPr lang="en-US" altLang="zh-CN" sz="2400" i="1">
                                  <a:solidFill>
                                    <a:schemeClr val="bg1"/>
                                  </a:solidFill>
                                  <a:latin typeface="Cambria Math" panose="02040503050406030204" pitchFamily="18" charset="0"/>
                                  <a:sym typeface="+mn-ea"/>
                                </a:rPr>
                                <m:t>𝑗</m:t>
                              </m:r>
                            </m:sub>
                          </m:sSub>
                          <m:r>
                            <a:rPr lang="en-US" altLang="zh-CN" sz="2400" i="1">
                              <a:solidFill>
                                <a:schemeClr val="bg1"/>
                              </a:solidFill>
                              <a:latin typeface="Cambria Math" panose="02040503050406030204" pitchFamily="18" charset="0"/>
                              <a:sym typeface="+mn-ea"/>
                            </a:rPr>
                            <m:t>(</m:t>
                          </m:r>
                          <m:sSub>
                            <m:sSubPr>
                              <m:ctrlPr>
                                <a:rPr lang="en-US" altLang="zh-CN" sz="2400" i="1">
                                  <a:solidFill>
                                    <a:schemeClr val="bg1"/>
                                  </a:solidFill>
                                  <a:latin typeface="Cambria Math" panose="02040503050406030204" pitchFamily="18" charset="0"/>
                                  <a:sym typeface="+mn-ea"/>
                                </a:rPr>
                              </m:ctrlPr>
                            </m:sSubPr>
                            <m:e>
                              <m:r>
                                <a:rPr lang="en-US" altLang="zh-CN" sz="2400" i="1">
                                  <a:solidFill>
                                    <a:schemeClr val="bg1"/>
                                  </a:solidFill>
                                  <a:latin typeface="Cambria Math" panose="02040503050406030204" pitchFamily="18" charset="0"/>
                                  <a:sym typeface="+mn-ea"/>
                                </a:rPr>
                                <m:t>𝑥</m:t>
                              </m:r>
                            </m:e>
                            <m:sub>
                              <m:r>
                                <a:rPr lang="en-US" altLang="zh-CN" sz="2400" i="1">
                                  <a:solidFill>
                                    <a:schemeClr val="bg1"/>
                                  </a:solidFill>
                                  <a:latin typeface="Cambria Math" panose="02040503050406030204" pitchFamily="18" charset="0"/>
                                  <a:sym typeface="+mn-ea"/>
                                </a:rPr>
                                <m:t>𝑘</m:t>
                              </m:r>
                            </m:sub>
                          </m:sSub>
                          <m:r>
                            <a:rPr lang="en-US" altLang="zh-CN" sz="2400" i="1">
                              <a:solidFill>
                                <a:schemeClr val="bg1"/>
                              </a:solidFill>
                              <a:latin typeface="Cambria Math" panose="02040503050406030204" pitchFamily="18" charset="0"/>
                              <a:sym typeface="+mn-ea"/>
                            </a:rPr>
                            <m:t>) </m:t>
                          </m:r>
                        </m:e>
                      </m:nary>
                    </m:oMath>
                  </m:oMathPara>
                </a14:m>
                <a:endParaRPr lang="en-US" altLang="zh-CN" sz="2400" dirty="0">
                  <a:solidFill>
                    <a:schemeClr val="bg1"/>
                  </a:solidFill>
                  <a:sym typeface="+mn-ea"/>
                </a:endParaRPr>
              </a:p>
              <a:p>
                <a:pPr eaLnBrk="0" hangingPunct="0"/>
                <a:r>
                  <a:rPr lang="zh-CN" altLang="en-US" sz="2400" dirty="0" smtClean="0">
                    <a:solidFill>
                      <a:schemeClr val="bg1"/>
                    </a:solidFill>
                    <a:sym typeface="+mn-ea"/>
                  </a:rPr>
                  <a:t>分别取</a:t>
                </a:r>
                <a14:m>
                  <m:oMath xmlns:m="http://schemas.openxmlformats.org/officeDocument/2006/math">
                    <m:r>
                      <a:rPr lang="en-US" altLang="zh-CN" sz="2400" b="0" i="1" smtClean="0">
                        <a:solidFill>
                          <a:schemeClr val="bg1"/>
                        </a:solidFill>
                        <a:latin typeface="Cambria Math" panose="02040503050406030204" pitchFamily="18" charset="0"/>
                        <a:sym typeface="+mn-ea"/>
                      </a:rPr>
                      <m:t>𝑗</m:t>
                    </m:r>
                    <m:r>
                      <a:rPr lang="en-US" altLang="zh-CN" sz="2400" b="0" i="1" smtClean="0">
                        <a:solidFill>
                          <a:schemeClr val="bg1"/>
                        </a:solidFill>
                        <a:latin typeface="Cambria Math" panose="02040503050406030204" pitchFamily="18" charset="0"/>
                        <a:sym typeface="+mn-ea"/>
                      </a:rPr>
                      <m:t>=1,2,⋯,</m:t>
                    </m:r>
                    <m:r>
                      <a:rPr lang="en-US" altLang="zh-CN" sz="2400" b="0" i="1" smtClean="0">
                        <a:solidFill>
                          <a:schemeClr val="bg1"/>
                        </a:solidFill>
                        <a:latin typeface="Cambria Math" panose="02040503050406030204" pitchFamily="18" charset="0"/>
                        <a:ea typeface="Cambria Math" panose="02040503050406030204" pitchFamily="18" charset="0"/>
                        <a:sym typeface="+mn-ea"/>
                      </a:rPr>
                      <m:t>𝑛</m:t>
                    </m:r>
                  </m:oMath>
                </a14:m>
                <a:r>
                  <a:rPr lang="zh-CN" altLang="en-US" sz="2400" dirty="0" smtClean="0">
                    <a:solidFill>
                      <a:schemeClr val="bg1"/>
                    </a:solidFill>
                    <a:sym typeface="+mn-ea"/>
                  </a:rPr>
                  <a:t> 所得的方程组通常</a:t>
                </a:r>
                <a:r>
                  <a:rPr lang="zh-CN" altLang="en-US" sz="2400" dirty="0">
                    <a:solidFill>
                      <a:schemeClr val="bg1"/>
                    </a:solidFill>
                    <a:sym typeface="+mn-ea"/>
                  </a:rPr>
                  <a:t>称为</a:t>
                </a:r>
                <a:r>
                  <a:rPr lang="zh-CN" altLang="en-US" sz="2400" dirty="0">
                    <a:solidFill>
                      <a:srgbClr val="FF0000"/>
                    </a:solidFill>
                    <a:sym typeface="+mn-ea"/>
                  </a:rPr>
                  <a:t>正则方程组</a:t>
                </a:r>
                <a:r>
                  <a:rPr lang="zh-CN" altLang="en-US" sz="2400" dirty="0" smtClean="0">
                    <a:solidFill>
                      <a:schemeClr val="bg1"/>
                    </a:solidFill>
                    <a:sym typeface="+mn-ea"/>
                  </a:rPr>
                  <a:t>。</a:t>
                </a:r>
                <a:endParaRPr lang="en-US" altLang="zh-CN" sz="2400" dirty="0" smtClean="0">
                  <a:solidFill>
                    <a:schemeClr val="bg1"/>
                  </a:solidFill>
                  <a:sym typeface="+mn-ea"/>
                </a:endParaRPr>
              </a:p>
              <a:p>
                <a:pPr eaLnBrk="0" hangingPunct="0">
                  <a:buFontTx/>
                  <a:buNone/>
                </a:pPr>
                <a:r>
                  <a:rPr lang="en-US" altLang="zh-CN" sz="2400" dirty="0">
                    <a:solidFill>
                      <a:schemeClr val="bg1"/>
                    </a:solidFill>
                    <a:sym typeface="+mn-ea"/>
                  </a:rPr>
                  <a:t> </a:t>
                </a:r>
                <a:r>
                  <a:rPr lang="en-US" altLang="zh-CN" sz="2400" dirty="0" smtClean="0">
                    <a:solidFill>
                      <a:schemeClr val="bg1"/>
                    </a:solidFill>
                    <a:sym typeface="+mn-ea"/>
                  </a:rPr>
                  <a:t>       </a:t>
                </a:r>
                <a:r>
                  <a:rPr lang="zh-CN" altLang="en-US" sz="2400" dirty="0" smtClean="0">
                    <a:solidFill>
                      <a:schemeClr val="bg1"/>
                    </a:solidFill>
                    <a:sym typeface="+mn-ea"/>
                  </a:rPr>
                  <a:t>若记</a:t>
                </a:r>
                <a:endParaRPr lang="en-US" altLang="zh-CN" sz="2400" b="0" i="1" dirty="0" smtClean="0">
                  <a:solidFill>
                    <a:schemeClr val="bg1"/>
                  </a:solidFill>
                  <a:latin typeface="Cambria Math" panose="020405030504060302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d>
                        <m:dPr>
                          <m:ctrlPr>
                            <a:rPr lang="en-US" altLang="zh-CN" sz="2400" b="0" i="1" smtClean="0">
                              <a:solidFill>
                                <a:schemeClr val="bg1"/>
                              </a:solidFill>
                              <a:latin typeface="Cambria Math" panose="02040503050406030204" pitchFamily="18" charset="0"/>
                              <a:sym typeface="+mn-ea"/>
                            </a:rPr>
                          </m:ctrlPr>
                        </m:dPr>
                        <m:e>
                          <m:sSub>
                            <m:sSubPr>
                              <m:ctrlPr>
                                <a:rPr lang="en-US" altLang="zh-CN" sz="2400" b="0" i="1" smtClean="0">
                                  <a:solidFill>
                                    <a:schemeClr val="bg1"/>
                                  </a:solidFill>
                                  <a:latin typeface="Cambria Math" panose="02040503050406030204" pitchFamily="18" charset="0"/>
                                  <a:sym typeface="+mn-ea"/>
                                </a:rPr>
                              </m:ctrlPr>
                            </m:sSubPr>
                            <m:e>
                              <m:r>
                                <a:rPr lang="zh-CN" altLang="en-US" sz="2400" i="1">
                                  <a:solidFill>
                                    <a:schemeClr val="bg1"/>
                                  </a:solidFill>
                                  <a:latin typeface="Cambria Math" panose="02040503050406030204" pitchFamily="18" charset="0"/>
                                  <a:sym typeface="+mn-ea"/>
                                </a:rPr>
                                <m:t>𝜑</m:t>
                              </m:r>
                            </m:e>
                            <m:sub>
                              <m:r>
                                <a:rPr lang="en-US" altLang="zh-CN" sz="2400" b="0" i="1" smtClean="0">
                                  <a:solidFill>
                                    <a:schemeClr val="bg1"/>
                                  </a:solidFill>
                                  <a:latin typeface="Cambria Math" panose="02040503050406030204" pitchFamily="18" charset="0"/>
                                  <a:sym typeface="+mn-ea"/>
                                </a:rPr>
                                <m:t>𝑖</m:t>
                              </m:r>
                            </m:sub>
                          </m:sSub>
                          <m:r>
                            <a:rPr lang="en-US" altLang="zh-CN" sz="2400" b="0" i="1" smtClean="0">
                              <a:solidFill>
                                <a:schemeClr val="bg1"/>
                              </a:solidFill>
                              <a:latin typeface="Cambria Math" panose="02040503050406030204" pitchFamily="18" charset="0"/>
                              <a:sym typeface="+mn-ea"/>
                            </a:rPr>
                            <m:t>,</m:t>
                          </m:r>
                          <m:sSub>
                            <m:sSubPr>
                              <m:ctrlPr>
                                <a:rPr lang="en-US" altLang="zh-CN" sz="2400" b="0" i="1" smtClean="0">
                                  <a:solidFill>
                                    <a:schemeClr val="bg1"/>
                                  </a:solidFill>
                                  <a:latin typeface="Cambria Math" panose="02040503050406030204" pitchFamily="18" charset="0"/>
                                  <a:sym typeface="+mn-ea"/>
                                </a:rPr>
                              </m:ctrlPr>
                            </m:sSubPr>
                            <m:e>
                              <m:r>
                                <a:rPr lang="zh-CN" altLang="en-US" sz="2400" b="0" i="1" smtClean="0">
                                  <a:solidFill>
                                    <a:schemeClr val="bg1"/>
                                  </a:solidFill>
                                  <a:latin typeface="Cambria Math" panose="02040503050406030204" pitchFamily="18" charset="0"/>
                                  <a:sym typeface="+mn-ea"/>
                                </a:rPr>
                                <m:t>𝜑</m:t>
                              </m:r>
                            </m:e>
                            <m:sub>
                              <m:r>
                                <a:rPr lang="en-US" altLang="zh-CN" sz="2400" b="0" i="1" smtClean="0">
                                  <a:solidFill>
                                    <a:schemeClr val="bg1"/>
                                  </a:solidFill>
                                  <a:latin typeface="Cambria Math" panose="02040503050406030204" pitchFamily="18" charset="0"/>
                                  <a:sym typeface="+mn-ea"/>
                                </a:rPr>
                                <m:t>𝑗</m:t>
                              </m:r>
                            </m:sub>
                          </m:sSub>
                        </m:e>
                      </m:d>
                      <m:r>
                        <a:rPr lang="en-US" altLang="zh-CN" sz="2400" b="0" i="1" smtClean="0">
                          <a:solidFill>
                            <a:schemeClr val="bg1"/>
                          </a:solidFill>
                          <a:latin typeface="Cambria Math" panose="02040503050406030204" pitchFamily="18" charset="0"/>
                          <a:sym typeface="+mn-ea"/>
                        </a:rPr>
                        <m:t>=</m:t>
                      </m:r>
                      <m:nary>
                        <m:naryPr>
                          <m:chr m:val="∑"/>
                          <m:ctrlPr>
                            <a:rPr lang="en-US" altLang="zh-CN" sz="2400" b="0" i="1" smtClean="0">
                              <a:solidFill>
                                <a:schemeClr val="bg1"/>
                              </a:solidFill>
                              <a:latin typeface="Cambria Math" panose="02040503050406030204" pitchFamily="18" charset="0"/>
                              <a:sym typeface="+mn-ea"/>
                            </a:rPr>
                          </m:ctrlPr>
                        </m:naryPr>
                        <m:sub>
                          <m:r>
                            <m:rPr>
                              <m:brk m:alnAt="23"/>
                            </m:rPr>
                            <a:rPr lang="en-US" altLang="zh-CN" sz="2400" b="0" i="1" smtClean="0">
                              <a:solidFill>
                                <a:schemeClr val="bg1"/>
                              </a:solidFill>
                              <a:latin typeface="Cambria Math" panose="02040503050406030204" pitchFamily="18" charset="0"/>
                              <a:sym typeface="+mn-ea"/>
                            </a:rPr>
                            <m:t>𝑘</m:t>
                          </m:r>
                          <m:r>
                            <a:rPr lang="en-US" altLang="zh-CN" sz="2400" b="0" i="1" smtClean="0">
                              <a:solidFill>
                                <a:schemeClr val="bg1"/>
                              </a:solidFill>
                              <a:latin typeface="Cambria Math" panose="02040503050406030204" pitchFamily="18" charset="0"/>
                              <a:sym typeface="+mn-ea"/>
                            </a:rPr>
                            <m:t>=1</m:t>
                          </m:r>
                        </m:sub>
                        <m:sup>
                          <m:r>
                            <a:rPr lang="en-US" altLang="zh-CN" sz="2400" b="0" i="1" smtClean="0">
                              <a:solidFill>
                                <a:schemeClr val="bg1"/>
                              </a:solidFill>
                              <a:latin typeface="Cambria Math" panose="02040503050406030204" pitchFamily="18" charset="0"/>
                              <a:sym typeface="+mn-ea"/>
                            </a:rPr>
                            <m:t>𝑛</m:t>
                          </m:r>
                        </m:sup>
                        <m:e>
                          <m:sSub>
                            <m:sSubPr>
                              <m:ctrlPr>
                                <a:rPr lang="en-US" altLang="zh-CN" sz="2400" i="1">
                                  <a:solidFill>
                                    <a:schemeClr val="bg1"/>
                                  </a:solidFill>
                                  <a:latin typeface="Cambria Math" panose="02040503050406030204" pitchFamily="18" charset="0"/>
                                  <a:sym typeface="+mn-ea"/>
                                </a:rPr>
                              </m:ctrlPr>
                            </m:sSubPr>
                            <m:e>
                              <m:r>
                                <a:rPr lang="zh-CN" altLang="en-US" sz="2400" i="1">
                                  <a:solidFill>
                                    <a:schemeClr val="bg1"/>
                                  </a:solidFill>
                                  <a:latin typeface="Cambria Math" panose="02040503050406030204" pitchFamily="18" charset="0"/>
                                  <a:sym typeface="+mn-ea"/>
                                </a:rPr>
                                <m:t>𝜑</m:t>
                              </m:r>
                            </m:e>
                            <m:sub>
                              <m:r>
                                <a:rPr lang="en-US" altLang="zh-CN" sz="2400" i="1">
                                  <a:solidFill>
                                    <a:schemeClr val="bg1"/>
                                  </a:solidFill>
                                  <a:latin typeface="Cambria Math" panose="02040503050406030204" pitchFamily="18" charset="0"/>
                                  <a:sym typeface="+mn-ea"/>
                                </a:rPr>
                                <m:t>𝑖</m:t>
                              </m:r>
                            </m:sub>
                          </m:sSub>
                          <m:r>
                            <a:rPr lang="en-US" altLang="zh-CN" sz="2400" i="1">
                              <a:solidFill>
                                <a:schemeClr val="bg1"/>
                              </a:solidFill>
                              <a:latin typeface="Cambria Math" panose="02040503050406030204" pitchFamily="18" charset="0"/>
                              <a:sym typeface="+mn-ea"/>
                            </a:rPr>
                            <m:t>(</m:t>
                          </m:r>
                          <m:sSub>
                            <m:sSubPr>
                              <m:ctrlPr>
                                <a:rPr lang="en-US" altLang="zh-CN" sz="2400" i="1">
                                  <a:solidFill>
                                    <a:schemeClr val="bg1"/>
                                  </a:solidFill>
                                  <a:latin typeface="Cambria Math" panose="02040503050406030204" pitchFamily="18" charset="0"/>
                                  <a:sym typeface="+mn-ea"/>
                                </a:rPr>
                              </m:ctrlPr>
                            </m:sSubPr>
                            <m:e>
                              <m:r>
                                <a:rPr lang="en-US" altLang="zh-CN" sz="2400" i="1">
                                  <a:solidFill>
                                    <a:schemeClr val="bg1"/>
                                  </a:solidFill>
                                  <a:latin typeface="Cambria Math" panose="02040503050406030204" pitchFamily="18" charset="0"/>
                                  <a:sym typeface="+mn-ea"/>
                                </a:rPr>
                                <m:t>𝑥</m:t>
                              </m:r>
                            </m:e>
                            <m:sub>
                              <m:r>
                                <a:rPr lang="en-US" altLang="zh-CN" sz="2400" i="1">
                                  <a:solidFill>
                                    <a:schemeClr val="bg1"/>
                                  </a:solidFill>
                                  <a:latin typeface="Cambria Math" panose="02040503050406030204" pitchFamily="18" charset="0"/>
                                  <a:sym typeface="+mn-ea"/>
                                </a:rPr>
                                <m:t>𝑘</m:t>
                              </m:r>
                            </m:sub>
                          </m:sSub>
                          <m:r>
                            <a:rPr lang="en-US" altLang="zh-CN" sz="2400" i="1">
                              <a:solidFill>
                                <a:schemeClr val="bg1"/>
                              </a:solidFill>
                              <a:latin typeface="Cambria Math" panose="02040503050406030204" pitchFamily="18" charset="0"/>
                              <a:sym typeface="+mn-ea"/>
                            </a:rPr>
                            <m:t>)</m:t>
                          </m:r>
                          <m:sSub>
                            <m:sSubPr>
                              <m:ctrlPr>
                                <a:rPr lang="en-US" altLang="zh-CN" sz="2400" i="1">
                                  <a:solidFill>
                                    <a:schemeClr val="bg1"/>
                                  </a:solidFill>
                                  <a:latin typeface="Cambria Math" panose="02040503050406030204" pitchFamily="18" charset="0"/>
                                  <a:sym typeface="+mn-ea"/>
                                </a:rPr>
                              </m:ctrlPr>
                            </m:sSubPr>
                            <m:e>
                              <m:r>
                                <a:rPr lang="zh-CN" altLang="en-US" sz="2400" i="1">
                                  <a:solidFill>
                                    <a:schemeClr val="bg1"/>
                                  </a:solidFill>
                                  <a:latin typeface="Cambria Math" panose="02040503050406030204" pitchFamily="18" charset="0"/>
                                  <a:sym typeface="+mn-ea"/>
                                </a:rPr>
                                <m:t>𝜑</m:t>
                              </m:r>
                            </m:e>
                            <m:sub>
                              <m:r>
                                <a:rPr lang="en-US" altLang="zh-CN" sz="2400" i="1">
                                  <a:solidFill>
                                    <a:schemeClr val="bg1"/>
                                  </a:solidFill>
                                  <a:latin typeface="Cambria Math" panose="02040503050406030204" pitchFamily="18" charset="0"/>
                                  <a:sym typeface="+mn-ea"/>
                                </a:rPr>
                                <m:t>𝑗</m:t>
                              </m:r>
                            </m:sub>
                          </m:sSub>
                          <m:r>
                            <a:rPr lang="en-US" altLang="zh-CN" sz="2400" i="1">
                              <a:solidFill>
                                <a:schemeClr val="bg1"/>
                              </a:solidFill>
                              <a:latin typeface="Cambria Math" panose="02040503050406030204" pitchFamily="18" charset="0"/>
                              <a:sym typeface="+mn-ea"/>
                            </a:rPr>
                            <m:t>(</m:t>
                          </m:r>
                          <m:sSub>
                            <m:sSubPr>
                              <m:ctrlPr>
                                <a:rPr lang="en-US" altLang="zh-CN" sz="2400" i="1">
                                  <a:solidFill>
                                    <a:schemeClr val="bg1"/>
                                  </a:solidFill>
                                  <a:latin typeface="Cambria Math" panose="02040503050406030204" pitchFamily="18" charset="0"/>
                                  <a:sym typeface="+mn-ea"/>
                                </a:rPr>
                              </m:ctrlPr>
                            </m:sSubPr>
                            <m:e>
                              <m:r>
                                <a:rPr lang="en-US" altLang="zh-CN" sz="2400" i="1">
                                  <a:solidFill>
                                    <a:schemeClr val="bg1"/>
                                  </a:solidFill>
                                  <a:latin typeface="Cambria Math" panose="02040503050406030204" pitchFamily="18" charset="0"/>
                                  <a:sym typeface="+mn-ea"/>
                                </a:rPr>
                                <m:t>𝑥</m:t>
                              </m:r>
                            </m:e>
                            <m:sub>
                              <m:r>
                                <a:rPr lang="en-US" altLang="zh-CN" sz="2400" i="1">
                                  <a:solidFill>
                                    <a:schemeClr val="bg1"/>
                                  </a:solidFill>
                                  <a:latin typeface="Cambria Math" panose="02040503050406030204" pitchFamily="18" charset="0"/>
                                  <a:sym typeface="+mn-ea"/>
                                </a:rPr>
                                <m:t>𝑘</m:t>
                              </m:r>
                            </m:sub>
                          </m:sSub>
                          <m:r>
                            <a:rPr lang="en-US" altLang="zh-CN" sz="2400" i="1">
                              <a:solidFill>
                                <a:schemeClr val="bg1"/>
                              </a:solidFill>
                              <a:latin typeface="Cambria Math" panose="02040503050406030204" pitchFamily="18" charset="0"/>
                              <a:sym typeface="+mn-ea"/>
                            </a:rPr>
                            <m:t>)</m:t>
                          </m:r>
                        </m:e>
                      </m:nary>
                      <m:r>
                        <a:rPr lang="zh-CN" altLang="en-US" sz="2400" i="1">
                          <a:solidFill>
                            <a:schemeClr val="bg1"/>
                          </a:solidFill>
                          <a:latin typeface="Cambria Math" panose="02040503050406030204" pitchFamily="18" charset="0"/>
                          <a:sym typeface="+mn-ea"/>
                        </a:rPr>
                        <m:t>，</m:t>
                      </m:r>
                      <m:d>
                        <m:dPr>
                          <m:ctrlPr>
                            <a:rPr lang="en-US" altLang="zh-CN" sz="2400" i="1">
                              <a:solidFill>
                                <a:schemeClr val="bg1"/>
                              </a:solidFill>
                              <a:latin typeface="Cambria Math" panose="02040503050406030204" pitchFamily="18" charset="0"/>
                              <a:sym typeface="+mn-ea"/>
                            </a:rPr>
                          </m:ctrlPr>
                        </m:dPr>
                        <m:e>
                          <m:sSub>
                            <m:sSubPr>
                              <m:ctrlPr>
                                <a:rPr lang="en-US" altLang="zh-CN" sz="2400" i="1">
                                  <a:solidFill>
                                    <a:schemeClr val="bg1"/>
                                  </a:solidFill>
                                  <a:latin typeface="Cambria Math" panose="02040503050406030204" pitchFamily="18" charset="0"/>
                                  <a:sym typeface="+mn-ea"/>
                                </a:rPr>
                              </m:ctrlPr>
                            </m:sSubPr>
                            <m:e>
                              <m:r>
                                <a:rPr lang="en-US" altLang="zh-CN" sz="2400" i="1">
                                  <a:solidFill>
                                    <a:schemeClr val="bg1"/>
                                  </a:solidFill>
                                  <a:latin typeface="Cambria Math" panose="02040503050406030204" pitchFamily="18" charset="0"/>
                                  <a:sym typeface="+mn-ea"/>
                                </a:rPr>
                                <m:t>𝑦</m:t>
                              </m:r>
                              <m:r>
                                <a:rPr lang="en-US" altLang="zh-CN" sz="2400" b="0" i="1" smtClean="0">
                                  <a:solidFill>
                                    <a:schemeClr val="bg1"/>
                                  </a:solidFill>
                                  <a:latin typeface="Cambria Math" panose="02040503050406030204" pitchFamily="18" charset="0"/>
                                  <a:sym typeface="+mn-ea"/>
                                </a:rPr>
                                <m:t>,</m:t>
                              </m:r>
                              <m:r>
                                <a:rPr lang="zh-CN" altLang="en-US" sz="2400" i="1">
                                  <a:solidFill>
                                    <a:schemeClr val="bg1"/>
                                  </a:solidFill>
                                  <a:latin typeface="Cambria Math" panose="02040503050406030204" pitchFamily="18" charset="0"/>
                                  <a:sym typeface="+mn-ea"/>
                                </a:rPr>
                                <m:t>𝜑</m:t>
                              </m:r>
                            </m:e>
                            <m:sub>
                              <m:r>
                                <a:rPr lang="en-US" altLang="zh-CN" sz="2400" b="0" i="1" smtClean="0">
                                  <a:solidFill>
                                    <a:schemeClr val="bg1"/>
                                  </a:solidFill>
                                  <a:latin typeface="Cambria Math" panose="02040503050406030204" pitchFamily="18" charset="0"/>
                                  <a:sym typeface="+mn-ea"/>
                                </a:rPr>
                                <m:t>𝑗</m:t>
                              </m:r>
                            </m:sub>
                          </m:sSub>
                          <m:r>
                            <a:rPr lang="en-US" altLang="zh-CN" sz="2400" b="0" i="1" smtClean="0">
                              <a:solidFill>
                                <a:schemeClr val="bg1"/>
                              </a:solidFill>
                              <a:latin typeface="Cambria Math" panose="02040503050406030204" pitchFamily="18" charset="0"/>
                              <a:sym typeface="+mn-ea"/>
                            </a:rPr>
                            <m:t> </m:t>
                          </m:r>
                        </m:e>
                      </m:d>
                      <m:r>
                        <a:rPr lang="en-US" altLang="zh-CN" sz="2400" i="1">
                          <a:solidFill>
                            <a:schemeClr val="bg1"/>
                          </a:solidFill>
                          <a:latin typeface="Cambria Math" panose="02040503050406030204" pitchFamily="18" charset="0"/>
                          <a:sym typeface="+mn-ea"/>
                        </a:rPr>
                        <m:t>=</m:t>
                      </m:r>
                      <m:nary>
                        <m:naryPr>
                          <m:chr m:val="∑"/>
                          <m:ctrlPr>
                            <a:rPr lang="en-US" altLang="zh-CN" sz="2400" i="1">
                              <a:solidFill>
                                <a:schemeClr val="bg1"/>
                              </a:solidFill>
                              <a:latin typeface="Cambria Math" panose="02040503050406030204" pitchFamily="18" charset="0"/>
                              <a:sym typeface="+mn-ea"/>
                            </a:rPr>
                          </m:ctrlPr>
                        </m:naryPr>
                        <m:sub>
                          <m:r>
                            <m:rPr>
                              <m:brk m:alnAt="23"/>
                            </m:rPr>
                            <a:rPr lang="en-US" altLang="zh-CN" sz="2400" i="1">
                              <a:solidFill>
                                <a:schemeClr val="bg1"/>
                              </a:solidFill>
                              <a:latin typeface="Cambria Math" panose="02040503050406030204" pitchFamily="18" charset="0"/>
                              <a:sym typeface="+mn-ea"/>
                            </a:rPr>
                            <m:t>𝑘</m:t>
                          </m:r>
                          <m:r>
                            <a:rPr lang="en-US" altLang="zh-CN" sz="2400" i="1">
                              <a:solidFill>
                                <a:schemeClr val="bg1"/>
                              </a:solidFill>
                              <a:latin typeface="Cambria Math" panose="02040503050406030204" pitchFamily="18" charset="0"/>
                              <a:sym typeface="+mn-ea"/>
                            </a:rPr>
                            <m:t>=1</m:t>
                          </m:r>
                        </m:sub>
                        <m:sup>
                          <m:r>
                            <a:rPr lang="en-US" altLang="zh-CN" sz="2400" i="1">
                              <a:solidFill>
                                <a:schemeClr val="bg1"/>
                              </a:solidFill>
                              <a:latin typeface="Cambria Math" panose="02040503050406030204" pitchFamily="18" charset="0"/>
                              <a:sym typeface="+mn-ea"/>
                            </a:rPr>
                            <m:t>𝑛</m:t>
                          </m:r>
                        </m:sup>
                        <m:e>
                          <m:sSub>
                            <m:sSubPr>
                              <m:ctrlPr>
                                <a:rPr lang="en-US" altLang="zh-CN" sz="2400" i="1">
                                  <a:solidFill>
                                    <a:schemeClr val="bg1"/>
                                  </a:solidFill>
                                  <a:latin typeface="Cambria Math" panose="02040503050406030204" pitchFamily="18" charset="0"/>
                                  <a:sym typeface="+mn-ea"/>
                                </a:rPr>
                              </m:ctrlPr>
                            </m:sSubPr>
                            <m:e>
                              <m:sSub>
                                <m:sSubPr>
                                  <m:ctrlPr>
                                    <a:rPr lang="en-US" altLang="zh-CN" sz="2400" i="1">
                                      <a:solidFill>
                                        <a:schemeClr val="bg1"/>
                                      </a:solidFill>
                                      <a:latin typeface="Cambria Math" panose="02040503050406030204" pitchFamily="18" charset="0"/>
                                      <a:sym typeface="+mn-ea"/>
                                    </a:rPr>
                                  </m:ctrlPr>
                                </m:sSubPr>
                                <m:e>
                                  <m:r>
                                    <a:rPr lang="en-US" altLang="zh-CN" sz="2400" i="1">
                                      <a:solidFill>
                                        <a:schemeClr val="bg1"/>
                                      </a:solidFill>
                                      <a:latin typeface="Cambria Math" panose="02040503050406030204" pitchFamily="18" charset="0"/>
                                      <a:sym typeface="+mn-ea"/>
                                    </a:rPr>
                                    <m:t>𝑦</m:t>
                                  </m:r>
                                </m:e>
                                <m:sub>
                                  <m:r>
                                    <a:rPr lang="en-US" altLang="zh-CN" sz="2400" i="1">
                                      <a:solidFill>
                                        <a:schemeClr val="bg1"/>
                                      </a:solidFill>
                                      <a:latin typeface="Cambria Math" panose="02040503050406030204" pitchFamily="18" charset="0"/>
                                      <a:sym typeface="+mn-ea"/>
                                    </a:rPr>
                                    <m:t>𝑘</m:t>
                                  </m:r>
                                </m:sub>
                              </m:sSub>
                              <m:r>
                                <a:rPr lang="zh-CN" altLang="en-US" sz="2400" i="1">
                                  <a:solidFill>
                                    <a:schemeClr val="bg1"/>
                                  </a:solidFill>
                                  <a:latin typeface="Cambria Math" panose="02040503050406030204" pitchFamily="18" charset="0"/>
                                  <a:sym typeface="+mn-ea"/>
                                </a:rPr>
                                <m:t>𝜑</m:t>
                              </m:r>
                            </m:e>
                            <m:sub>
                              <m:r>
                                <a:rPr lang="en-US" altLang="zh-CN" sz="2400" b="0" i="1" smtClean="0">
                                  <a:solidFill>
                                    <a:schemeClr val="bg1"/>
                                  </a:solidFill>
                                  <a:latin typeface="Cambria Math" panose="02040503050406030204" pitchFamily="18" charset="0"/>
                                  <a:sym typeface="+mn-ea"/>
                                </a:rPr>
                                <m:t>𝑗</m:t>
                              </m:r>
                            </m:sub>
                          </m:sSub>
                          <m:r>
                            <a:rPr lang="en-US" altLang="zh-CN" sz="2400" i="1" smtClean="0">
                              <a:solidFill>
                                <a:schemeClr val="bg1"/>
                              </a:solidFill>
                              <a:latin typeface="Cambria Math" panose="02040503050406030204" pitchFamily="18" charset="0"/>
                              <a:sym typeface="+mn-ea"/>
                            </a:rPr>
                            <m:t> </m:t>
                          </m:r>
                          <m:r>
                            <a:rPr lang="en-US" altLang="zh-CN" sz="2400" i="1">
                              <a:solidFill>
                                <a:schemeClr val="bg1"/>
                              </a:solidFill>
                              <a:latin typeface="Cambria Math" panose="02040503050406030204" pitchFamily="18" charset="0"/>
                              <a:sym typeface="+mn-ea"/>
                            </a:rPr>
                            <m:t>(</m:t>
                          </m:r>
                          <m:sSub>
                            <m:sSubPr>
                              <m:ctrlPr>
                                <a:rPr lang="en-US" altLang="zh-CN" sz="2400" i="1">
                                  <a:solidFill>
                                    <a:schemeClr val="bg1"/>
                                  </a:solidFill>
                                  <a:latin typeface="Cambria Math" panose="02040503050406030204" pitchFamily="18" charset="0"/>
                                  <a:sym typeface="+mn-ea"/>
                                </a:rPr>
                              </m:ctrlPr>
                            </m:sSubPr>
                            <m:e>
                              <m:r>
                                <a:rPr lang="en-US" altLang="zh-CN" sz="2400" i="1">
                                  <a:solidFill>
                                    <a:schemeClr val="bg1"/>
                                  </a:solidFill>
                                  <a:latin typeface="Cambria Math" panose="02040503050406030204" pitchFamily="18" charset="0"/>
                                  <a:sym typeface="+mn-ea"/>
                                </a:rPr>
                                <m:t>𝑥</m:t>
                              </m:r>
                            </m:e>
                            <m:sub>
                              <m:r>
                                <a:rPr lang="en-US" altLang="zh-CN" sz="2400" i="1">
                                  <a:solidFill>
                                    <a:schemeClr val="bg1"/>
                                  </a:solidFill>
                                  <a:latin typeface="Cambria Math" panose="02040503050406030204" pitchFamily="18" charset="0"/>
                                  <a:sym typeface="+mn-ea"/>
                                </a:rPr>
                                <m:t>𝑘</m:t>
                              </m:r>
                            </m:sub>
                          </m:sSub>
                          <m:r>
                            <a:rPr lang="en-US" altLang="zh-CN" sz="2400" i="1">
                              <a:solidFill>
                                <a:schemeClr val="bg1"/>
                              </a:solidFill>
                              <a:latin typeface="Cambria Math" panose="02040503050406030204" pitchFamily="18" charset="0"/>
                              <a:sym typeface="+mn-ea"/>
                            </a:rPr>
                            <m:t>)</m:t>
                          </m:r>
                        </m:e>
                      </m:nary>
                    </m:oMath>
                  </m:oMathPara>
                </a14:m>
                <a:endParaRPr lang="en-US" altLang="zh-CN" sz="2400" dirty="0" smtClean="0">
                  <a:solidFill>
                    <a:schemeClr val="bg1"/>
                  </a:solidFill>
                  <a:sym typeface="+mn-ea"/>
                </a:endParaRPr>
              </a:p>
              <a:p>
                <a:pPr eaLnBrk="0" hangingPunct="0">
                  <a:buFontTx/>
                  <a:buNone/>
                </a:pPr>
                <a:r>
                  <a:rPr lang="zh-CN" altLang="en-US" sz="2400" dirty="0" smtClean="0">
                    <a:solidFill>
                      <a:schemeClr val="bg1"/>
                    </a:solidFill>
                    <a:sym typeface="+mn-ea"/>
                  </a:rPr>
                  <a:t>正则方程组就可写成：</a:t>
                </a:r>
                <a:endParaRPr lang="en-US" altLang="zh-CN" sz="2400" dirty="0" smtClean="0">
                  <a:solidFill>
                    <a:schemeClr val="bg1"/>
                  </a:solidFill>
                  <a:sym typeface="+mn-ea"/>
                </a:endParaRPr>
              </a:p>
              <a:p>
                <a:pPr eaLnBrk="0" hangingPunct="0">
                  <a:buFontTx/>
                  <a:buNone/>
                </a:pPr>
                <a14:m>
                  <m:oMathPara xmlns:m="http://schemas.openxmlformats.org/officeDocument/2006/math">
                    <m:oMathParaPr>
                      <m:jc m:val="centerGroup"/>
                    </m:oMathParaPr>
                    <m:oMath xmlns:m="http://schemas.openxmlformats.org/officeDocument/2006/math">
                      <m:nary>
                        <m:naryPr>
                          <m:chr m:val="∑"/>
                          <m:ctrlPr>
                            <a:rPr lang="en-US" altLang="zh-CN" sz="2400" i="1" smtClean="0">
                              <a:solidFill>
                                <a:schemeClr val="bg1"/>
                              </a:solidFill>
                              <a:latin typeface="Cambria Math" panose="02040503050406030204" pitchFamily="18" charset="0"/>
                              <a:sym typeface="+mn-ea"/>
                            </a:rPr>
                          </m:ctrlPr>
                        </m:naryPr>
                        <m:sub>
                          <m:r>
                            <m:rPr>
                              <m:brk m:alnAt="23"/>
                            </m:rPr>
                            <a:rPr lang="en-US" altLang="zh-CN" sz="2400" b="0" i="1" smtClean="0">
                              <a:solidFill>
                                <a:schemeClr val="bg1"/>
                              </a:solidFill>
                              <a:latin typeface="Cambria Math" panose="02040503050406030204" pitchFamily="18" charset="0"/>
                              <a:sym typeface="+mn-ea"/>
                            </a:rPr>
                            <m:t>𝑖</m:t>
                          </m:r>
                          <m:r>
                            <a:rPr lang="en-US" altLang="zh-CN" sz="2400" b="0" i="1" smtClean="0">
                              <a:solidFill>
                                <a:schemeClr val="bg1"/>
                              </a:solidFill>
                              <a:latin typeface="Cambria Math" panose="02040503050406030204" pitchFamily="18" charset="0"/>
                              <a:sym typeface="+mn-ea"/>
                            </a:rPr>
                            <m:t>=1</m:t>
                          </m:r>
                        </m:sub>
                        <m:sup>
                          <m:r>
                            <a:rPr lang="en-US" altLang="zh-CN" sz="2400" b="0" i="1" smtClean="0">
                              <a:solidFill>
                                <a:schemeClr val="bg1"/>
                              </a:solidFill>
                              <a:latin typeface="Cambria Math" panose="02040503050406030204" pitchFamily="18" charset="0"/>
                              <a:sym typeface="+mn-ea"/>
                            </a:rPr>
                            <m:t>𝑚</m:t>
                          </m:r>
                        </m:sup>
                        <m:e>
                          <m:sSub>
                            <m:sSubPr>
                              <m:ctrlPr>
                                <a:rPr lang="en-US" altLang="zh-CN" sz="2400" i="1" smtClean="0">
                                  <a:solidFill>
                                    <a:schemeClr val="bg1"/>
                                  </a:solidFill>
                                  <a:latin typeface="Cambria Math" panose="02040503050406030204" pitchFamily="18" charset="0"/>
                                  <a:sym typeface="+mn-ea"/>
                                </a:rPr>
                              </m:ctrlPr>
                            </m:sSubPr>
                            <m:e>
                              <m:r>
                                <a:rPr lang="en-US" altLang="zh-CN" sz="2400" b="0" i="1" smtClean="0">
                                  <a:solidFill>
                                    <a:schemeClr val="bg1"/>
                                  </a:solidFill>
                                  <a:latin typeface="Cambria Math" panose="02040503050406030204" pitchFamily="18" charset="0"/>
                                  <a:sym typeface="+mn-ea"/>
                                </a:rPr>
                                <m:t>𝑎</m:t>
                              </m:r>
                            </m:e>
                            <m:sub>
                              <m:r>
                                <a:rPr lang="en-US" altLang="zh-CN" sz="2400" b="0" i="1" smtClean="0">
                                  <a:solidFill>
                                    <a:schemeClr val="bg1"/>
                                  </a:solidFill>
                                  <a:latin typeface="Cambria Math" panose="02040503050406030204" pitchFamily="18" charset="0"/>
                                  <a:sym typeface="+mn-ea"/>
                                </a:rPr>
                                <m:t>𝑖</m:t>
                              </m:r>
                            </m:sub>
                          </m:sSub>
                        </m:e>
                      </m:nary>
                      <m:d>
                        <m:dPr>
                          <m:ctrlPr>
                            <a:rPr lang="en-US" altLang="zh-CN" sz="2400" i="1">
                              <a:solidFill>
                                <a:schemeClr val="bg1"/>
                              </a:solidFill>
                              <a:latin typeface="Cambria Math" panose="02040503050406030204" pitchFamily="18" charset="0"/>
                              <a:sym typeface="+mn-ea"/>
                            </a:rPr>
                          </m:ctrlPr>
                        </m:dPr>
                        <m:e>
                          <m:sSub>
                            <m:sSubPr>
                              <m:ctrlPr>
                                <a:rPr lang="en-US" altLang="zh-CN" sz="2400" i="1">
                                  <a:solidFill>
                                    <a:schemeClr val="bg1"/>
                                  </a:solidFill>
                                  <a:latin typeface="Cambria Math" panose="02040503050406030204" pitchFamily="18" charset="0"/>
                                  <a:sym typeface="+mn-ea"/>
                                </a:rPr>
                              </m:ctrlPr>
                            </m:sSubPr>
                            <m:e>
                              <m:r>
                                <a:rPr lang="zh-CN" altLang="en-US" sz="2400" i="1">
                                  <a:solidFill>
                                    <a:schemeClr val="bg1"/>
                                  </a:solidFill>
                                  <a:latin typeface="Cambria Math" panose="02040503050406030204" pitchFamily="18" charset="0"/>
                                  <a:sym typeface="+mn-ea"/>
                                </a:rPr>
                                <m:t>𝜑</m:t>
                              </m:r>
                            </m:e>
                            <m:sub>
                              <m:r>
                                <a:rPr lang="en-US" altLang="zh-CN" sz="2400" i="1">
                                  <a:solidFill>
                                    <a:schemeClr val="bg1"/>
                                  </a:solidFill>
                                  <a:latin typeface="Cambria Math" panose="02040503050406030204" pitchFamily="18" charset="0"/>
                                  <a:sym typeface="+mn-ea"/>
                                </a:rPr>
                                <m:t>𝑖</m:t>
                              </m:r>
                            </m:sub>
                          </m:sSub>
                          <m:r>
                            <a:rPr lang="en-US" altLang="zh-CN" sz="2400" i="1">
                              <a:solidFill>
                                <a:schemeClr val="bg1"/>
                              </a:solidFill>
                              <a:latin typeface="Cambria Math" panose="02040503050406030204" pitchFamily="18" charset="0"/>
                              <a:sym typeface="+mn-ea"/>
                            </a:rPr>
                            <m:t>,</m:t>
                          </m:r>
                          <m:sSub>
                            <m:sSubPr>
                              <m:ctrlPr>
                                <a:rPr lang="en-US" altLang="zh-CN" sz="2400" i="1">
                                  <a:solidFill>
                                    <a:schemeClr val="bg1"/>
                                  </a:solidFill>
                                  <a:latin typeface="Cambria Math" panose="02040503050406030204" pitchFamily="18" charset="0"/>
                                  <a:sym typeface="+mn-ea"/>
                                </a:rPr>
                              </m:ctrlPr>
                            </m:sSubPr>
                            <m:e>
                              <m:r>
                                <a:rPr lang="zh-CN" altLang="en-US" sz="2400" i="1">
                                  <a:solidFill>
                                    <a:schemeClr val="bg1"/>
                                  </a:solidFill>
                                  <a:latin typeface="Cambria Math" panose="02040503050406030204" pitchFamily="18" charset="0"/>
                                  <a:sym typeface="+mn-ea"/>
                                </a:rPr>
                                <m:t>𝜑</m:t>
                              </m:r>
                            </m:e>
                            <m:sub>
                              <m:r>
                                <a:rPr lang="en-US" altLang="zh-CN" sz="2400" i="1">
                                  <a:solidFill>
                                    <a:schemeClr val="bg1"/>
                                  </a:solidFill>
                                  <a:latin typeface="Cambria Math" panose="02040503050406030204" pitchFamily="18" charset="0"/>
                                  <a:sym typeface="+mn-ea"/>
                                </a:rPr>
                                <m:t>𝑗</m:t>
                              </m:r>
                            </m:sub>
                          </m:sSub>
                        </m:e>
                      </m:d>
                      <m:r>
                        <a:rPr lang="en-US" altLang="zh-CN" sz="2400" b="0" i="0" smtClean="0">
                          <a:solidFill>
                            <a:schemeClr val="bg1"/>
                          </a:solidFill>
                          <a:latin typeface="Cambria Math" panose="02040503050406030204" pitchFamily="18" charset="0"/>
                          <a:sym typeface="+mn-ea"/>
                        </a:rPr>
                        <m:t>=</m:t>
                      </m:r>
                      <m:d>
                        <m:dPr>
                          <m:ctrlPr>
                            <a:rPr lang="en-US" altLang="zh-CN" sz="2400" i="1">
                              <a:solidFill>
                                <a:schemeClr val="bg1"/>
                              </a:solidFill>
                              <a:latin typeface="Cambria Math" panose="02040503050406030204" pitchFamily="18" charset="0"/>
                              <a:sym typeface="+mn-ea"/>
                            </a:rPr>
                          </m:ctrlPr>
                        </m:dPr>
                        <m:e>
                          <m:sSub>
                            <m:sSubPr>
                              <m:ctrlPr>
                                <a:rPr lang="en-US" altLang="zh-CN" sz="2400" i="1">
                                  <a:solidFill>
                                    <a:schemeClr val="bg1"/>
                                  </a:solidFill>
                                  <a:latin typeface="Cambria Math" panose="02040503050406030204" pitchFamily="18" charset="0"/>
                                  <a:sym typeface="+mn-ea"/>
                                </a:rPr>
                              </m:ctrlPr>
                            </m:sSubPr>
                            <m:e>
                              <m:r>
                                <a:rPr lang="en-US" altLang="zh-CN" sz="2400" i="1">
                                  <a:solidFill>
                                    <a:schemeClr val="bg1"/>
                                  </a:solidFill>
                                  <a:latin typeface="Cambria Math" panose="02040503050406030204" pitchFamily="18" charset="0"/>
                                  <a:sym typeface="+mn-ea"/>
                                </a:rPr>
                                <m:t>𝑦</m:t>
                              </m:r>
                              <m:r>
                                <a:rPr lang="en-US" altLang="zh-CN" sz="2400" i="1">
                                  <a:solidFill>
                                    <a:schemeClr val="bg1"/>
                                  </a:solidFill>
                                  <a:latin typeface="Cambria Math" panose="02040503050406030204" pitchFamily="18" charset="0"/>
                                  <a:sym typeface="+mn-ea"/>
                                </a:rPr>
                                <m:t>,</m:t>
                              </m:r>
                              <m:r>
                                <a:rPr lang="zh-CN" altLang="en-US" sz="2400" i="1">
                                  <a:solidFill>
                                    <a:schemeClr val="bg1"/>
                                  </a:solidFill>
                                  <a:latin typeface="Cambria Math" panose="02040503050406030204" pitchFamily="18" charset="0"/>
                                  <a:sym typeface="+mn-ea"/>
                                </a:rPr>
                                <m:t>𝜑</m:t>
                              </m:r>
                            </m:e>
                            <m:sub>
                              <m:r>
                                <a:rPr lang="en-US" altLang="zh-CN" sz="2400" i="1">
                                  <a:solidFill>
                                    <a:schemeClr val="bg1"/>
                                  </a:solidFill>
                                  <a:latin typeface="Cambria Math" panose="02040503050406030204" pitchFamily="18" charset="0"/>
                                  <a:sym typeface="+mn-ea"/>
                                </a:rPr>
                                <m:t>𝑗</m:t>
                              </m:r>
                            </m:sub>
                          </m:sSub>
                        </m:e>
                      </m:d>
                      <m:r>
                        <a:rPr lang="en-US" altLang="zh-CN" sz="2400" b="0" i="0" smtClean="0">
                          <a:solidFill>
                            <a:schemeClr val="bg1"/>
                          </a:solidFill>
                          <a:latin typeface="Cambria Math" panose="02040503050406030204" pitchFamily="18" charset="0"/>
                          <a:sym typeface="+mn-ea"/>
                        </a:rPr>
                        <m:t>,</m:t>
                      </m:r>
                      <m:r>
                        <m:rPr>
                          <m:sty m:val="p"/>
                        </m:rPr>
                        <a:rPr lang="en-US" altLang="zh-CN" sz="2400" b="0" i="0" smtClean="0">
                          <a:solidFill>
                            <a:schemeClr val="bg1"/>
                          </a:solidFill>
                          <a:latin typeface="Cambria Math" panose="02040503050406030204" pitchFamily="18" charset="0"/>
                          <a:sym typeface="+mn-ea"/>
                        </a:rPr>
                        <m:t>j</m:t>
                      </m:r>
                      <m:r>
                        <a:rPr lang="en-US" altLang="zh-CN" sz="2400" b="0" i="0" smtClean="0">
                          <a:solidFill>
                            <a:schemeClr val="bg1"/>
                          </a:solidFill>
                          <a:latin typeface="Cambria Math" panose="02040503050406030204" pitchFamily="18" charset="0"/>
                          <a:sym typeface="+mn-ea"/>
                        </a:rPr>
                        <m:t>=1,2,</m:t>
                      </m:r>
                      <m:r>
                        <a:rPr lang="en-US" altLang="zh-CN" sz="2400" b="0" i="1" smtClean="0">
                          <a:solidFill>
                            <a:schemeClr val="bg1"/>
                          </a:solidFill>
                          <a:latin typeface="Cambria Math" panose="02040503050406030204" pitchFamily="18" charset="0"/>
                          <a:ea typeface="Cambria Math" panose="02040503050406030204" pitchFamily="18" charset="0"/>
                          <a:sym typeface="+mn-ea"/>
                        </a:rPr>
                        <m:t>⋯,</m:t>
                      </m:r>
                      <m:r>
                        <a:rPr lang="en-US" altLang="zh-CN" sz="2400" b="0" i="1" smtClean="0">
                          <a:solidFill>
                            <a:schemeClr val="bg1"/>
                          </a:solidFill>
                          <a:latin typeface="Cambria Math" panose="02040503050406030204" pitchFamily="18" charset="0"/>
                          <a:ea typeface="Cambria Math" panose="02040503050406030204" pitchFamily="18" charset="0"/>
                          <a:sym typeface="+mn-ea"/>
                        </a:rPr>
                        <m:t>𝑛</m:t>
                      </m:r>
                      <m:r>
                        <a:rPr lang="en-US" altLang="zh-CN" sz="2400" b="0" i="1" smtClean="0">
                          <a:solidFill>
                            <a:schemeClr val="bg1"/>
                          </a:solidFill>
                          <a:latin typeface="Cambria Math" panose="02040503050406030204" pitchFamily="18" charset="0"/>
                          <a:ea typeface="Cambria Math" panose="02040503050406030204" pitchFamily="18" charset="0"/>
                          <a:sym typeface="+mn-ea"/>
                        </a:rPr>
                        <m:t>.</m:t>
                      </m:r>
                    </m:oMath>
                  </m:oMathPara>
                </a14:m>
                <a:endParaRPr lang="en-US" altLang="zh-CN" sz="2400" dirty="0">
                  <a:solidFill>
                    <a:schemeClr val="bg1"/>
                  </a:solidFill>
                  <a:sym typeface="+mn-ea"/>
                </a:endParaRPr>
              </a:p>
            </p:txBody>
          </p:sp>
        </mc:Choice>
        <mc:Fallback>
          <p:sp>
            <p:nvSpPr>
              <p:cNvPr id="5" name="矩形 4"/>
              <p:cNvSpPr>
                <a:spLocks noRot="1" noChangeAspect="1" noMove="1" noResize="1" noEditPoints="1" noAdjustHandles="1" noChangeArrowheads="1" noChangeShapeType="1" noTextEdit="1"/>
              </p:cNvSpPr>
              <p:nvPr/>
            </p:nvSpPr>
            <p:spPr>
              <a:xfrm>
                <a:off x="685942" y="1371654"/>
                <a:ext cx="10743918" cy="4963667"/>
              </a:xfrm>
              <a:prstGeom prst="rect">
                <a:avLst/>
              </a:prstGeom>
              <a:blipFill>
                <a:blip r:embed="rId2"/>
                <a:stretch>
                  <a:fillRect l="-908" t="-983"/>
                </a:stretch>
              </a:blipFill>
            </p:spPr>
            <p:txBody>
              <a:bodyPr/>
              <a:lstStyle/>
              <a:p>
                <a:r>
                  <a:rPr lang="zh-CN" altLang="en-US">
                    <a:noFill/>
                  </a:rPr>
                  <a:t> </a:t>
                </a:r>
              </a:p>
            </p:txBody>
          </p:sp>
        </mc:Fallback>
      </mc:AlternateContent>
      <p:sp>
        <p:nvSpPr>
          <p:cNvPr id="6" name="标题 1"/>
          <p:cNvSpPr>
            <a:spLocks noGrp="1"/>
          </p:cNvSpPr>
          <p:nvPr>
            <p:ph type="title"/>
          </p:nvPr>
        </p:nvSpPr>
        <p:spPr>
          <a:xfrm>
            <a:off x="609600" y="273050"/>
            <a:ext cx="4114836" cy="946208"/>
          </a:xfrm>
        </p:spPr>
        <p:txBody>
          <a:bodyPr/>
          <a:lstStyle/>
          <a:p>
            <a:r>
              <a:rPr lang="zh-CN" altLang="en-US" sz="4800" dirty="0" smtClean="0">
                <a:solidFill>
                  <a:srgbClr val="FF0000"/>
                </a:solidFill>
                <a:latin typeface="全新硬笔行书简" panose="02010600040101010101" pitchFamily="2" charset="-122"/>
                <a:ea typeface="全新硬笔行书简" panose="02010600040101010101" pitchFamily="2" charset="-122"/>
              </a:rPr>
              <a:t>二、曲线拟合</a:t>
            </a:r>
            <a:endParaRPr lang="zh-CN" altLang="en-US" sz="4800" dirty="0"/>
          </a:p>
        </p:txBody>
      </p:sp>
    </p:spTree>
    <p:extLst>
      <p:ext uri="{BB962C8B-B14F-4D97-AF65-F5344CB8AC3E}">
        <p14:creationId xmlns:p14="http://schemas.microsoft.com/office/powerpoint/2010/main" val="326472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矩形 4"/>
              <p:cNvSpPr/>
              <p:nvPr/>
            </p:nvSpPr>
            <p:spPr>
              <a:xfrm>
                <a:off x="685942" y="1371654"/>
                <a:ext cx="10743918" cy="3948389"/>
              </a:xfrm>
              <a:prstGeom prst="rect">
                <a:avLst/>
              </a:prstGeom>
            </p:spPr>
            <p:txBody>
              <a:bodyPr wrap="square">
                <a:spAutoFit/>
              </a:bodyPr>
              <a:lstStyle/>
              <a:p>
                <a:pPr eaLnBrk="0" hangingPunct="0">
                  <a:buFontTx/>
                  <a:buNone/>
                </a:pPr>
                <a14:m>
                  <m:oMathPara xmlns:m="http://schemas.openxmlformats.org/officeDocument/2006/math">
                    <m:oMathParaPr>
                      <m:jc m:val="centerGroup"/>
                    </m:oMathParaPr>
                    <m:oMath xmlns:m="http://schemas.openxmlformats.org/officeDocument/2006/math">
                      <m:nary>
                        <m:naryPr>
                          <m:chr m:val="∑"/>
                          <m:ctrlPr>
                            <a:rPr lang="en-US" altLang="zh-CN" sz="2800" i="1" smtClean="0">
                              <a:solidFill>
                                <a:schemeClr val="bg1"/>
                              </a:solidFill>
                              <a:latin typeface="Cambria Math" panose="02040503050406030204" pitchFamily="18" charset="0"/>
                              <a:sym typeface="+mn-ea"/>
                            </a:rPr>
                          </m:ctrlPr>
                        </m:naryPr>
                        <m:sub>
                          <m:r>
                            <m:rPr>
                              <m:brk m:alnAt="23"/>
                            </m:rPr>
                            <a:rPr lang="en-US" altLang="zh-CN" sz="2800" b="0" i="1" smtClean="0">
                              <a:solidFill>
                                <a:schemeClr val="bg1"/>
                              </a:solidFill>
                              <a:latin typeface="Cambria Math" panose="02040503050406030204" pitchFamily="18" charset="0"/>
                              <a:sym typeface="+mn-ea"/>
                            </a:rPr>
                            <m:t>𝑖</m:t>
                          </m:r>
                          <m:r>
                            <a:rPr lang="en-US" altLang="zh-CN" sz="2800" b="0" i="1" smtClean="0">
                              <a:solidFill>
                                <a:schemeClr val="bg1"/>
                              </a:solidFill>
                              <a:latin typeface="Cambria Math" panose="02040503050406030204" pitchFamily="18" charset="0"/>
                              <a:sym typeface="+mn-ea"/>
                            </a:rPr>
                            <m:t>=1</m:t>
                          </m:r>
                        </m:sub>
                        <m:sup>
                          <m:r>
                            <a:rPr lang="en-US" altLang="zh-CN" sz="2800" b="0" i="1" smtClean="0">
                              <a:solidFill>
                                <a:schemeClr val="bg1"/>
                              </a:solidFill>
                              <a:latin typeface="Cambria Math" panose="02040503050406030204" pitchFamily="18" charset="0"/>
                              <a:sym typeface="+mn-ea"/>
                            </a:rPr>
                            <m:t>𝑚</m:t>
                          </m:r>
                        </m:sup>
                        <m:e>
                          <m:sSub>
                            <m:sSubPr>
                              <m:ctrlPr>
                                <a:rPr lang="en-US" altLang="zh-CN" sz="2800" i="1" smtClean="0">
                                  <a:solidFill>
                                    <a:schemeClr val="bg1"/>
                                  </a:solidFill>
                                  <a:latin typeface="Cambria Math" panose="02040503050406030204" pitchFamily="18" charset="0"/>
                                  <a:sym typeface="+mn-ea"/>
                                </a:rPr>
                              </m:ctrlPr>
                            </m:sSubPr>
                            <m:e>
                              <m:r>
                                <a:rPr lang="en-US" altLang="zh-CN" sz="2800" b="0" i="1" smtClean="0">
                                  <a:solidFill>
                                    <a:schemeClr val="bg1"/>
                                  </a:solidFill>
                                  <a:latin typeface="Cambria Math" panose="02040503050406030204" pitchFamily="18" charset="0"/>
                                  <a:sym typeface="+mn-ea"/>
                                </a:rPr>
                                <m:t>𝑎</m:t>
                              </m:r>
                            </m:e>
                            <m:sub>
                              <m:r>
                                <a:rPr lang="en-US" altLang="zh-CN" sz="2800" b="0" i="1" smtClean="0">
                                  <a:solidFill>
                                    <a:schemeClr val="bg1"/>
                                  </a:solidFill>
                                  <a:latin typeface="Cambria Math" panose="02040503050406030204" pitchFamily="18" charset="0"/>
                                  <a:sym typeface="+mn-ea"/>
                                </a:rPr>
                                <m:t>𝑖</m:t>
                              </m:r>
                            </m:sub>
                          </m:sSub>
                        </m:e>
                      </m:nary>
                      <m:d>
                        <m:dPr>
                          <m:ctrlPr>
                            <a:rPr lang="en-US" altLang="zh-CN" sz="2800" i="1">
                              <a:solidFill>
                                <a:schemeClr val="bg1"/>
                              </a:solidFill>
                              <a:latin typeface="Cambria Math" panose="02040503050406030204" pitchFamily="18" charset="0"/>
                              <a:sym typeface="+mn-ea"/>
                            </a:rPr>
                          </m:ctrlPr>
                        </m:dPr>
                        <m:e>
                          <m:sSub>
                            <m:sSubPr>
                              <m:ctrlPr>
                                <a:rPr lang="en-US" altLang="zh-CN" sz="2800" i="1">
                                  <a:solidFill>
                                    <a:schemeClr val="bg1"/>
                                  </a:solidFill>
                                  <a:latin typeface="Cambria Math" panose="02040503050406030204" pitchFamily="18" charset="0"/>
                                  <a:sym typeface="+mn-ea"/>
                                </a:rPr>
                              </m:ctrlPr>
                            </m:sSubPr>
                            <m:e>
                              <m:r>
                                <a:rPr lang="zh-CN" altLang="en-US" sz="2800" i="1">
                                  <a:solidFill>
                                    <a:schemeClr val="bg1"/>
                                  </a:solidFill>
                                  <a:latin typeface="Cambria Math" panose="02040503050406030204" pitchFamily="18" charset="0"/>
                                  <a:sym typeface="+mn-ea"/>
                                </a:rPr>
                                <m:t>𝜑</m:t>
                              </m:r>
                            </m:e>
                            <m:sub>
                              <m:r>
                                <a:rPr lang="en-US" altLang="zh-CN" sz="2800" i="1">
                                  <a:solidFill>
                                    <a:schemeClr val="bg1"/>
                                  </a:solidFill>
                                  <a:latin typeface="Cambria Math" panose="02040503050406030204" pitchFamily="18" charset="0"/>
                                  <a:sym typeface="+mn-ea"/>
                                </a:rPr>
                                <m:t>𝑖</m:t>
                              </m:r>
                            </m:sub>
                          </m:sSub>
                          <m:r>
                            <a:rPr lang="en-US" altLang="zh-CN" sz="2800" i="1">
                              <a:solidFill>
                                <a:schemeClr val="bg1"/>
                              </a:solidFill>
                              <a:latin typeface="Cambria Math" panose="02040503050406030204" pitchFamily="18" charset="0"/>
                              <a:sym typeface="+mn-ea"/>
                            </a:rPr>
                            <m:t>,</m:t>
                          </m:r>
                          <m:sSub>
                            <m:sSubPr>
                              <m:ctrlPr>
                                <a:rPr lang="en-US" altLang="zh-CN" sz="2800" i="1">
                                  <a:solidFill>
                                    <a:schemeClr val="bg1"/>
                                  </a:solidFill>
                                  <a:latin typeface="Cambria Math" panose="02040503050406030204" pitchFamily="18" charset="0"/>
                                  <a:sym typeface="+mn-ea"/>
                                </a:rPr>
                              </m:ctrlPr>
                            </m:sSubPr>
                            <m:e>
                              <m:r>
                                <a:rPr lang="zh-CN" altLang="en-US" sz="2800" i="1">
                                  <a:solidFill>
                                    <a:schemeClr val="bg1"/>
                                  </a:solidFill>
                                  <a:latin typeface="Cambria Math" panose="02040503050406030204" pitchFamily="18" charset="0"/>
                                  <a:sym typeface="+mn-ea"/>
                                </a:rPr>
                                <m:t>𝜑</m:t>
                              </m:r>
                            </m:e>
                            <m:sub>
                              <m:r>
                                <a:rPr lang="en-US" altLang="zh-CN" sz="2800" i="1">
                                  <a:solidFill>
                                    <a:schemeClr val="bg1"/>
                                  </a:solidFill>
                                  <a:latin typeface="Cambria Math" panose="02040503050406030204" pitchFamily="18" charset="0"/>
                                  <a:sym typeface="+mn-ea"/>
                                </a:rPr>
                                <m:t>𝑗</m:t>
                              </m:r>
                            </m:sub>
                          </m:sSub>
                        </m:e>
                      </m:d>
                      <m:r>
                        <a:rPr lang="en-US" altLang="zh-CN" sz="2800" b="0" i="0" smtClean="0">
                          <a:solidFill>
                            <a:schemeClr val="bg1"/>
                          </a:solidFill>
                          <a:latin typeface="Cambria Math" panose="02040503050406030204" pitchFamily="18" charset="0"/>
                          <a:sym typeface="+mn-ea"/>
                        </a:rPr>
                        <m:t>=</m:t>
                      </m:r>
                      <m:d>
                        <m:dPr>
                          <m:ctrlPr>
                            <a:rPr lang="en-US" altLang="zh-CN" sz="2800" i="1">
                              <a:solidFill>
                                <a:schemeClr val="bg1"/>
                              </a:solidFill>
                              <a:latin typeface="Cambria Math" panose="02040503050406030204" pitchFamily="18" charset="0"/>
                              <a:sym typeface="+mn-ea"/>
                            </a:rPr>
                          </m:ctrlPr>
                        </m:dPr>
                        <m:e>
                          <m:sSub>
                            <m:sSubPr>
                              <m:ctrlPr>
                                <a:rPr lang="en-US" altLang="zh-CN" sz="2800" i="1">
                                  <a:solidFill>
                                    <a:schemeClr val="bg1"/>
                                  </a:solidFill>
                                  <a:latin typeface="Cambria Math" panose="02040503050406030204" pitchFamily="18" charset="0"/>
                                  <a:sym typeface="+mn-ea"/>
                                </a:rPr>
                              </m:ctrlPr>
                            </m:sSubPr>
                            <m:e>
                              <m:r>
                                <a:rPr lang="en-US" altLang="zh-CN" sz="2800" i="1">
                                  <a:solidFill>
                                    <a:schemeClr val="bg1"/>
                                  </a:solidFill>
                                  <a:latin typeface="Cambria Math" panose="02040503050406030204" pitchFamily="18" charset="0"/>
                                  <a:sym typeface="+mn-ea"/>
                                </a:rPr>
                                <m:t>𝑦</m:t>
                              </m:r>
                              <m:r>
                                <a:rPr lang="en-US" altLang="zh-CN" sz="2800" i="1">
                                  <a:solidFill>
                                    <a:schemeClr val="bg1"/>
                                  </a:solidFill>
                                  <a:latin typeface="Cambria Math" panose="02040503050406030204" pitchFamily="18" charset="0"/>
                                  <a:sym typeface="+mn-ea"/>
                                </a:rPr>
                                <m:t>,</m:t>
                              </m:r>
                              <m:r>
                                <a:rPr lang="zh-CN" altLang="en-US" sz="2800" i="1">
                                  <a:solidFill>
                                    <a:schemeClr val="bg1"/>
                                  </a:solidFill>
                                  <a:latin typeface="Cambria Math" panose="02040503050406030204" pitchFamily="18" charset="0"/>
                                  <a:sym typeface="+mn-ea"/>
                                </a:rPr>
                                <m:t>𝜑</m:t>
                              </m:r>
                            </m:e>
                            <m:sub>
                              <m:r>
                                <a:rPr lang="en-US" altLang="zh-CN" sz="2800" i="1">
                                  <a:solidFill>
                                    <a:schemeClr val="bg1"/>
                                  </a:solidFill>
                                  <a:latin typeface="Cambria Math" panose="02040503050406030204" pitchFamily="18" charset="0"/>
                                  <a:sym typeface="+mn-ea"/>
                                </a:rPr>
                                <m:t>𝑗</m:t>
                              </m:r>
                            </m:sub>
                          </m:sSub>
                        </m:e>
                      </m:d>
                      <m:r>
                        <a:rPr lang="en-US" altLang="zh-CN" sz="2800" b="0" i="0" smtClean="0">
                          <a:solidFill>
                            <a:schemeClr val="bg1"/>
                          </a:solidFill>
                          <a:latin typeface="Cambria Math" panose="02040503050406030204" pitchFamily="18" charset="0"/>
                          <a:sym typeface="+mn-ea"/>
                        </a:rPr>
                        <m:t>,</m:t>
                      </m:r>
                      <m:r>
                        <m:rPr>
                          <m:sty m:val="p"/>
                        </m:rPr>
                        <a:rPr lang="en-US" altLang="zh-CN" sz="2800" b="0" i="0" smtClean="0">
                          <a:solidFill>
                            <a:schemeClr val="bg1"/>
                          </a:solidFill>
                          <a:latin typeface="Cambria Math" panose="02040503050406030204" pitchFamily="18" charset="0"/>
                          <a:sym typeface="+mn-ea"/>
                        </a:rPr>
                        <m:t>j</m:t>
                      </m:r>
                      <m:r>
                        <a:rPr lang="en-US" altLang="zh-CN" sz="2800" b="0" i="0" smtClean="0">
                          <a:solidFill>
                            <a:schemeClr val="bg1"/>
                          </a:solidFill>
                          <a:latin typeface="Cambria Math" panose="02040503050406030204" pitchFamily="18" charset="0"/>
                          <a:sym typeface="+mn-ea"/>
                        </a:rPr>
                        <m:t>=1,2,</m:t>
                      </m:r>
                      <m:r>
                        <a:rPr lang="en-US" altLang="zh-CN" sz="2800" b="0" i="1" smtClean="0">
                          <a:solidFill>
                            <a:schemeClr val="bg1"/>
                          </a:solidFill>
                          <a:latin typeface="Cambria Math" panose="02040503050406030204" pitchFamily="18" charset="0"/>
                          <a:ea typeface="Cambria Math" panose="02040503050406030204" pitchFamily="18" charset="0"/>
                          <a:sym typeface="+mn-ea"/>
                        </a:rPr>
                        <m:t>⋯,</m:t>
                      </m:r>
                      <m:r>
                        <a:rPr lang="en-US" altLang="zh-CN" sz="2800" b="0" i="1" smtClean="0">
                          <a:solidFill>
                            <a:schemeClr val="bg1"/>
                          </a:solidFill>
                          <a:latin typeface="Cambria Math" panose="02040503050406030204" pitchFamily="18" charset="0"/>
                          <a:ea typeface="Cambria Math" panose="02040503050406030204" pitchFamily="18" charset="0"/>
                          <a:sym typeface="+mn-ea"/>
                        </a:rPr>
                        <m:t>𝑚</m:t>
                      </m:r>
                      <m:r>
                        <a:rPr lang="en-US" altLang="zh-CN" sz="2800" b="0" i="1" smtClean="0">
                          <a:solidFill>
                            <a:schemeClr val="bg1"/>
                          </a:solidFill>
                          <a:latin typeface="Cambria Math" panose="02040503050406030204" pitchFamily="18" charset="0"/>
                          <a:ea typeface="Cambria Math" panose="02040503050406030204" pitchFamily="18" charset="0"/>
                          <a:sym typeface="+mn-ea"/>
                        </a:rPr>
                        <m:t>.</m:t>
                      </m:r>
                    </m:oMath>
                  </m:oMathPara>
                </a14:m>
                <a:endParaRPr lang="en-US" altLang="zh-CN" sz="2800" dirty="0" smtClean="0">
                  <a:solidFill>
                    <a:schemeClr val="bg1"/>
                  </a:solidFill>
                  <a:sym typeface="+mn-ea"/>
                </a:endParaRPr>
              </a:p>
              <a:p>
                <a:pPr eaLnBrk="0" hangingPunct="0">
                  <a:buFontTx/>
                  <a:buNone/>
                </a:pPr>
                <a:r>
                  <a:rPr lang="zh-CN" altLang="en-US" sz="2800" dirty="0" smtClean="0">
                    <a:solidFill>
                      <a:schemeClr val="bg1"/>
                    </a:solidFill>
                    <a:sym typeface="+mn-ea"/>
                  </a:rPr>
                  <a:t>令：</a:t>
                </a:r>
                <a:endParaRPr lang="en-US" altLang="zh-CN" sz="2800" dirty="0" smtClean="0">
                  <a:solidFill>
                    <a:schemeClr val="bg1"/>
                  </a:solidFill>
                  <a:sym typeface="+mn-ea"/>
                </a:endParaRPr>
              </a:p>
              <a:p>
                <a:pPr eaLnBrk="0" hangingPunct="0">
                  <a:buFontTx/>
                  <a:buNone/>
                </a:pPr>
                <a14:m>
                  <m:oMathPara xmlns:m="http://schemas.openxmlformats.org/officeDocument/2006/math">
                    <m:oMathParaPr>
                      <m:jc m:val="centerGroup"/>
                    </m:oMathParaPr>
                    <m:oMath xmlns:m="http://schemas.openxmlformats.org/officeDocument/2006/math">
                      <m:r>
                        <m:rPr>
                          <m:sty m:val="p"/>
                        </m:rPr>
                        <a:rPr lang="en-US" altLang="zh-CN" sz="2800" dirty="0">
                          <a:solidFill>
                            <a:schemeClr val="bg1"/>
                          </a:solidFill>
                          <a:latin typeface="Cambria Math" panose="02040503050406030204" pitchFamily="18" charset="0"/>
                          <a:sym typeface="+mn-ea"/>
                        </a:rPr>
                        <m:t>A</m:t>
                      </m:r>
                      <m:r>
                        <a:rPr lang="en-US" altLang="zh-CN" sz="2800" b="0" i="0" dirty="0" smtClean="0">
                          <a:solidFill>
                            <a:schemeClr val="bg1"/>
                          </a:solidFill>
                          <a:latin typeface="Cambria Math" panose="02040503050406030204" pitchFamily="18" charset="0"/>
                          <a:sym typeface="+mn-ea"/>
                        </a:rPr>
                        <m:t>=</m:t>
                      </m:r>
                      <m:d>
                        <m:dPr>
                          <m:begChr m:val="["/>
                          <m:endChr m:val="]"/>
                          <m:ctrlPr>
                            <a:rPr lang="en-US" altLang="zh-CN" sz="2800" i="1" dirty="0">
                              <a:solidFill>
                                <a:schemeClr val="bg1"/>
                              </a:solidFill>
                              <a:latin typeface="Cambria Math" panose="02040503050406030204" pitchFamily="18" charset="0"/>
                              <a:sym typeface="+mn-ea"/>
                            </a:rPr>
                          </m:ctrlPr>
                        </m:dPr>
                        <m:e>
                          <m:m>
                            <m:mPr>
                              <m:mcs>
                                <m:mc>
                                  <m:mcPr>
                                    <m:count m:val="3"/>
                                    <m:mcJc m:val="center"/>
                                  </m:mcPr>
                                </m:mc>
                              </m:mcs>
                              <m:ctrlPr>
                                <a:rPr lang="en-US" altLang="zh-CN" sz="2800" i="1" dirty="0">
                                  <a:solidFill>
                                    <a:schemeClr val="bg1"/>
                                  </a:solidFill>
                                  <a:latin typeface="Cambria Math" panose="02040503050406030204" pitchFamily="18" charset="0"/>
                                  <a:sym typeface="+mn-ea"/>
                                </a:rPr>
                              </m:ctrlPr>
                            </m:mPr>
                            <m:mr>
                              <m:e>
                                <m:r>
                                  <m:rPr>
                                    <m:brk m:alnAt="7"/>
                                  </m:rPr>
                                  <a:rPr lang="en-US" altLang="zh-CN" sz="2800" i="1" dirty="0">
                                    <a:solidFill>
                                      <a:schemeClr val="bg1"/>
                                    </a:solidFill>
                                    <a:latin typeface="Cambria Math" panose="02040503050406030204" pitchFamily="18" charset="0"/>
                                    <a:sym typeface="+mn-ea"/>
                                  </a:rPr>
                                  <m:t>(</m:t>
                                </m:r>
                                <m:sSub>
                                  <m:sSubPr>
                                    <m:ctrlPr>
                                      <a:rPr lang="en-US" altLang="zh-CN" sz="2800" i="1" dirty="0">
                                        <a:solidFill>
                                          <a:schemeClr val="bg1"/>
                                        </a:solidFill>
                                        <a:latin typeface="Cambria Math" panose="02040503050406030204" pitchFamily="18" charset="0"/>
                                        <a:sym typeface="+mn-ea"/>
                                      </a:rPr>
                                    </m:ctrlPr>
                                  </m:sSubPr>
                                  <m:e>
                                    <m:r>
                                      <m:rPr>
                                        <m:brk m:alnAt="7"/>
                                      </m:rPr>
                                      <a:rPr lang="zh-CN" altLang="en-US" sz="2800" i="1" dirty="0">
                                        <a:solidFill>
                                          <a:schemeClr val="bg1"/>
                                        </a:solidFill>
                                        <a:latin typeface="Cambria Math" panose="02040503050406030204" pitchFamily="18" charset="0"/>
                                        <a:sym typeface="+mn-ea"/>
                                      </a:rPr>
                                      <m:t>𝜑</m:t>
                                    </m:r>
                                  </m:e>
                                  <m:sub>
                                    <m:r>
                                      <a:rPr lang="en-US" altLang="zh-CN" sz="2800" i="1" dirty="0">
                                        <a:solidFill>
                                          <a:schemeClr val="bg1"/>
                                        </a:solidFill>
                                        <a:latin typeface="Cambria Math" panose="02040503050406030204" pitchFamily="18" charset="0"/>
                                        <a:sym typeface="+mn-ea"/>
                                      </a:rPr>
                                      <m:t>1</m:t>
                                    </m:r>
                                  </m:sub>
                                </m:sSub>
                                <m:r>
                                  <m:rPr>
                                    <m:brk m:alnAt="7"/>
                                  </m:rPr>
                                  <a:rPr lang="en-US" altLang="zh-CN" sz="2800" i="1" dirty="0">
                                    <a:solidFill>
                                      <a:schemeClr val="bg1"/>
                                    </a:solidFill>
                                    <a:latin typeface="Cambria Math" panose="02040503050406030204" pitchFamily="18" charset="0"/>
                                    <a:sym typeface="+mn-ea"/>
                                  </a:rPr>
                                  <m:t>,</m:t>
                                </m:r>
                                <m:sSub>
                                  <m:sSubPr>
                                    <m:ctrlPr>
                                      <a:rPr lang="en-US" altLang="zh-CN" sz="2800" i="1" dirty="0">
                                        <a:solidFill>
                                          <a:schemeClr val="bg1"/>
                                        </a:solidFill>
                                        <a:latin typeface="Cambria Math" panose="02040503050406030204" pitchFamily="18" charset="0"/>
                                        <a:sym typeface="+mn-ea"/>
                                      </a:rPr>
                                    </m:ctrlPr>
                                  </m:sSubPr>
                                  <m:e>
                                    <m:r>
                                      <a:rPr lang="zh-CN" altLang="en-US" sz="2800" i="1" dirty="0">
                                        <a:solidFill>
                                          <a:schemeClr val="bg1"/>
                                        </a:solidFill>
                                        <a:latin typeface="Cambria Math" panose="02040503050406030204" pitchFamily="18" charset="0"/>
                                        <a:sym typeface="+mn-ea"/>
                                      </a:rPr>
                                      <m:t>𝜑</m:t>
                                    </m:r>
                                  </m:e>
                                  <m:sub>
                                    <m:r>
                                      <a:rPr lang="en-US" altLang="zh-CN" sz="2800" i="1" dirty="0">
                                        <a:solidFill>
                                          <a:schemeClr val="bg1"/>
                                        </a:solidFill>
                                        <a:latin typeface="Cambria Math" panose="02040503050406030204" pitchFamily="18" charset="0"/>
                                        <a:sym typeface="+mn-ea"/>
                                      </a:rPr>
                                      <m:t>1</m:t>
                                    </m:r>
                                  </m:sub>
                                </m:sSub>
                                <m:r>
                                  <m:rPr>
                                    <m:brk m:alnAt="7"/>
                                  </m:rPr>
                                  <a:rPr lang="en-US" altLang="zh-CN" sz="2800" i="1" dirty="0">
                                    <a:solidFill>
                                      <a:schemeClr val="bg1"/>
                                    </a:solidFill>
                                    <a:latin typeface="Cambria Math" panose="02040503050406030204" pitchFamily="18" charset="0"/>
                                    <a:sym typeface="+mn-ea"/>
                                  </a:rPr>
                                  <m:t>)</m:t>
                                </m:r>
                              </m:e>
                              <m:e>
                                <m:r>
                                  <a:rPr lang="en-US" altLang="zh-CN" sz="2800" i="1" dirty="0">
                                    <a:solidFill>
                                      <a:schemeClr val="bg1"/>
                                    </a:solidFill>
                                    <a:latin typeface="Cambria Math" panose="02040503050406030204" pitchFamily="18" charset="0"/>
                                    <a:sym typeface="+mn-ea"/>
                                  </a:rPr>
                                  <m:t>⋯</m:t>
                                </m:r>
                              </m:e>
                              <m:e>
                                <m:r>
                                  <a:rPr lang="en-US" altLang="zh-CN" sz="2800" i="1" dirty="0">
                                    <a:solidFill>
                                      <a:schemeClr val="bg1"/>
                                    </a:solidFill>
                                    <a:latin typeface="Cambria Math" panose="02040503050406030204" pitchFamily="18" charset="0"/>
                                    <a:sym typeface="+mn-ea"/>
                                  </a:rPr>
                                  <m:t>(</m:t>
                                </m:r>
                                <m:sSub>
                                  <m:sSubPr>
                                    <m:ctrlPr>
                                      <a:rPr lang="en-US" altLang="zh-CN" sz="2800" i="1" dirty="0">
                                        <a:solidFill>
                                          <a:schemeClr val="bg1"/>
                                        </a:solidFill>
                                        <a:latin typeface="Cambria Math" panose="02040503050406030204" pitchFamily="18" charset="0"/>
                                        <a:sym typeface="+mn-ea"/>
                                      </a:rPr>
                                    </m:ctrlPr>
                                  </m:sSubPr>
                                  <m:e>
                                    <m:r>
                                      <a:rPr lang="zh-CN" altLang="en-US" sz="2800" i="1" dirty="0">
                                        <a:solidFill>
                                          <a:schemeClr val="bg1"/>
                                        </a:solidFill>
                                        <a:latin typeface="Cambria Math" panose="02040503050406030204" pitchFamily="18" charset="0"/>
                                        <a:sym typeface="+mn-ea"/>
                                      </a:rPr>
                                      <m:t>𝜑</m:t>
                                    </m:r>
                                  </m:e>
                                  <m:sub>
                                    <m:r>
                                      <a:rPr lang="en-US" altLang="zh-CN" sz="2800" i="1" dirty="0">
                                        <a:solidFill>
                                          <a:schemeClr val="bg1"/>
                                        </a:solidFill>
                                        <a:latin typeface="Cambria Math" panose="02040503050406030204" pitchFamily="18" charset="0"/>
                                        <a:sym typeface="+mn-ea"/>
                                      </a:rPr>
                                      <m:t>1</m:t>
                                    </m:r>
                                  </m:sub>
                                </m:sSub>
                                <m:r>
                                  <a:rPr lang="en-US" altLang="zh-CN" sz="2800" i="1" dirty="0">
                                    <a:solidFill>
                                      <a:schemeClr val="bg1"/>
                                    </a:solidFill>
                                    <a:latin typeface="Cambria Math" panose="02040503050406030204" pitchFamily="18" charset="0"/>
                                    <a:sym typeface="+mn-ea"/>
                                  </a:rPr>
                                  <m:t>,</m:t>
                                </m:r>
                                <m:sSub>
                                  <m:sSubPr>
                                    <m:ctrlPr>
                                      <a:rPr lang="en-US" altLang="zh-CN" sz="2800" i="1" dirty="0">
                                        <a:solidFill>
                                          <a:schemeClr val="bg1"/>
                                        </a:solidFill>
                                        <a:latin typeface="Cambria Math" panose="02040503050406030204" pitchFamily="18" charset="0"/>
                                        <a:sym typeface="+mn-ea"/>
                                      </a:rPr>
                                    </m:ctrlPr>
                                  </m:sSubPr>
                                  <m:e>
                                    <m:r>
                                      <a:rPr lang="zh-CN" altLang="en-US" sz="2800" i="1" dirty="0">
                                        <a:solidFill>
                                          <a:schemeClr val="bg1"/>
                                        </a:solidFill>
                                        <a:latin typeface="Cambria Math" panose="02040503050406030204" pitchFamily="18" charset="0"/>
                                        <a:sym typeface="+mn-ea"/>
                                      </a:rPr>
                                      <m:t>𝜑</m:t>
                                    </m:r>
                                  </m:e>
                                  <m:sub>
                                    <m:r>
                                      <a:rPr lang="en-US" altLang="zh-CN" sz="2800" i="1" dirty="0">
                                        <a:solidFill>
                                          <a:schemeClr val="bg1"/>
                                        </a:solidFill>
                                        <a:latin typeface="Cambria Math" panose="02040503050406030204" pitchFamily="18" charset="0"/>
                                        <a:sym typeface="+mn-ea"/>
                                      </a:rPr>
                                      <m:t>𝑚</m:t>
                                    </m:r>
                                  </m:sub>
                                </m:sSub>
                                <m:r>
                                  <a:rPr lang="en-US" altLang="zh-CN" sz="2800" i="1" dirty="0">
                                    <a:solidFill>
                                      <a:schemeClr val="bg1"/>
                                    </a:solidFill>
                                    <a:latin typeface="Cambria Math" panose="02040503050406030204" pitchFamily="18" charset="0"/>
                                    <a:sym typeface="+mn-ea"/>
                                  </a:rPr>
                                  <m:t>)</m:t>
                                </m:r>
                              </m:e>
                            </m:mr>
                            <m:mr>
                              <m:e>
                                <m:r>
                                  <a:rPr lang="en-US" altLang="zh-CN" sz="2800" i="1" dirty="0">
                                    <a:solidFill>
                                      <a:schemeClr val="bg1"/>
                                    </a:solidFill>
                                    <a:latin typeface="Cambria Math" panose="02040503050406030204" pitchFamily="18" charset="0"/>
                                    <a:sym typeface="+mn-ea"/>
                                  </a:rPr>
                                  <m:t>⋮</m:t>
                                </m:r>
                              </m:e>
                              <m:e>
                                <m:r>
                                  <a:rPr lang="en-US" altLang="zh-CN" sz="2800" i="1" dirty="0">
                                    <a:solidFill>
                                      <a:schemeClr val="bg1"/>
                                    </a:solidFill>
                                    <a:latin typeface="Cambria Math" panose="02040503050406030204" pitchFamily="18" charset="0"/>
                                    <a:sym typeface="+mn-ea"/>
                                  </a:rPr>
                                  <m:t>⋱</m:t>
                                </m:r>
                              </m:e>
                              <m:e>
                                <m:r>
                                  <a:rPr lang="en-US" altLang="zh-CN" sz="2800" i="1" dirty="0">
                                    <a:solidFill>
                                      <a:schemeClr val="bg1"/>
                                    </a:solidFill>
                                    <a:latin typeface="Cambria Math" panose="02040503050406030204" pitchFamily="18" charset="0"/>
                                    <a:sym typeface="+mn-ea"/>
                                  </a:rPr>
                                  <m:t>⋮</m:t>
                                </m:r>
                              </m:e>
                            </m:mr>
                            <m:mr>
                              <m:e>
                                <m:r>
                                  <m:rPr>
                                    <m:brk m:alnAt="7"/>
                                  </m:rPr>
                                  <a:rPr lang="en-US" altLang="zh-CN" sz="2800" i="1" dirty="0">
                                    <a:solidFill>
                                      <a:schemeClr val="bg1"/>
                                    </a:solidFill>
                                    <a:latin typeface="Cambria Math" panose="02040503050406030204" pitchFamily="18" charset="0"/>
                                    <a:sym typeface="+mn-ea"/>
                                  </a:rPr>
                                  <m:t>(</m:t>
                                </m:r>
                                <m:sSub>
                                  <m:sSubPr>
                                    <m:ctrlPr>
                                      <a:rPr lang="en-US" altLang="zh-CN" sz="2800" i="1" dirty="0">
                                        <a:solidFill>
                                          <a:schemeClr val="bg1"/>
                                        </a:solidFill>
                                        <a:latin typeface="Cambria Math" panose="02040503050406030204" pitchFamily="18" charset="0"/>
                                        <a:sym typeface="+mn-ea"/>
                                      </a:rPr>
                                    </m:ctrlPr>
                                  </m:sSubPr>
                                  <m:e>
                                    <m:r>
                                      <m:rPr>
                                        <m:brk m:alnAt="7"/>
                                      </m:rPr>
                                      <a:rPr lang="zh-CN" altLang="en-US" sz="2800" i="1" dirty="0">
                                        <a:solidFill>
                                          <a:schemeClr val="bg1"/>
                                        </a:solidFill>
                                        <a:latin typeface="Cambria Math" panose="02040503050406030204" pitchFamily="18" charset="0"/>
                                        <a:sym typeface="+mn-ea"/>
                                      </a:rPr>
                                      <m:t>𝜑</m:t>
                                    </m:r>
                                  </m:e>
                                  <m:sub>
                                    <m:r>
                                      <a:rPr lang="en-US" altLang="zh-CN" sz="2800" b="0" i="1" dirty="0" smtClean="0">
                                        <a:solidFill>
                                          <a:schemeClr val="bg1"/>
                                        </a:solidFill>
                                        <a:latin typeface="Cambria Math" panose="02040503050406030204" pitchFamily="18" charset="0"/>
                                        <a:sym typeface="+mn-ea"/>
                                      </a:rPr>
                                      <m:t>𝑚</m:t>
                                    </m:r>
                                  </m:sub>
                                </m:sSub>
                                <m:r>
                                  <m:rPr>
                                    <m:brk m:alnAt="7"/>
                                  </m:rPr>
                                  <a:rPr lang="en-US" altLang="zh-CN" sz="2800" i="1" dirty="0">
                                    <a:solidFill>
                                      <a:schemeClr val="bg1"/>
                                    </a:solidFill>
                                    <a:latin typeface="Cambria Math" panose="02040503050406030204" pitchFamily="18" charset="0"/>
                                    <a:sym typeface="+mn-ea"/>
                                  </a:rPr>
                                  <m:t>,</m:t>
                                </m:r>
                                <m:sSub>
                                  <m:sSubPr>
                                    <m:ctrlPr>
                                      <a:rPr lang="en-US" altLang="zh-CN" sz="2800" i="1" dirty="0">
                                        <a:solidFill>
                                          <a:schemeClr val="bg1"/>
                                        </a:solidFill>
                                        <a:latin typeface="Cambria Math" panose="02040503050406030204" pitchFamily="18" charset="0"/>
                                        <a:sym typeface="+mn-ea"/>
                                      </a:rPr>
                                    </m:ctrlPr>
                                  </m:sSubPr>
                                  <m:e>
                                    <m:r>
                                      <a:rPr lang="zh-CN" altLang="en-US" sz="2800" i="1" dirty="0">
                                        <a:solidFill>
                                          <a:schemeClr val="bg1"/>
                                        </a:solidFill>
                                        <a:latin typeface="Cambria Math" panose="02040503050406030204" pitchFamily="18" charset="0"/>
                                        <a:sym typeface="+mn-ea"/>
                                      </a:rPr>
                                      <m:t>𝜑</m:t>
                                    </m:r>
                                  </m:e>
                                  <m:sub>
                                    <m:r>
                                      <a:rPr lang="en-US" altLang="zh-CN" sz="2800" i="1" dirty="0">
                                        <a:solidFill>
                                          <a:schemeClr val="bg1"/>
                                        </a:solidFill>
                                        <a:latin typeface="Cambria Math" panose="02040503050406030204" pitchFamily="18" charset="0"/>
                                        <a:sym typeface="+mn-ea"/>
                                      </a:rPr>
                                      <m:t>1</m:t>
                                    </m:r>
                                  </m:sub>
                                </m:sSub>
                                <m:r>
                                  <a:rPr lang="en-US" altLang="zh-CN" sz="2800" b="0" i="1" dirty="0" smtClean="0">
                                    <a:solidFill>
                                      <a:schemeClr val="bg1"/>
                                    </a:solidFill>
                                    <a:latin typeface="Cambria Math" panose="02040503050406030204" pitchFamily="18" charset="0"/>
                                    <a:sym typeface="+mn-ea"/>
                                  </a:rPr>
                                  <m:t>)</m:t>
                                </m:r>
                              </m:e>
                              <m:e>
                                <m:r>
                                  <a:rPr lang="en-US" altLang="zh-CN" sz="2800" i="1" dirty="0">
                                    <a:solidFill>
                                      <a:schemeClr val="bg1"/>
                                    </a:solidFill>
                                    <a:latin typeface="Cambria Math" panose="02040503050406030204" pitchFamily="18" charset="0"/>
                                    <a:sym typeface="+mn-ea"/>
                                  </a:rPr>
                                  <m:t>⋯</m:t>
                                </m:r>
                              </m:e>
                              <m:e>
                                <m:r>
                                  <m:rPr>
                                    <m:brk m:alnAt="7"/>
                                  </m:rPr>
                                  <a:rPr lang="en-US" altLang="zh-CN" sz="2800" i="1" dirty="0">
                                    <a:solidFill>
                                      <a:schemeClr val="bg1"/>
                                    </a:solidFill>
                                    <a:latin typeface="Cambria Math" panose="02040503050406030204" pitchFamily="18" charset="0"/>
                                    <a:sym typeface="+mn-ea"/>
                                  </a:rPr>
                                  <m:t>(</m:t>
                                </m:r>
                                <m:sSub>
                                  <m:sSubPr>
                                    <m:ctrlPr>
                                      <a:rPr lang="en-US" altLang="zh-CN" sz="2800" i="1" dirty="0" smtClean="0">
                                        <a:solidFill>
                                          <a:schemeClr val="bg1"/>
                                        </a:solidFill>
                                        <a:latin typeface="Cambria Math" panose="02040503050406030204" pitchFamily="18" charset="0"/>
                                        <a:sym typeface="+mn-ea"/>
                                      </a:rPr>
                                    </m:ctrlPr>
                                  </m:sSubPr>
                                  <m:e>
                                    <m:r>
                                      <m:rPr>
                                        <m:brk m:alnAt="7"/>
                                      </m:rPr>
                                      <a:rPr lang="zh-CN" altLang="en-US" sz="2800" i="1" dirty="0">
                                        <a:solidFill>
                                          <a:schemeClr val="bg1"/>
                                        </a:solidFill>
                                        <a:latin typeface="Cambria Math" panose="02040503050406030204" pitchFamily="18" charset="0"/>
                                        <a:sym typeface="+mn-ea"/>
                                      </a:rPr>
                                      <m:t>𝜑</m:t>
                                    </m:r>
                                  </m:e>
                                  <m:sub>
                                    <m:r>
                                      <a:rPr lang="en-US" altLang="zh-CN" sz="2800" b="0" i="1" dirty="0" smtClean="0">
                                        <a:solidFill>
                                          <a:schemeClr val="bg1"/>
                                        </a:solidFill>
                                        <a:latin typeface="Cambria Math" panose="02040503050406030204" pitchFamily="18" charset="0"/>
                                        <a:sym typeface="+mn-ea"/>
                                      </a:rPr>
                                      <m:t>𝑚</m:t>
                                    </m:r>
                                  </m:sub>
                                </m:sSub>
                                <m:r>
                                  <m:rPr>
                                    <m:brk m:alnAt="7"/>
                                  </m:rPr>
                                  <a:rPr lang="en-US" altLang="zh-CN" sz="2800" i="1" dirty="0">
                                    <a:solidFill>
                                      <a:schemeClr val="bg1"/>
                                    </a:solidFill>
                                    <a:latin typeface="Cambria Math" panose="02040503050406030204" pitchFamily="18" charset="0"/>
                                    <a:sym typeface="+mn-ea"/>
                                  </a:rPr>
                                  <m:t>,</m:t>
                                </m:r>
                                <m:sSub>
                                  <m:sSubPr>
                                    <m:ctrlPr>
                                      <a:rPr lang="en-US" altLang="zh-CN" sz="2800" i="1" dirty="0">
                                        <a:solidFill>
                                          <a:schemeClr val="bg1"/>
                                        </a:solidFill>
                                        <a:latin typeface="Cambria Math" panose="02040503050406030204" pitchFamily="18" charset="0"/>
                                        <a:sym typeface="+mn-ea"/>
                                      </a:rPr>
                                    </m:ctrlPr>
                                  </m:sSubPr>
                                  <m:e>
                                    <m:r>
                                      <a:rPr lang="zh-CN" altLang="en-US" sz="2800" i="1" dirty="0">
                                        <a:solidFill>
                                          <a:schemeClr val="bg1"/>
                                        </a:solidFill>
                                        <a:latin typeface="Cambria Math" panose="02040503050406030204" pitchFamily="18" charset="0"/>
                                        <a:sym typeface="+mn-ea"/>
                                      </a:rPr>
                                      <m:t>𝜑</m:t>
                                    </m:r>
                                  </m:e>
                                  <m:sub>
                                    <m:r>
                                      <a:rPr lang="en-US" altLang="zh-CN" sz="2800" b="0" i="1" dirty="0" smtClean="0">
                                        <a:solidFill>
                                          <a:schemeClr val="bg1"/>
                                        </a:solidFill>
                                        <a:latin typeface="Cambria Math" panose="02040503050406030204" pitchFamily="18" charset="0"/>
                                        <a:sym typeface="+mn-ea"/>
                                      </a:rPr>
                                      <m:t>𝑚</m:t>
                                    </m:r>
                                  </m:sub>
                                </m:sSub>
                                <m:r>
                                  <m:rPr>
                                    <m:brk m:alnAt="7"/>
                                  </m:rPr>
                                  <a:rPr lang="en-US" altLang="zh-CN" sz="2800" i="1" dirty="0">
                                    <a:solidFill>
                                      <a:schemeClr val="bg1"/>
                                    </a:solidFill>
                                    <a:latin typeface="Cambria Math" panose="02040503050406030204" pitchFamily="18" charset="0"/>
                                    <a:sym typeface="+mn-ea"/>
                                  </a:rPr>
                                  <m:t>)</m:t>
                                </m:r>
                              </m:e>
                            </m:mr>
                          </m:m>
                        </m:e>
                      </m:d>
                      <m:r>
                        <a:rPr lang="en-US" altLang="zh-CN" sz="2800" b="0" i="0" dirty="0" smtClean="0">
                          <a:solidFill>
                            <a:schemeClr val="bg1"/>
                          </a:solidFill>
                          <a:latin typeface="Cambria Math" panose="02040503050406030204" pitchFamily="18" charset="0"/>
                          <a:sym typeface="+mn-ea"/>
                        </a:rPr>
                        <m:t>,</m:t>
                      </m:r>
                      <m:r>
                        <m:rPr>
                          <m:sty m:val="p"/>
                        </m:rPr>
                        <a:rPr lang="el-GR" altLang="zh-CN" sz="2800" b="0" i="1" dirty="0" smtClean="0">
                          <a:solidFill>
                            <a:schemeClr val="bg1"/>
                          </a:solidFill>
                          <a:latin typeface="Cambria Math" panose="02040503050406030204" pitchFamily="18" charset="0"/>
                          <a:ea typeface="Cambria Math" panose="02040503050406030204" pitchFamily="18" charset="0"/>
                          <a:sym typeface="+mn-ea"/>
                        </a:rPr>
                        <m:t>α</m:t>
                      </m:r>
                      <m:r>
                        <a:rPr lang="en-US" altLang="zh-CN" sz="2800" b="0" i="0" dirty="0" smtClean="0">
                          <a:solidFill>
                            <a:schemeClr val="bg1"/>
                          </a:solidFill>
                          <a:latin typeface="Cambria Math" panose="02040503050406030204" pitchFamily="18" charset="0"/>
                          <a:sym typeface="+mn-ea"/>
                        </a:rPr>
                        <m:t>=</m:t>
                      </m:r>
                      <m:d>
                        <m:dPr>
                          <m:ctrlPr>
                            <a:rPr lang="en-US" altLang="zh-CN" sz="2800" b="0" i="1" dirty="0" smtClean="0">
                              <a:solidFill>
                                <a:schemeClr val="bg1"/>
                              </a:solidFill>
                              <a:latin typeface="Cambria Math" panose="02040503050406030204" pitchFamily="18" charset="0"/>
                              <a:sym typeface="+mn-ea"/>
                            </a:rPr>
                          </m:ctrlPr>
                        </m:dPr>
                        <m:e>
                          <m:m>
                            <m:mPr>
                              <m:mcs>
                                <m:mc>
                                  <m:mcPr>
                                    <m:count m:val="1"/>
                                    <m:mcJc m:val="center"/>
                                  </m:mcPr>
                                </m:mc>
                              </m:mcs>
                              <m:ctrlPr>
                                <a:rPr lang="en-US" altLang="zh-CN" sz="2800" b="0" i="1" dirty="0" smtClean="0">
                                  <a:solidFill>
                                    <a:schemeClr val="bg1"/>
                                  </a:solidFill>
                                  <a:latin typeface="Cambria Math" panose="02040503050406030204" pitchFamily="18" charset="0"/>
                                  <a:sym typeface="+mn-ea"/>
                                </a:rPr>
                              </m:ctrlPr>
                            </m:mPr>
                            <m:mr>
                              <m:e>
                                <m:sSub>
                                  <m:sSubPr>
                                    <m:ctrlPr>
                                      <a:rPr lang="en-US" altLang="zh-CN" sz="2800" b="0" i="1" dirty="0" smtClean="0">
                                        <a:solidFill>
                                          <a:schemeClr val="bg1"/>
                                        </a:solidFill>
                                        <a:latin typeface="Cambria Math" panose="02040503050406030204" pitchFamily="18" charset="0"/>
                                        <a:sym typeface="+mn-ea"/>
                                      </a:rPr>
                                    </m:ctrlPr>
                                  </m:sSubPr>
                                  <m:e>
                                    <m:r>
                                      <a:rPr lang="en-US" altLang="zh-CN" sz="2800" b="0" i="1" dirty="0" smtClean="0">
                                        <a:solidFill>
                                          <a:schemeClr val="bg1"/>
                                        </a:solidFill>
                                        <a:latin typeface="Cambria Math" panose="02040503050406030204" pitchFamily="18" charset="0"/>
                                        <a:sym typeface="+mn-ea"/>
                                      </a:rPr>
                                      <m:t>𝑎</m:t>
                                    </m:r>
                                  </m:e>
                                  <m:sub>
                                    <m:r>
                                      <a:rPr lang="en-US" altLang="zh-CN" sz="2800" b="0" i="1" dirty="0" smtClean="0">
                                        <a:solidFill>
                                          <a:schemeClr val="bg1"/>
                                        </a:solidFill>
                                        <a:latin typeface="Cambria Math" panose="02040503050406030204" pitchFamily="18" charset="0"/>
                                        <a:sym typeface="+mn-ea"/>
                                      </a:rPr>
                                      <m:t>1</m:t>
                                    </m:r>
                                  </m:sub>
                                </m:sSub>
                              </m:e>
                            </m:mr>
                            <m:mr>
                              <m:e>
                                <m:r>
                                  <a:rPr lang="en-US" altLang="zh-CN" sz="2800" b="0" i="1" dirty="0" smtClean="0">
                                    <a:solidFill>
                                      <a:schemeClr val="bg1"/>
                                    </a:solidFill>
                                    <a:latin typeface="Cambria Math" panose="02040503050406030204" pitchFamily="18" charset="0"/>
                                    <a:sym typeface="+mn-ea"/>
                                  </a:rPr>
                                  <m:t>⋮</m:t>
                                </m:r>
                              </m:e>
                            </m:mr>
                            <m:mr>
                              <m:e>
                                <m:sSub>
                                  <m:sSubPr>
                                    <m:ctrlPr>
                                      <a:rPr lang="en-US" altLang="zh-CN" sz="2800" b="0" i="1" dirty="0" smtClean="0">
                                        <a:solidFill>
                                          <a:schemeClr val="bg1"/>
                                        </a:solidFill>
                                        <a:latin typeface="Cambria Math" panose="02040503050406030204" pitchFamily="18" charset="0"/>
                                        <a:sym typeface="+mn-ea"/>
                                      </a:rPr>
                                    </m:ctrlPr>
                                  </m:sSubPr>
                                  <m:e>
                                    <m:r>
                                      <a:rPr lang="en-US" altLang="zh-CN" sz="2800" b="0" i="1" dirty="0" smtClean="0">
                                        <a:solidFill>
                                          <a:schemeClr val="bg1"/>
                                        </a:solidFill>
                                        <a:latin typeface="Cambria Math" panose="02040503050406030204" pitchFamily="18" charset="0"/>
                                        <a:sym typeface="+mn-ea"/>
                                      </a:rPr>
                                      <m:t>𝑎</m:t>
                                    </m:r>
                                  </m:e>
                                  <m:sub>
                                    <m:r>
                                      <a:rPr lang="en-US" altLang="zh-CN" sz="2800" b="0" i="1" dirty="0" smtClean="0">
                                        <a:solidFill>
                                          <a:schemeClr val="bg1"/>
                                        </a:solidFill>
                                        <a:latin typeface="Cambria Math" panose="02040503050406030204" pitchFamily="18" charset="0"/>
                                        <a:sym typeface="+mn-ea"/>
                                      </a:rPr>
                                      <m:t>𝑚</m:t>
                                    </m:r>
                                  </m:sub>
                                </m:sSub>
                              </m:e>
                            </m:mr>
                          </m:m>
                        </m:e>
                      </m:d>
                      <m:r>
                        <a:rPr lang="en-US" altLang="zh-CN" sz="2800" b="0" i="0" dirty="0" smtClean="0">
                          <a:solidFill>
                            <a:schemeClr val="bg1"/>
                          </a:solidFill>
                          <a:latin typeface="Cambria Math" panose="02040503050406030204" pitchFamily="18" charset="0"/>
                          <a:sym typeface="+mn-ea"/>
                        </a:rPr>
                        <m:t>,</m:t>
                      </m:r>
                      <m:r>
                        <m:rPr>
                          <m:sty m:val="p"/>
                        </m:rPr>
                        <a:rPr lang="el-GR" altLang="zh-CN" sz="2800" b="0" i="1" dirty="0" smtClean="0">
                          <a:solidFill>
                            <a:schemeClr val="bg1"/>
                          </a:solidFill>
                          <a:latin typeface="Cambria Math" panose="02040503050406030204" pitchFamily="18" charset="0"/>
                          <a:ea typeface="Cambria Math" panose="02040503050406030204" pitchFamily="18" charset="0"/>
                          <a:sym typeface="+mn-ea"/>
                        </a:rPr>
                        <m:t>β</m:t>
                      </m:r>
                      <m:r>
                        <a:rPr lang="en-US" altLang="zh-CN" sz="2800" b="0" i="1" dirty="0" smtClean="0">
                          <a:solidFill>
                            <a:schemeClr val="bg1"/>
                          </a:solidFill>
                          <a:latin typeface="Cambria Math" panose="02040503050406030204" pitchFamily="18" charset="0"/>
                          <a:ea typeface="Cambria Math" panose="02040503050406030204" pitchFamily="18" charset="0"/>
                          <a:sym typeface="+mn-ea"/>
                        </a:rPr>
                        <m:t>=</m:t>
                      </m:r>
                      <m:d>
                        <m:dPr>
                          <m:ctrlPr>
                            <a:rPr lang="en-US" altLang="zh-CN" sz="2800" b="0" i="1" dirty="0" smtClean="0">
                              <a:solidFill>
                                <a:schemeClr val="bg1"/>
                              </a:solidFill>
                              <a:latin typeface="Cambria Math" panose="02040503050406030204" pitchFamily="18" charset="0"/>
                              <a:ea typeface="Cambria Math" panose="02040503050406030204" pitchFamily="18" charset="0"/>
                              <a:sym typeface="+mn-ea"/>
                            </a:rPr>
                          </m:ctrlPr>
                        </m:dPr>
                        <m:e>
                          <m:m>
                            <m:mPr>
                              <m:mcs>
                                <m:mc>
                                  <m:mcPr>
                                    <m:count m:val="1"/>
                                    <m:mcJc m:val="center"/>
                                  </m:mcPr>
                                </m:mc>
                              </m:mcs>
                              <m:ctrlPr>
                                <a:rPr lang="en-US" altLang="zh-CN" sz="2800" b="0" i="1" dirty="0" smtClean="0">
                                  <a:solidFill>
                                    <a:schemeClr val="bg1"/>
                                  </a:solidFill>
                                  <a:latin typeface="Cambria Math" panose="02040503050406030204" pitchFamily="18" charset="0"/>
                                  <a:ea typeface="Cambria Math" panose="02040503050406030204" pitchFamily="18" charset="0"/>
                                  <a:sym typeface="+mn-ea"/>
                                </a:rPr>
                              </m:ctrlPr>
                            </m:mPr>
                            <m:mr>
                              <m:e>
                                <m:d>
                                  <m:dPr>
                                    <m:ctrlPr>
                                      <a:rPr lang="en-US" altLang="zh-CN" sz="2800" i="1">
                                        <a:solidFill>
                                          <a:schemeClr val="bg1"/>
                                        </a:solidFill>
                                        <a:latin typeface="Cambria Math" panose="02040503050406030204" pitchFamily="18" charset="0"/>
                                        <a:sym typeface="+mn-ea"/>
                                      </a:rPr>
                                    </m:ctrlPr>
                                  </m:dPr>
                                  <m:e>
                                    <m:sSub>
                                      <m:sSubPr>
                                        <m:ctrlPr>
                                          <a:rPr lang="en-US" altLang="zh-CN" sz="2800" i="1" smtClean="0">
                                            <a:solidFill>
                                              <a:schemeClr val="bg1"/>
                                            </a:solidFill>
                                            <a:latin typeface="Cambria Math" panose="02040503050406030204" pitchFamily="18" charset="0"/>
                                            <a:sym typeface="+mn-ea"/>
                                          </a:rPr>
                                        </m:ctrlPr>
                                      </m:sSubPr>
                                      <m:e>
                                        <m:r>
                                          <a:rPr lang="en-US" altLang="zh-CN" sz="2800" i="1">
                                            <a:solidFill>
                                              <a:schemeClr val="bg1"/>
                                            </a:solidFill>
                                            <a:latin typeface="Cambria Math" panose="02040503050406030204" pitchFamily="18" charset="0"/>
                                            <a:sym typeface="+mn-ea"/>
                                          </a:rPr>
                                          <m:t>𝑦</m:t>
                                        </m:r>
                                        <m:r>
                                          <a:rPr lang="en-US" altLang="zh-CN" sz="2800" i="1">
                                            <a:solidFill>
                                              <a:schemeClr val="bg1"/>
                                            </a:solidFill>
                                            <a:latin typeface="Cambria Math" panose="02040503050406030204" pitchFamily="18" charset="0"/>
                                            <a:sym typeface="+mn-ea"/>
                                          </a:rPr>
                                          <m:t>,</m:t>
                                        </m:r>
                                        <m:r>
                                          <a:rPr lang="zh-CN" altLang="en-US" sz="2800" i="1">
                                            <a:solidFill>
                                              <a:schemeClr val="bg1"/>
                                            </a:solidFill>
                                            <a:latin typeface="Cambria Math" panose="02040503050406030204" pitchFamily="18" charset="0"/>
                                            <a:sym typeface="+mn-ea"/>
                                          </a:rPr>
                                          <m:t>𝜑</m:t>
                                        </m:r>
                                      </m:e>
                                      <m:sub>
                                        <m:r>
                                          <a:rPr lang="en-US" altLang="zh-CN" sz="2800" b="0" i="1" smtClean="0">
                                            <a:solidFill>
                                              <a:schemeClr val="bg1"/>
                                            </a:solidFill>
                                            <a:latin typeface="Cambria Math" panose="02040503050406030204" pitchFamily="18" charset="0"/>
                                            <a:sym typeface="+mn-ea"/>
                                          </a:rPr>
                                          <m:t>1</m:t>
                                        </m:r>
                                      </m:sub>
                                    </m:sSub>
                                  </m:e>
                                </m:d>
                              </m:e>
                            </m:mr>
                            <m:mr>
                              <m:e>
                                <m:r>
                                  <a:rPr lang="en-US" altLang="zh-CN" sz="2800" b="0" i="1" dirty="0" smtClean="0">
                                    <a:solidFill>
                                      <a:schemeClr val="bg1"/>
                                    </a:solidFill>
                                    <a:latin typeface="Cambria Math" panose="02040503050406030204" pitchFamily="18" charset="0"/>
                                    <a:ea typeface="Cambria Math" panose="02040503050406030204" pitchFamily="18" charset="0"/>
                                    <a:sym typeface="+mn-ea"/>
                                  </a:rPr>
                                  <m:t>⋮</m:t>
                                </m:r>
                              </m:e>
                            </m:mr>
                            <m:mr>
                              <m:e>
                                <m:d>
                                  <m:dPr>
                                    <m:ctrlPr>
                                      <a:rPr lang="en-US" altLang="zh-CN" sz="2800" i="1">
                                        <a:solidFill>
                                          <a:schemeClr val="bg1"/>
                                        </a:solidFill>
                                        <a:latin typeface="Cambria Math" panose="02040503050406030204" pitchFamily="18" charset="0"/>
                                        <a:sym typeface="+mn-ea"/>
                                      </a:rPr>
                                    </m:ctrlPr>
                                  </m:dPr>
                                  <m:e>
                                    <m:sSub>
                                      <m:sSubPr>
                                        <m:ctrlPr>
                                          <a:rPr lang="en-US" altLang="zh-CN" sz="2800" i="1">
                                            <a:solidFill>
                                              <a:schemeClr val="bg1"/>
                                            </a:solidFill>
                                            <a:latin typeface="Cambria Math" panose="02040503050406030204" pitchFamily="18" charset="0"/>
                                            <a:sym typeface="+mn-ea"/>
                                          </a:rPr>
                                        </m:ctrlPr>
                                      </m:sSubPr>
                                      <m:e>
                                        <m:r>
                                          <a:rPr lang="en-US" altLang="zh-CN" sz="2800" i="1">
                                            <a:solidFill>
                                              <a:schemeClr val="bg1"/>
                                            </a:solidFill>
                                            <a:latin typeface="Cambria Math" panose="02040503050406030204" pitchFamily="18" charset="0"/>
                                            <a:sym typeface="+mn-ea"/>
                                          </a:rPr>
                                          <m:t>𝑦</m:t>
                                        </m:r>
                                        <m:r>
                                          <a:rPr lang="en-US" altLang="zh-CN" sz="2800" i="1">
                                            <a:solidFill>
                                              <a:schemeClr val="bg1"/>
                                            </a:solidFill>
                                            <a:latin typeface="Cambria Math" panose="02040503050406030204" pitchFamily="18" charset="0"/>
                                            <a:sym typeface="+mn-ea"/>
                                          </a:rPr>
                                          <m:t>,</m:t>
                                        </m:r>
                                        <m:r>
                                          <a:rPr lang="zh-CN" altLang="en-US" sz="2800" i="1">
                                            <a:solidFill>
                                              <a:schemeClr val="bg1"/>
                                            </a:solidFill>
                                            <a:latin typeface="Cambria Math" panose="02040503050406030204" pitchFamily="18" charset="0"/>
                                            <a:sym typeface="+mn-ea"/>
                                          </a:rPr>
                                          <m:t>𝜑</m:t>
                                        </m:r>
                                      </m:e>
                                      <m:sub>
                                        <m:r>
                                          <a:rPr lang="en-US" altLang="zh-CN" sz="2800" b="0" i="1" smtClean="0">
                                            <a:solidFill>
                                              <a:schemeClr val="bg1"/>
                                            </a:solidFill>
                                            <a:latin typeface="Cambria Math" panose="02040503050406030204" pitchFamily="18" charset="0"/>
                                            <a:sym typeface="+mn-ea"/>
                                          </a:rPr>
                                          <m:t>𝑚</m:t>
                                        </m:r>
                                      </m:sub>
                                    </m:sSub>
                                  </m:e>
                                </m:d>
                              </m:e>
                            </m:mr>
                          </m:m>
                        </m:e>
                      </m:d>
                    </m:oMath>
                  </m:oMathPara>
                </a14:m>
                <a:endParaRPr lang="en-US" altLang="zh-CN" sz="2800" dirty="0" smtClean="0">
                  <a:solidFill>
                    <a:schemeClr val="bg1"/>
                  </a:solidFill>
                  <a:sym typeface="+mn-ea"/>
                </a:endParaRPr>
              </a:p>
              <a:p>
                <a:pPr eaLnBrk="0" hangingPunct="0">
                  <a:buFontTx/>
                  <a:buNone/>
                </a:pPr>
                <a:r>
                  <a:rPr lang="zh-CN" altLang="en-US" sz="2800" dirty="0" smtClean="0">
                    <a:solidFill>
                      <a:schemeClr val="bg1"/>
                    </a:solidFill>
                    <a:sym typeface="+mn-ea"/>
                  </a:rPr>
                  <a:t>正则方程组可写成矩阵</a:t>
                </a:r>
                <a:r>
                  <a:rPr lang="zh-CN" altLang="en-US" sz="2800" dirty="0">
                    <a:solidFill>
                      <a:schemeClr val="bg1"/>
                    </a:solidFill>
                    <a:sym typeface="+mn-ea"/>
                  </a:rPr>
                  <a:t>方程</a:t>
                </a:r>
                <a:r>
                  <a:rPr lang="zh-CN" altLang="en-US" sz="2800" dirty="0" smtClean="0">
                    <a:solidFill>
                      <a:schemeClr val="bg1"/>
                    </a:solidFill>
                    <a:sym typeface="+mn-ea"/>
                  </a:rPr>
                  <a:t>形式为：</a:t>
                </a:r>
                <a:endParaRPr lang="en-US" altLang="zh-CN" sz="2800" dirty="0" smtClean="0">
                  <a:solidFill>
                    <a:schemeClr val="bg1"/>
                  </a:solidFill>
                  <a:sym typeface="+mn-ea"/>
                </a:endParaRPr>
              </a:p>
              <a:p>
                <a:pPr eaLnBrk="0" hangingPunct="0">
                  <a:buFontTx/>
                  <a:buNone/>
                </a:pPr>
                <a14:m>
                  <m:oMathPara xmlns:m="http://schemas.openxmlformats.org/officeDocument/2006/math">
                    <m:oMathParaPr>
                      <m:jc m:val="centerGroup"/>
                    </m:oMathParaPr>
                    <m:oMath xmlns:m="http://schemas.openxmlformats.org/officeDocument/2006/math">
                      <m:r>
                        <a:rPr lang="en-US" altLang="zh-CN" sz="2800" b="0" i="1" smtClean="0">
                          <a:solidFill>
                            <a:schemeClr val="bg1"/>
                          </a:solidFill>
                          <a:latin typeface="Cambria Math" panose="02040503050406030204" pitchFamily="18" charset="0"/>
                          <a:sym typeface="+mn-ea"/>
                        </a:rPr>
                        <m:t>𝐴</m:t>
                      </m:r>
                      <m:r>
                        <a:rPr lang="zh-CN" altLang="en-US" sz="2800" b="0" i="1" smtClean="0">
                          <a:solidFill>
                            <a:schemeClr val="bg1"/>
                          </a:solidFill>
                          <a:latin typeface="Cambria Math" panose="02040503050406030204" pitchFamily="18" charset="0"/>
                          <a:sym typeface="+mn-ea"/>
                        </a:rPr>
                        <m:t>𝛼</m:t>
                      </m:r>
                      <m:r>
                        <a:rPr lang="en-US" altLang="zh-CN" sz="2800" b="0" i="1" smtClean="0">
                          <a:solidFill>
                            <a:schemeClr val="bg1"/>
                          </a:solidFill>
                          <a:latin typeface="Cambria Math" panose="02040503050406030204" pitchFamily="18" charset="0"/>
                          <a:sym typeface="+mn-ea"/>
                        </a:rPr>
                        <m:t>=</m:t>
                      </m:r>
                      <m:r>
                        <a:rPr lang="zh-CN" altLang="en-US" sz="2800" b="0" i="1" smtClean="0">
                          <a:solidFill>
                            <a:schemeClr val="bg1"/>
                          </a:solidFill>
                          <a:latin typeface="Cambria Math" panose="02040503050406030204" pitchFamily="18" charset="0"/>
                          <a:sym typeface="+mn-ea"/>
                        </a:rPr>
                        <m:t>𝛽</m:t>
                      </m:r>
                    </m:oMath>
                  </m:oMathPara>
                </a14:m>
                <a:endParaRPr lang="en-US" altLang="zh-CN" sz="2800" dirty="0">
                  <a:solidFill>
                    <a:schemeClr val="bg1"/>
                  </a:solidFill>
                  <a:sym typeface="+mn-ea"/>
                </a:endParaRPr>
              </a:p>
            </p:txBody>
          </p:sp>
        </mc:Choice>
        <mc:Fallback>
          <p:sp>
            <p:nvSpPr>
              <p:cNvPr id="5" name="矩形 4"/>
              <p:cNvSpPr>
                <a:spLocks noRot="1" noChangeAspect="1" noMove="1" noResize="1" noEditPoints="1" noAdjustHandles="1" noChangeArrowheads="1" noChangeShapeType="1" noTextEdit="1"/>
              </p:cNvSpPr>
              <p:nvPr/>
            </p:nvSpPr>
            <p:spPr>
              <a:xfrm>
                <a:off x="685942" y="1371654"/>
                <a:ext cx="10743918" cy="3948389"/>
              </a:xfrm>
              <a:prstGeom prst="rect">
                <a:avLst/>
              </a:prstGeom>
              <a:blipFill>
                <a:blip r:embed="rId2"/>
                <a:stretch>
                  <a:fillRect l="-1192"/>
                </a:stretch>
              </a:blipFill>
            </p:spPr>
            <p:txBody>
              <a:bodyPr/>
              <a:lstStyle/>
              <a:p>
                <a:r>
                  <a:rPr lang="zh-CN" altLang="en-US">
                    <a:noFill/>
                  </a:rPr>
                  <a:t> </a:t>
                </a:r>
              </a:p>
            </p:txBody>
          </p:sp>
        </mc:Fallback>
      </mc:AlternateContent>
      <p:sp>
        <p:nvSpPr>
          <p:cNvPr id="6" name="标题 1"/>
          <p:cNvSpPr>
            <a:spLocks noGrp="1"/>
          </p:cNvSpPr>
          <p:nvPr>
            <p:ph type="title"/>
          </p:nvPr>
        </p:nvSpPr>
        <p:spPr>
          <a:xfrm>
            <a:off x="609600" y="273050"/>
            <a:ext cx="4114836" cy="946208"/>
          </a:xfrm>
        </p:spPr>
        <p:txBody>
          <a:bodyPr/>
          <a:lstStyle/>
          <a:p>
            <a:r>
              <a:rPr lang="zh-CN" altLang="en-US" sz="4800" dirty="0" smtClean="0">
                <a:solidFill>
                  <a:srgbClr val="FF0000"/>
                </a:solidFill>
                <a:latin typeface="全新硬笔行书简" panose="02010600040101010101" pitchFamily="2" charset="-122"/>
                <a:ea typeface="全新硬笔行书简" panose="02010600040101010101" pitchFamily="2" charset="-122"/>
              </a:rPr>
              <a:t>二、曲线拟合</a:t>
            </a:r>
            <a:endParaRPr lang="zh-CN" altLang="en-US" sz="4800" dirty="0"/>
          </a:p>
        </p:txBody>
      </p:sp>
    </p:spTree>
    <p:extLst>
      <p:ext uri="{BB962C8B-B14F-4D97-AF65-F5344CB8AC3E}">
        <p14:creationId xmlns:p14="http://schemas.microsoft.com/office/powerpoint/2010/main" val="277849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641416"/>
          </a:xfrm>
        </p:spPr>
        <p:txBody>
          <a:bodyPr/>
          <a:lstStyle/>
          <a:p>
            <a:r>
              <a:rPr lang="zh-CN" altLang="en-US" sz="3600" dirty="0" smtClean="0">
                <a:solidFill>
                  <a:srgbClr val="FF0000"/>
                </a:solidFill>
                <a:latin typeface="全新硬笔行书简" panose="02010600040101010101" pitchFamily="2" charset="-122"/>
                <a:ea typeface="全新硬笔行书简" panose="02010600040101010101" pitchFamily="2" charset="-122"/>
              </a:rPr>
              <a:t>二、曲线拟合</a:t>
            </a:r>
            <a:endParaRPr lang="zh-CN" altLang="en-US" dirty="0"/>
          </a:p>
        </p:txBody>
      </p:sp>
      <mc:AlternateContent xmlns:mc="http://schemas.openxmlformats.org/markup-compatibility/2006">
        <mc:Choice xmlns:a14="http://schemas.microsoft.com/office/drawing/2010/main" Requires="a14">
          <p:sp>
            <p:nvSpPr>
              <p:cNvPr id="4" name="文本占位符 3"/>
              <p:cNvSpPr>
                <a:spLocks noGrp="1"/>
              </p:cNvSpPr>
              <p:nvPr>
                <p:ph type="body" sz="half" idx="2"/>
              </p:nvPr>
            </p:nvSpPr>
            <p:spPr>
              <a:xfrm>
                <a:off x="255635" y="1066862"/>
                <a:ext cx="11555215" cy="5638652"/>
              </a:xfrm>
            </p:spPr>
            <p:txBody>
              <a:bodyPr/>
              <a:lstStyle/>
              <a:p>
                <a:r>
                  <a:rPr lang="en-US" altLang="zh-CN" sz="2400" dirty="0" smtClean="0">
                    <a:solidFill>
                      <a:schemeClr val="bg1"/>
                    </a:solidFill>
                  </a:rPr>
                  <a:t>2.2  </a:t>
                </a:r>
                <a:r>
                  <a:rPr lang="zh-CN" altLang="en-US" sz="2400" dirty="0" smtClean="0">
                    <a:solidFill>
                      <a:schemeClr val="bg1"/>
                    </a:solidFill>
                  </a:rPr>
                  <a:t>多项式拟合</a:t>
                </a:r>
                <a:endParaRPr lang="en-US" altLang="zh-CN" sz="2400" dirty="0" smtClean="0">
                  <a:solidFill>
                    <a:schemeClr val="bg1"/>
                  </a:solidFill>
                </a:endParaRPr>
              </a:p>
              <a:p>
                <a:r>
                  <a:rPr lang="en-US" altLang="zh-CN" sz="2400" dirty="0">
                    <a:solidFill>
                      <a:schemeClr val="bg1"/>
                    </a:solidFill>
                  </a:rPr>
                  <a:t> </a:t>
                </a:r>
                <a:r>
                  <a:rPr lang="en-US" altLang="zh-CN" sz="2400" dirty="0" smtClean="0">
                    <a:solidFill>
                      <a:schemeClr val="bg1"/>
                    </a:solidFill>
                  </a:rPr>
                  <a:t>       </a:t>
                </a:r>
                <a:r>
                  <a:rPr lang="zh-CN" altLang="en-US" sz="2400" dirty="0" smtClean="0">
                    <a:solidFill>
                      <a:schemeClr val="bg1"/>
                    </a:solidFill>
                  </a:rPr>
                  <a:t>设拟合函数为</a:t>
                </a:r>
                <a:endParaRPr lang="en-US" altLang="zh-CN" sz="2400" dirty="0" smtClean="0">
                  <a:solidFill>
                    <a:schemeClr val="bg1"/>
                  </a:solidFill>
                </a:endParaRPr>
              </a:p>
              <a:p>
                <a:pPr/>
                <a14:m>
                  <m:oMathPara xmlns:m="http://schemas.openxmlformats.org/officeDocument/2006/math">
                    <m:oMathParaPr>
                      <m:jc m:val="centerGroup"/>
                    </m:oMathParaPr>
                    <m:oMath xmlns:m="http://schemas.openxmlformats.org/officeDocument/2006/math">
                      <m:r>
                        <a:rPr lang="en-US" altLang="zh-CN" sz="2400" b="0" i="1" smtClean="0">
                          <a:solidFill>
                            <a:schemeClr val="bg1"/>
                          </a:solidFill>
                          <a:latin typeface="Cambria Math" panose="02040503050406030204" pitchFamily="18" charset="0"/>
                        </a:rPr>
                        <m:t>𝑦</m:t>
                      </m:r>
                      <m:r>
                        <a:rPr lang="en-US" altLang="zh-CN" sz="2400" b="0" i="1" smtClean="0">
                          <a:solidFill>
                            <a:schemeClr val="bg1"/>
                          </a:solidFill>
                          <a:latin typeface="Cambria Math" panose="02040503050406030204" pitchFamily="18" charset="0"/>
                        </a:rPr>
                        <m:t>=</m:t>
                      </m:r>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𝑎</m:t>
                          </m:r>
                        </m:e>
                        <m:sub>
                          <m:r>
                            <a:rPr lang="en-US" altLang="zh-CN" sz="2400" b="0" i="1" smtClean="0">
                              <a:solidFill>
                                <a:schemeClr val="bg1"/>
                              </a:solidFill>
                              <a:latin typeface="Cambria Math" panose="02040503050406030204" pitchFamily="18" charset="0"/>
                            </a:rPr>
                            <m:t>0</m:t>
                          </m:r>
                        </m:sub>
                      </m:sSub>
                      <m:r>
                        <a:rPr lang="en-US" altLang="zh-CN" sz="2400" b="0" i="1" smtClean="0">
                          <a:solidFill>
                            <a:schemeClr val="bg1"/>
                          </a:solidFill>
                          <a:latin typeface="Cambria Math" panose="02040503050406030204" pitchFamily="18" charset="0"/>
                        </a:rPr>
                        <m:t>+</m:t>
                      </m:r>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𝑎</m:t>
                          </m:r>
                        </m:e>
                        <m:sub>
                          <m:r>
                            <a:rPr lang="en-US" altLang="zh-CN" sz="2400" b="0" i="1" smtClean="0">
                              <a:solidFill>
                                <a:schemeClr val="bg1"/>
                              </a:solidFill>
                              <a:latin typeface="Cambria Math" panose="02040503050406030204" pitchFamily="18" charset="0"/>
                            </a:rPr>
                            <m:t>1</m:t>
                          </m:r>
                        </m:sub>
                      </m:sSub>
                      <m:r>
                        <a:rPr lang="en-US" altLang="zh-CN" sz="2400" b="0" i="1" smtClean="0">
                          <a:solidFill>
                            <a:schemeClr val="bg1"/>
                          </a:solidFill>
                          <a:latin typeface="Cambria Math" panose="02040503050406030204" pitchFamily="18" charset="0"/>
                        </a:rPr>
                        <m:t>𝑥</m:t>
                      </m:r>
                      <m:r>
                        <a:rPr lang="en-US" altLang="zh-CN" sz="2400" b="0" i="1" smtClean="0">
                          <a:solidFill>
                            <a:schemeClr val="bg1"/>
                          </a:solidFill>
                          <a:latin typeface="Cambria Math" panose="02040503050406030204" pitchFamily="18" charset="0"/>
                        </a:rPr>
                        <m:t>+</m:t>
                      </m:r>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𝑎</m:t>
                          </m:r>
                        </m:e>
                        <m:sub>
                          <m:r>
                            <a:rPr lang="en-US" altLang="zh-CN" sz="2400" b="0" i="1" smtClean="0">
                              <a:solidFill>
                                <a:schemeClr val="bg1"/>
                              </a:solidFill>
                              <a:latin typeface="Cambria Math" panose="02040503050406030204" pitchFamily="18" charset="0"/>
                            </a:rPr>
                            <m:t>2</m:t>
                          </m:r>
                        </m:sub>
                      </m:sSub>
                      <m:sSup>
                        <m:sSupPr>
                          <m:ctrlPr>
                            <a:rPr lang="en-US" altLang="zh-CN" sz="2400" b="0" i="1" smtClean="0">
                              <a:solidFill>
                                <a:schemeClr val="bg1"/>
                              </a:solidFill>
                              <a:latin typeface="Cambria Math" panose="02040503050406030204" pitchFamily="18" charset="0"/>
                            </a:rPr>
                          </m:ctrlPr>
                        </m:sSupPr>
                        <m:e>
                          <m:r>
                            <a:rPr lang="en-US" altLang="zh-CN" sz="2400" b="0" i="1" smtClean="0">
                              <a:solidFill>
                                <a:schemeClr val="bg1"/>
                              </a:solidFill>
                              <a:latin typeface="Cambria Math" panose="02040503050406030204" pitchFamily="18" charset="0"/>
                            </a:rPr>
                            <m:t>𝑥</m:t>
                          </m:r>
                        </m:e>
                        <m:sup>
                          <m:r>
                            <a:rPr lang="en-US" altLang="zh-CN" sz="2400" b="0" i="1" smtClean="0">
                              <a:solidFill>
                                <a:schemeClr val="bg1"/>
                              </a:solidFill>
                              <a:latin typeface="Cambria Math" panose="02040503050406030204" pitchFamily="18" charset="0"/>
                            </a:rPr>
                            <m:t>2</m:t>
                          </m:r>
                        </m:sup>
                      </m:sSup>
                      <m:r>
                        <a:rPr lang="en-US" altLang="zh-CN" sz="2400" b="0" i="1" smtClean="0">
                          <a:solidFill>
                            <a:schemeClr val="bg1"/>
                          </a:solidFill>
                          <a:latin typeface="Cambria Math" panose="02040503050406030204" pitchFamily="18" charset="0"/>
                        </a:rPr>
                        <m:t>+</m:t>
                      </m:r>
                      <m:r>
                        <a:rPr lang="en-US" altLang="zh-CN" sz="2400" b="0" i="1" smtClean="0">
                          <a:solidFill>
                            <a:schemeClr val="bg1"/>
                          </a:solidFill>
                          <a:latin typeface="Cambria Math" panose="02040503050406030204" pitchFamily="18" charset="0"/>
                          <a:ea typeface="Cambria Math" panose="02040503050406030204" pitchFamily="18" charset="0"/>
                        </a:rPr>
                        <m:t>⋯+</m:t>
                      </m:r>
                      <m:sSub>
                        <m:sSubPr>
                          <m:ctrlPr>
                            <a:rPr lang="en-US" altLang="zh-CN" sz="2400" b="0" i="1" smtClean="0">
                              <a:solidFill>
                                <a:schemeClr val="bg1"/>
                              </a:solidFill>
                              <a:latin typeface="Cambria Math" panose="02040503050406030204" pitchFamily="18" charset="0"/>
                              <a:ea typeface="Cambria Math" panose="02040503050406030204" pitchFamily="18" charset="0"/>
                            </a:rPr>
                          </m:ctrlPr>
                        </m:sSubPr>
                        <m:e>
                          <m:r>
                            <a:rPr lang="en-US" altLang="zh-CN" sz="2400" b="0" i="1" smtClean="0">
                              <a:solidFill>
                                <a:schemeClr val="bg1"/>
                              </a:solidFill>
                              <a:latin typeface="Cambria Math" panose="02040503050406030204" pitchFamily="18" charset="0"/>
                              <a:ea typeface="Cambria Math" panose="02040503050406030204" pitchFamily="18" charset="0"/>
                            </a:rPr>
                            <m:t>𝑎</m:t>
                          </m:r>
                        </m:e>
                        <m:sub>
                          <m:r>
                            <a:rPr lang="en-US" altLang="zh-CN" sz="2400" b="0" i="1" smtClean="0">
                              <a:solidFill>
                                <a:schemeClr val="bg1"/>
                              </a:solidFill>
                              <a:latin typeface="Cambria Math" panose="02040503050406030204" pitchFamily="18" charset="0"/>
                              <a:ea typeface="Cambria Math" panose="02040503050406030204" pitchFamily="18" charset="0"/>
                            </a:rPr>
                            <m:t>𝑚</m:t>
                          </m:r>
                        </m:sub>
                      </m:sSub>
                      <m:sSup>
                        <m:sSupPr>
                          <m:ctrlPr>
                            <a:rPr lang="en-US" altLang="zh-CN" sz="2400" b="0" i="1" smtClean="0">
                              <a:solidFill>
                                <a:schemeClr val="bg1"/>
                              </a:solidFill>
                              <a:latin typeface="Cambria Math" panose="02040503050406030204" pitchFamily="18" charset="0"/>
                              <a:ea typeface="Cambria Math" panose="02040503050406030204" pitchFamily="18" charset="0"/>
                            </a:rPr>
                          </m:ctrlPr>
                        </m:sSupPr>
                        <m:e>
                          <m:r>
                            <a:rPr lang="en-US" altLang="zh-CN" sz="2400" b="0" i="1" smtClean="0">
                              <a:solidFill>
                                <a:schemeClr val="bg1"/>
                              </a:solidFill>
                              <a:latin typeface="Cambria Math" panose="02040503050406030204" pitchFamily="18" charset="0"/>
                              <a:ea typeface="Cambria Math" panose="02040503050406030204" pitchFamily="18" charset="0"/>
                            </a:rPr>
                            <m:t>𝑥</m:t>
                          </m:r>
                        </m:e>
                        <m:sup>
                          <m:r>
                            <a:rPr lang="en-US" altLang="zh-CN" sz="2400" b="0" i="1" smtClean="0">
                              <a:solidFill>
                                <a:schemeClr val="bg1"/>
                              </a:solidFill>
                              <a:latin typeface="Cambria Math" panose="02040503050406030204" pitchFamily="18" charset="0"/>
                              <a:ea typeface="Cambria Math" panose="02040503050406030204" pitchFamily="18" charset="0"/>
                            </a:rPr>
                            <m:t>𝑚</m:t>
                          </m:r>
                        </m:sup>
                      </m:sSup>
                    </m:oMath>
                  </m:oMathPara>
                </a14:m>
                <a:endParaRPr lang="en-US" altLang="zh-CN" sz="2400" b="0" dirty="0" smtClean="0">
                  <a:solidFill>
                    <a:schemeClr val="bg1"/>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b="0" i="1" smtClean="0">
                          <a:solidFill>
                            <a:schemeClr val="bg1"/>
                          </a:solidFill>
                          <a:latin typeface="Cambria Math" panose="02040503050406030204" pitchFamily="18" charset="0"/>
                        </a:rPr>
                        <m:t>𝑚</m:t>
                      </m:r>
                      <m:r>
                        <a:rPr lang="en-US" altLang="zh-CN" sz="2400" b="0" i="1" smtClean="0">
                          <a:solidFill>
                            <a:schemeClr val="bg1"/>
                          </a:solidFill>
                          <a:latin typeface="Cambria Math" panose="02040503050406030204" pitchFamily="18" charset="0"/>
                        </a:rPr>
                        <m:t>&lt;</m:t>
                      </m:r>
                      <m:r>
                        <a:rPr lang="en-US" altLang="zh-CN" sz="2400" b="0" i="1" smtClean="0">
                          <a:solidFill>
                            <a:schemeClr val="bg1"/>
                          </a:solidFill>
                          <a:latin typeface="Cambria Math" panose="02040503050406030204" pitchFamily="18" charset="0"/>
                        </a:rPr>
                        <m:t>𝑛</m:t>
                      </m:r>
                    </m:oMath>
                  </m:oMathPara>
                </a14:m>
                <a:endParaRPr lang="en-US" altLang="zh-CN" sz="2400" b="0" dirty="0" smtClean="0">
                  <a:solidFill>
                    <a:schemeClr val="bg1"/>
                  </a:solidFill>
                </a:endParaRPr>
              </a:p>
              <a:p>
                <a:r>
                  <a:rPr lang="zh-CN" altLang="en-US" sz="2400" dirty="0" smtClean="0">
                    <a:solidFill>
                      <a:schemeClr val="bg1"/>
                    </a:solidFill>
                  </a:rPr>
                  <a:t>对应的正则方程组为：</a:t>
                </a:r>
                <a:endParaRPr lang="en-US" altLang="zh-CN" sz="2400" dirty="0" smtClean="0">
                  <a:solidFill>
                    <a:schemeClr val="bg1"/>
                  </a:solidFill>
                </a:endParaRPr>
              </a:p>
              <a:p>
                <a:pPr/>
                <a14:m>
                  <m:oMathPara xmlns:m="http://schemas.openxmlformats.org/officeDocument/2006/math">
                    <m:oMathParaPr>
                      <m:jc m:val="center"/>
                    </m:oMathParaPr>
                    <m:oMath xmlns:m="http://schemas.openxmlformats.org/officeDocument/2006/math">
                      <m:d>
                        <m:dPr>
                          <m:begChr m:val="{"/>
                          <m:endChr m:val=""/>
                          <m:ctrlPr>
                            <a:rPr lang="en-US" altLang="zh-CN" sz="2400" i="1">
                              <a:solidFill>
                                <a:srgbClr val="FFFFFF"/>
                              </a:solidFill>
                              <a:latin typeface="Cambria Math" panose="02040503050406030204" pitchFamily="18" charset="0"/>
                            </a:rPr>
                          </m:ctrlPr>
                        </m:dPr>
                        <m:e>
                          <m:eqArr>
                            <m:eqArrPr>
                              <m:ctrlPr>
                                <a:rPr lang="en-US" altLang="zh-CN" sz="2400" i="1">
                                  <a:solidFill>
                                    <a:srgbClr val="FFFFFF"/>
                                  </a:solidFill>
                                  <a:latin typeface="Cambria Math" panose="02040503050406030204" pitchFamily="18" charset="0"/>
                                </a:rPr>
                              </m:ctrlPr>
                            </m:eqArrPr>
                            <m:e>
                              <m:sSub>
                                <m:sSubPr>
                                  <m:ctrlPr>
                                    <a:rPr lang="en-US" altLang="zh-CN" sz="2400" i="1">
                                      <a:solidFill>
                                        <a:srgbClr val="FFFFFF"/>
                                      </a:solidFill>
                                      <a:latin typeface="Cambria Math" panose="02040503050406030204" pitchFamily="18" charset="0"/>
                                    </a:rPr>
                                  </m:ctrlPr>
                                </m:sSubPr>
                                <m:e>
                                  <m:r>
                                    <a:rPr lang="en-US" altLang="zh-CN" sz="2400" i="1">
                                      <a:solidFill>
                                        <a:srgbClr val="FFFFFF"/>
                                      </a:solidFill>
                                      <a:latin typeface="Cambria Math" panose="02040503050406030204" pitchFamily="18" charset="0"/>
                                    </a:rPr>
                                    <m:t>𝑎</m:t>
                                  </m:r>
                                </m:e>
                                <m:sub>
                                  <m:r>
                                    <a:rPr lang="en-US" altLang="zh-CN" sz="2400" i="1">
                                      <a:solidFill>
                                        <a:srgbClr val="FFFFFF"/>
                                      </a:solidFill>
                                      <a:latin typeface="Cambria Math" panose="02040503050406030204" pitchFamily="18" charset="0"/>
                                    </a:rPr>
                                    <m:t>0</m:t>
                                  </m:r>
                                </m:sub>
                              </m:sSub>
                              <m:r>
                                <a:rPr lang="en-US" altLang="zh-CN" sz="2400" i="1">
                                  <a:solidFill>
                                    <a:srgbClr val="FFFFFF"/>
                                  </a:solidFill>
                                  <a:latin typeface="Cambria Math" panose="02040503050406030204" pitchFamily="18" charset="0"/>
                                </a:rPr>
                                <m:t>𝑛</m:t>
                              </m:r>
                              <m:r>
                                <a:rPr lang="en-US" altLang="zh-CN" sz="2400" i="1">
                                  <a:solidFill>
                                    <a:srgbClr val="FFFFFF"/>
                                  </a:solidFill>
                                  <a:latin typeface="Cambria Math" panose="02040503050406030204" pitchFamily="18" charset="0"/>
                                </a:rPr>
                                <m:t>+</m:t>
                              </m:r>
                              <m:sSub>
                                <m:sSubPr>
                                  <m:ctrlPr>
                                    <a:rPr lang="en-US" altLang="zh-CN" sz="2400" i="1">
                                      <a:solidFill>
                                        <a:srgbClr val="FFFFFF"/>
                                      </a:solidFill>
                                      <a:latin typeface="Cambria Math" panose="02040503050406030204" pitchFamily="18" charset="0"/>
                                    </a:rPr>
                                  </m:ctrlPr>
                                </m:sSubPr>
                                <m:e>
                                  <m:r>
                                    <a:rPr lang="en-US" altLang="zh-CN" sz="2400" i="1">
                                      <a:solidFill>
                                        <a:srgbClr val="FFFFFF"/>
                                      </a:solidFill>
                                      <a:latin typeface="Cambria Math" panose="02040503050406030204" pitchFamily="18" charset="0"/>
                                    </a:rPr>
                                    <m:t>𝑎</m:t>
                                  </m:r>
                                </m:e>
                                <m:sub>
                                  <m:r>
                                    <a:rPr lang="en-US" altLang="zh-CN" sz="2400" i="1">
                                      <a:solidFill>
                                        <a:srgbClr val="FFFFFF"/>
                                      </a:solidFill>
                                      <a:latin typeface="Cambria Math" panose="02040503050406030204" pitchFamily="18" charset="0"/>
                                    </a:rPr>
                                    <m:t>1</m:t>
                                  </m:r>
                                </m:sub>
                              </m:sSub>
                              <m:nary>
                                <m:naryPr>
                                  <m:chr m:val="∑"/>
                                  <m:ctrlPr>
                                    <a:rPr lang="en-US" altLang="zh-CN" sz="2400" i="1">
                                      <a:solidFill>
                                        <a:srgbClr val="FFFFFF"/>
                                      </a:solidFill>
                                      <a:latin typeface="Cambria Math" panose="02040503050406030204" pitchFamily="18" charset="0"/>
                                    </a:rPr>
                                  </m:ctrlPr>
                                </m:naryPr>
                                <m:sub>
                                  <m:r>
                                    <m:rPr>
                                      <m:brk m:alnAt="23"/>
                                    </m:rPr>
                                    <a:rPr lang="en-US" altLang="zh-CN" sz="2400" i="1">
                                      <a:solidFill>
                                        <a:srgbClr val="FFFFFF"/>
                                      </a:solidFill>
                                      <a:latin typeface="Cambria Math" panose="02040503050406030204" pitchFamily="18" charset="0"/>
                                    </a:rPr>
                                    <m:t>𝑘</m:t>
                                  </m:r>
                                  <m:r>
                                    <a:rPr lang="en-US" altLang="zh-CN" sz="2400" i="1">
                                      <a:solidFill>
                                        <a:srgbClr val="FFFFFF"/>
                                      </a:solidFill>
                                      <a:latin typeface="Cambria Math" panose="02040503050406030204" pitchFamily="18" charset="0"/>
                                    </a:rPr>
                                    <m:t>=1</m:t>
                                  </m:r>
                                </m:sub>
                                <m:sup>
                                  <m:r>
                                    <a:rPr lang="en-US" altLang="zh-CN" sz="2400" i="1">
                                      <a:solidFill>
                                        <a:srgbClr val="FFFFFF"/>
                                      </a:solidFill>
                                      <a:latin typeface="Cambria Math" panose="02040503050406030204" pitchFamily="18" charset="0"/>
                                    </a:rPr>
                                    <m:t>𝑛</m:t>
                                  </m:r>
                                </m:sup>
                                <m:e>
                                  <m:sSub>
                                    <m:sSubPr>
                                      <m:ctrlPr>
                                        <a:rPr lang="en-US" altLang="zh-CN" sz="2400" i="1">
                                          <a:solidFill>
                                            <a:srgbClr val="FFFFFF"/>
                                          </a:solidFill>
                                          <a:latin typeface="Cambria Math" panose="02040503050406030204" pitchFamily="18" charset="0"/>
                                        </a:rPr>
                                      </m:ctrlPr>
                                    </m:sSubPr>
                                    <m:e>
                                      <m:r>
                                        <a:rPr lang="en-US" altLang="zh-CN" sz="2400" i="1">
                                          <a:solidFill>
                                            <a:srgbClr val="FFFFFF"/>
                                          </a:solidFill>
                                          <a:latin typeface="Cambria Math" panose="02040503050406030204" pitchFamily="18" charset="0"/>
                                        </a:rPr>
                                        <m:t>𝑥</m:t>
                                      </m:r>
                                    </m:e>
                                    <m:sub>
                                      <m:r>
                                        <a:rPr lang="en-US" altLang="zh-CN" sz="2400" i="1">
                                          <a:solidFill>
                                            <a:srgbClr val="FFFFFF"/>
                                          </a:solidFill>
                                          <a:latin typeface="Cambria Math" panose="02040503050406030204" pitchFamily="18" charset="0"/>
                                        </a:rPr>
                                        <m:t>𝑘</m:t>
                                      </m:r>
                                    </m:sub>
                                  </m:sSub>
                                </m:e>
                              </m:nary>
                              <m:r>
                                <a:rPr lang="en-US" altLang="zh-CN" sz="2400" i="1">
                                  <a:solidFill>
                                    <a:srgbClr val="FFFFFF"/>
                                  </a:solidFill>
                                  <a:latin typeface="Cambria Math" panose="02040503050406030204" pitchFamily="18" charset="0"/>
                                </a:rPr>
                                <m:t>+⋯+</m:t>
                              </m:r>
                              <m:sSub>
                                <m:sSubPr>
                                  <m:ctrlPr>
                                    <a:rPr lang="en-US" altLang="zh-CN" sz="2400" i="1">
                                      <a:solidFill>
                                        <a:srgbClr val="FFFFFF"/>
                                      </a:solidFill>
                                      <a:latin typeface="Cambria Math" panose="02040503050406030204" pitchFamily="18" charset="0"/>
                                    </a:rPr>
                                  </m:ctrlPr>
                                </m:sSubPr>
                                <m:e>
                                  <m:r>
                                    <a:rPr lang="en-US" altLang="zh-CN" sz="2400" i="1">
                                      <a:solidFill>
                                        <a:srgbClr val="FFFFFF"/>
                                      </a:solidFill>
                                      <a:latin typeface="Cambria Math" panose="02040503050406030204" pitchFamily="18" charset="0"/>
                                    </a:rPr>
                                    <m:t>𝑎</m:t>
                                  </m:r>
                                </m:e>
                                <m:sub>
                                  <m:r>
                                    <a:rPr lang="en-US" altLang="zh-CN" sz="2400" i="1">
                                      <a:solidFill>
                                        <a:srgbClr val="FFFFFF"/>
                                      </a:solidFill>
                                      <a:latin typeface="Cambria Math" panose="02040503050406030204" pitchFamily="18" charset="0"/>
                                    </a:rPr>
                                    <m:t>𝑚</m:t>
                                  </m:r>
                                </m:sub>
                              </m:sSub>
                              <m:nary>
                                <m:naryPr>
                                  <m:chr m:val="∑"/>
                                  <m:ctrlPr>
                                    <a:rPr lang="en-US" altLang="zh-CN" sz="2400" i="1">
                                      <a:solidFill>
                                        <a:srgbClr val="FFFFFF"/>
                                      </a:solidFill>
                                      <a:latin typeface="Cambria Math" panose="02040503050406030204" pitchFamily="18" charset="0"/>
                                    </a:rPr>
                                  </m:ctrlPr>
                                </m:naryPr>
                                <m:sub>
                                  <m:r>
                                    <m:rPr>
                                      <m:brk m:alnAt="23"/>
                                    </m:rPr>
                                    <a:rPr lang="en-US" altLang="zh-CN" sz="2400" i="1">
                                      <a:solidFill>
                                        <a:srgbClr val="FFFFFF"/>
                                      </a:solidFill>
                                      <a:latin typeface="Cambria Math" panose="02040503050406030204" pitchFamily="18" charset="0"/>
                                    </a:rPr>
                                    <m:t>𝑘</m:t>
                                  </m:r>
                                  <m:r>
                                    <a:rPr lang="en-US" altLang="zh-CN" sz="2400" i="1">
                                      <a:solidFill>
                                        <a:srgbClr val="FFFFFF"/>
                                      </a:solidFill>
                                      <a:latin typeface="Cambria Math" panose="02040503050406030204" pitchFamily="18" charset="0"/>
                                    </a:rPr>
                                    <m:t>=1</m:t>
                                  </m:r>
                                </m:sub>
                                <m:sup>
                                  <m:r>
                                    <a:rPr lang="en-US" altLang="zh-CN" sz="2400" i="1">
                                      <a:solidFill>
                                        <a:srgbClr val="FFFFFF"/>
                                      </a:solidFill>
                                      <a:latin typeface="Cambria Math" panose="02040503050406030204" pitchFamily="18" charset="0"/>
                                    </a:rPr>
                                    <m:t>𝑛</m:t>
                                  </m:r>
                                </m:sup>
                                <m:e>
                                  <m:sSubSup>
                                    <m:sSubSupPr>
                                      <m:ctrlPr>
                                        <a:rPr lang="en-US" altLang="zh-CN" sz="2400" i="1">
                                          <a:solidFill>
                                            <a:srgbClr val="FFFFFF"/>
                                          </a:solidFill>
                                          <a:latin typeface="Cambria Math" panose="02040503050406030204" pitchFamily="18" charset="0"/>
                                        </a:rPr>
                                      </m:ctrlPr>
                                    </m:sSubSupPr>
                                    <m:e>
                                      <m:r>
                                        <a:rPr lang="en-US" altLang="zh-CN" sz="2400" i="1">
                                          <a:solidFill>
                                            <a:srgbClr val="FFFFFF"/>
                                          </a:solidFill>
                                          <a:latin typeface="Cambria Math" panose="02040503050406030204" pitchFamily="18" charset="0"/>
                                        </a:rPr>
                                        <m:t>𝑥</m:t>
                                      </m:r>
                                    </m:e>
                                    <m:sub>
                                      <m:r>
                                        <a:rPr lang="en-US" altLang="zh-CN" sz="2400" i="1">
                                          <a:solidFill>
                                            <a:srgbClr val="FFFFFF"/>
                                          </a:solidFill>
                                          <a:latin typeface="Cambria Math" panose="02040503050406030204" pitchFamily="18" charset="0"/>
                                        </a:rPr>
                                        <m:t>𝑘</m:t>
                                      </m:r>
                                    </m:sub>
                                    <m:sup>
                                      <m:r>
                                        <a:rPr lang="en-US" altLang="zh-CN" sz="2400" i="1">
                                          <a:solidFill>
                                            <a:srgbClr val="FFFFFF"/>
                                          </a:solidFill>
                                          <a:latin typeface="Cambria Math" panose="02040503050406030204" pitchFamily="18" charset="0"/>
                                        </a:rPr>
                                        <m:t>𝑚</m:t>
                                      </m:r>
                                    </m:sup>
                                  </m:sSubSup>
                                </m:e>
                              </m:nary>
                              <m:r>
                                <a:rPr lang="en-US" altLang="zh-CN" sz="2400" i="1">
                                  <a:solidFill>
                                    <a:srgbClr val="FFFFFF"/>
                                  </a:solidFill>
                                  <a:latin typeface="Cambria Math" panose="02040503050406030204" pitchFamily="18" charset="0"/>
                                </a:rPr>
                                <m:t>=</m:t>
                              </m:r>
                              <m:nary>
                                <m:naryPr>
                                  <m:chr m:val="∑"/>
                                  <m:ctrlPr>
                                    <a:rPr lang="en-US" altLang="zh-CN" sz="2400" i="1">
                                      <a:solidFill>
                                        <a:srgbClr val="FFFFFF"/>
                                      </a:solidFill>
                                      <a:latin typeface="Cambria Math" panose="02040503050406030204" pitchFamily="18" charset="0"/>
                                    </a:rPr>
                                  </m:ctrlPr>
                                </m:naryPr>
                                <m:sub>
                                  <m:r>
                                    <m:rPr>
                                      <m:brk m:alnAt="23"/>
                                    </m:rPr>
                                    <a:rPr lang="en-US" altLang="zh-CN" sz="2400" i="1">
                                      <a:solidFill>
                                        <a:srgbClr val="FFFFFF"/>
                                      </a:solidFill>
                                      <a:latin typeface="Cambria Math" panose="02040503050406030204" pitchFamily="18" charset="0"/>
                                    </a:rPr>
                                    <m:t>𝑘</m:t>
                                  </m:r>
                                  <m:r>
                                    <a:rPr lang="en-US" altLang="zh-CN" sz="2400" i="1">
                                      <a:solidFill>
                                        <a:srgbClr val="FFFFFF"/>
                                      </a:solidFill>
                                      <a:latin typeface="Cambria Math" panose="02040503050406030204" pitchFamily="18" charset="0"/>
                                    </a:rPr>
                                    <m:t>=1</m:t>
                                  </m:r>
                                </m:sub>
                                <m:sup>
                                  <m:r>
                                    <a:rPr lang="en-US" altLang="zh-CN" sz="2400" i="1">
                                      <a:solidFill>
                                        <a:srgbClr val="FFFFFF"/>
                                      </a:solidFill>
                                      <a:latin typeface="Cambria Math" panose="02040503050406030204" pitchFamily="18" charset="0"/>
                                    </a:rPr>
                                    <m:t>𝑛</m:t>
                                  </m:r>
                                </m:sup>
                                <m:e>
                                  <m:sSub>
                                    <m:sSubPr>
                                      <m:ctrlPr>
                                        <a:rPr lang="en-US" altLang="zh-CN" sz="2400" i="1">
                                          <a:solidFill>
                                            <a:srgbClr val="FFFFFF"/>
                                          </a:solidFill>
                                          <a:latin typeface="Cambria Math" panose="02040503050406030204" pitchFamily="18" charset="0"/>
                                        </a:rPr>
                                      </m:ctrlPr>
                                    </m:sSubPr>
                                    <m:e>
                                      <m:r>
                                        <a:rPr lang="en-US" altLang="zh-CN" sz="2400" i="1">
                                          <a:solidFill>
                                            <a:srgbClr val="FFFFFF"/>
                                          </a:solidFill>
                                          <a:latin typeface="Cambria Math" panose="02040503050406030204" pitchFamily="18" charset="0"/>
                                        </a:rPr>
                                        <m:t>𝑦</m:t>
                                      </m:r>
                                    </m:e>
                                    <m:sub>
                                      <m:r>
                                        <a:rPr lang="en-US" altLang="zh-CN" sz="2400" i="1">
                                          <a:solidFill>
                                            <a:srgbClr val="FFFFFF"/>
                                          </a:solidFill>
                                          <a:latin typeface="Cambria Math" panose="02040503050406030204" pitchFamily="18" charset="0"/>
                                        </a:rPr>
                                        <m:t>𝑘</m:t>
                                      </m:r>
                                    </m:sub>
                                  </m:sSub>
                                </m:e>
                              </m:nary>
                            </m:e>
                            <m:e>
                              <m:sSub>
                                <m:sSubPr>
                                  <m:ctrlPr>
                                    <a:rPr lang="en-US" altLang="zh-CN" sz="2400" i="1">
                                      <a:solidFill>
                                        <a:srgbClr val="FFFFFF"/>
                                      </a:solidFill>
                                      <a:latin typeface="Cambria Math" panose="02040503050406030204" pitchFamily="18" charset="0"/>
                                    </a:rPr>
                                  </m:ctrlPr>
                                </m:sSubPr>
                                <m:e>
                                  <m:r>
                                    <a:rPr lang="en-US" altLang="zh-CN" sz="2400" i="1">
                                      <a:solidFill>
                                        <a:srgbClr val="FFFFFF"/>
                                      </a:solidFill>
                                      <a:latin typeface="Cambria Math" panose="02040503050406030204" pitchFamily="18" charset="0"/>
                                    </a:rPr>
                                    <m:t>𝑎</m:t>
                                  </m:r>
                                </m:e>
                                <m:sub>
                                  <m:r>
                                    <a:rPr lang="en-US" altLang="zh-CN" sz="2400" i="1">
                                      <a:solidFill>
                                        <a:srgbClr val="FFFFFF"/>
                                      </a:solidFill>
                                      <a:latin typeface="Cambria Math" panose="02040503050406030204" pitchFamily="18" charset="0"/>
                                    </a:rPr>
                                    <m:t>0</m:t>
                                  </m:r>
                                </m:sub>
                              </m:sSub>
                              <m:nary>
                                <m:naryPr>
                                  <m:chr m:val="∑"/>
                                  <m:ctrlPr>
                                    <a:rPr lang="en-US" altLang="zh-CN" sz="2400" i="1">
                                      <a:solidFill>
                                        <a:srgbClr val="FFFFFF"/>
                                      </a:solidFill>
                                      <a:latin typeface="Cambria Math" panose="02040503050406030204" pitchFamily="18" charset="0"/>
                                    </a:rPr>
                                  </m:ctrlPr>
                                </m:naryPr>
                                <m:sub>
                                  <m:r>
                                    <m:rPr>
                                      <m:brk m:alnAt="23"/>
                                    </m:rPr>
                                    <a:rPr lang="en-US" altLang="zh-CN" sz="2400" i="1">
                                      <a:solidFill>
                                        <a:srgbClr val="FFFFFF"/>
                                      </a:solidFill>
                                      <a:latin typeface="Cambria Math" panose="02040503050406030204" pitchFamily="18" charset="0"/>
                                    </a:rPr>
                                    <m:t>𝑘</m:t>
                                  </m:r>
                                  <m:r>
                                    <a:rPr lang="en-US" altLang="zh-CN" sz="2400" i="1">
                                      <a:solidFill>
                                        <a:srgbClr val="FFFFFF"/>
                                      </a:solidFill>
                                      <a:latin typeface="Cambria Math" panose="02040503050406030204" pitchFamily="18" charset="0"/>
                                    </a:rPr>
                                    <m:t>=1</m:t>
                                  </m:r>
                                </m:sub>
                                <m:sup>
                                  <m:r>
                                    <a:rPr lang="en-US" altLang="zh-CN" sz="2400" i="1">
                                      <a:solidFill>
                                        <a:srgbClr val="FFFFFF"/>
                                      </a:solidFill>
                                      <a:latin typeface="Cambria Math" panose="02040503050406030204" pitchFamily="18" charset="0"/>
                                    </a:rPr>
                                    <m:t>𝑛</m:t>
                                  </m:r>
                                </m:sup>
                                <m:e>
                                  <m:sSub>
                                    <m:sSubPr>
                                      <m:ctrlPr>
                                        <a:rPr lang="en-US" altLang="zh-CN" sz="2400" i="1">
                                          <a:solidFill>
                                            <a:srgbClr val="FFFFFF"/>
                                          </a:solidFill>
                                          <a:latin typeface="Cambria Math" panose="02040503050406030204" pitchFamily="18" charset="0"/>
                                        </a:rPr>
                                      </m:ctrlPr>
                                    </m:sSubPr>
                                    <m:e>
                                      <m:r>
                                        <a:rPr lang="en-US" altLang="zh-CN" sz="2400" i="1">
                                          <a:solidFill>
                                            <a:srgbClr val="FFFFFF"/>
                                          </a:solidFill>
                                          <a:latin typeface="Cambria Math" panose="02040503050406030204" pitchFamily="18" charset="0"/>
                                        </a:rPr>
                                        <m:t>𝑥</m:t>
                                      </m:r>
                                    </m:e>
                                    <m:sub>
                                      <m:r>
                                        <a:rPr lang="en-US" altLang="zh-CN" sz="2400" i="1">
                                          <a:solidFill>
                                            <a:srgbClr val="FFFFFF"/>
                                          </a:solidFill>
                                          <a:latin typeface="Cambria Math" panose="02040503050406030204" pitchFamily="18" charset="0"/>
                                        </a:rPr>
                                        <m:t>𝑘</m:t>
                                      </m:r>
                                    </m:sub>
                                  </m:sSub>
                                </m:e>
                              </m:nary>
                              <m:r>
                                <a:rPr lang="en-US" altLang="zh-CN" sz="2400" i="1">
                                  <a:solidFill>
                                    <a:srgbClr val="FFFFFF"/>
                                  </a:solidFill>
                                  <a:latin typeface="Cambria Math" panose="02040503050406030204" pitchFamily="18" charset="0"/>
                                </a:rPr>
                                <m:t>+</m:t>
                              </m:r>
                              <m:sSub>
                                <m:sSubPr>
                                  <m:ctrlPr>
                                    <a:rPr lang="en-US" altLang="zh-CN" sz="2400" i="1">
                                      <a:solidFill>
                                        <a:srgbClr val="FFFFFF"/>
                                      </a:solidFill>
                                      <a:latin typeface="Cambria Math" panose="02040503050406030204" pitchFamily="18" charset="0"/>
                                    </a:rPr>
                                  </m:ctrlPr>
                                </m:sSubPr>
                                <m:e>
                                  <m:r>
                                    <a:rPr lang="en-US" altLang="zh-CN" sz="2400" i="1">
                                      <a:solidFill>
                                        <a:srgbClr val="FFFFFF"/>
                                      </a:solidFill>
                                      <a:latin typeface="Cambria Math" panose="02040503050406030204" pitchFamily="18" charset="0"/>
                                    </a:rPr>
                                    <m:t>𝑎</m:t>
                                  </m:r>
                                </m:e>
                                <m:sub>
                                  <m:r>
                                    <a:rPr lang="en-US" altLang="zh-CN" sz="2400" i="1">
                                      <a:solidFill>
                                        <a:srgbClr val="FFFFFF"/>
                                      </a:solidFill>
                                      <a:latin typeface="Cambria Math" panose="02040503050406030204" pitchFamily="18" charset="0"/>
                                    </a:rPr>
                                    <m:t>1</m:t>
                                  </m:r>
                                </m:sub>
                              </m:sSub>
                              <m:nary>
                                <m:naryPr>
                                  <m:chr m:val="∑"/>
                                  <m:ctrlPr>
                                    <a:rPr lang="en-US" altLang="zh-CN" sz="2400" i="1">
                                      <a:solidFill>
                                        <a:srgbClr val="FFFFFF"/>
                                      </a:solidFill>
                                      <a:latin typeface="Cambria Math" panose="02040503050406030204" pitchFamily="18" charset="0"/>
                                    </a:rPr>
                                  </m:ctrlPr>
                                </m:naryPr>
                                <m:sub>
                                  <m:r>
                                    <m:rPr>
                                      <m:brk m:alnAt="23"/>
                                    </m:rPr>
                                    <a:rPr lang="en-US" altLang="zh-CN" sz="2400" i="1">
                                      <a:solidFill>
                                        <a:srgbClr val="FFFFFF"/>
                                      </a:solidFill>
                                      <a:latin typeface="Cambria Math" panose="02040503050406030204" pitchFamily="18" charset="0"/>
                                    </a:rPr>
                                    <m:t>𝑘</m:t>
                                  </m:r>
                                  <m:r>
                                    <a:rPr lang="en-US" altLang="zh-CN" sz="2400" i="1">
                                      <a:solidFill>
                                        <a:srgbClr val="FFFFFF"/>
                                      </a:solidFill>
                                      <a:latin typeface="Cambria Math" panose="02040503050406030204" pitchFamily="18" charset="0"/>
                                    </a:rPr>
                                    <m:t>=1</m:t>
                                  </m:r>
                                </m:sub>
                                <m:sup>
                                  <m:r>
                                    <a:rPr lang="en-US" altLang="zh-CN" sz="2400" i="1">
                                      <a:solidFill>
                                        <a:srgbClr val="FFFFFF"/>
                                      </a:solidFill>
                                      <a:latin typeface="Cambria Math" panose="02040503050406030204" pitchFamily="18" charset="0"/>
                                    </a:rPr>
                                    <m:t>𝑛</m:t>
                                  </m:r>
                                </m:sup>
                                <m:e>
                                  <m:sSubSup>
                                    <m:sSubSupPr>
                                      <m:ctrlPr>
                                        <a:rPr lang="en-US" altLang="zh-CN" sz="2400" i="1" smtClean="0">
                                          <a:solidFill>
                                            <a:srgbClr val="FFFFFF"/>
                                          </a:solidFill>
                                          <a:latin typeface="Cambria Math" panose="02040503050406030204" pitchFamily="18" charset="0"/>
                                        </a:rPr>
                                      </m:ctrlPr>
                                    </m:sSubSupPr>
                                    <m:e>
                                      <m:r>
                                        <a:rPr lang="en-US" altLang="zh-CN" sz="2400" b="0" i="1" smtClean="0">
                                          <a:solidFill>
                                            <a:srgbClr val="FFFFFF"/>
                                          </a:solidFill>
                                          <a:latin typeface="Cambria Math" panose="02040503050406030204" pitchFamily="18" charset="0"/>
                                        </a:rPr>
                                        <m:t>𝑥</m:t>
                                      </m:r>
                                    </m:e>
                                    <m:sub>
                                      <m:r>
                                        <a:rPr lang="en-US" altLang="zh-CN" sz="2400" b="0" i="1" smtClean="0">
                                          <a:solidFill>
                                            <a:srgbClr val="FFFFFF"/>
                                          </a:solidFill>
                                          <a:latin typeface="Cambria Math" panose="02040503050406030204" pitchFamily="18" charset="0"/>
                                        </a:rPr>
                                        <m:t>𝑘</m:t>
                                      </m:r>
                                    </m:sub>
                                    <m:sup>
                                      <m:r>
                                        <a:rPr lang="en-US" altLang="zh-CN" sz="2400" b="0" i="1" smtClean="0">
                                          <a:solidFill>
                                            <a:srgbClr val="FFFFFF"/>
                                          </a:solidFill>
                                          <a:latin typeface="Cambria Math" panose="02040503050406030204" pitchFamily="18" charset="0"/>
                                        </a:rPr>
                                        <m:t>2</m:t>
                                      </m:r>
                                    </m:sup>
                                  </m:sSubSup>
                                </m:e>
                              </m:nary>
                              <m:r>
                                <a:rPr lang="en-US" altLang="zh-CN" sz="2400" i="1">
                                  <a:solidFill>
                                    <a:srgbClr val="FFFFFF"/>
                                  </a:solidFill>
                                  <a:latin typeface="Cambria Math" panose="02040503050406030204" pitchFamily="18" charset="0"/>
                                </a:rPr>
                                <m:t>+⋯+</m:t>
                              </m:r>
                              <m:sSub>
                                <m:sSubPr>
                                  <m:ctrlPr>
                                    <a:rPr lang="en-US" altLang="zh-CN" sz="2400" i="1">
                                      <a:solidFill>
                                        <a:srgbClr val="FFFFFF"/>
                                      </a:solidFill>
                                      <a:latin typeface="Cambria Math" panose="02040503050406030204" pitchFamily="18" charset="0"/>
                                    </a:rPr>
                                  </m:ctrlPr>
                                </m:sSubPr>
                                <m:e>
                                  <m:r>
                                    <a:rPr lang="en-US" altLang="zh-CN" sz="2400" i="1">
                                      <a:solidFill>
                                        <a:srgbClr val="FFFFFF"/>
                                      </a:solidFill>
                                      <a:latin typeface="Cambria Math" panose="02040503050406030204" pitchFamily="18" charset="0"/>
                                    </a:rPr>
                                    <m:t>𝑎</m:t>
                                  </m:r>
                                </m:e>
                                <m:sub>
                                  <m:r>
                                    <a:rPr lang="en-US" altLang="zh-CN" sz="2400" i="1">
                                      <a:solidFill>
                                        <a:srgbClr val="FFFFFF"/>
                                      </a:solidFill>
                                      <a:latin typeface="Cambria Math" panose="02040503050406030204" pitchFamily="18" charset="0"/>
                                    </a:rPr>
                                    <m:t>𝑚</m:t>
                                  </m:r>
                                </m:sub>
                              </m:sSub>
                              <m:nary>
                                <m:naryPr>
                                  <m:chr m:val="∑"/>
                                  <m:ctrlPr>
                                    <a:rPr lang="en-US" altLang="zh-CN" sz="2400" i="1">
                                      <a:solidFill>
                                        <a:srgbClr val="FFFFFF"/>
                                      </a:solidFill>
                                      <a:latin typeface="Cambria Math" panose="02040503050406030204" pitchFamily="18" charset="0"/>
                                    </a:rPr>
                                  </m:ctrlPr>
                                </m:naryPr>
                                <m:sub>
                                  <m:r>
                                    <m:rPr>
                                      <m:brk m:alnAt="23"/>
                                    </m:rPr>
                                    <a:rPr lang="en-US" altLang="zh-CN" sz="2400" i="1">
                                      <a:solidFill>
                                        <a:srgbClr val="FFFFFF"/>
                                      </a:solidFill>
                                      <a:latin typeface="Cambria Math" panose="02040503050406030204" pitchFamily="18" charset="0"/>
                                    </a:rPr>
                                    <m:t>𝑘</m:t>
                                  </m:r>
                                  <m:r>
                                    <a:rPr lang="en-US" altLang="zh-CN" sz="2400" i="1">
                                      <a:solidFill>
                                        <a:srgbClr val="FFFFFF"/>
                                      </a:solidFill>
                                      <a:latin typeface="Cambria Math" panose="02040503050406030204" pitchFamily="18" charset="0"/>
                                    </a:rPr>
                                    <m:t>=1</m:t>
                                  </m:r>
                                </m:sub>
                                <m:sup>
                                  <m:r>
                                    <a:rPr lang="en-US" altLang="zh-CN" sz="2400" i="1">
                                      <a:solidFill>
                                        <a:srgbClr val="FFFFFF"/>
                                      </a:solidFill>
                                      <a:latin typeface="Cambria Math" panose="02040503050406030204" pitchFamily="18" charset="0"/>
                                    </a:rPr>
                                    <m:t>𝑛</m:t>
                                  </m:r>
                                </m:sup>
                                <m:e>
                                  <m:sSubSup>
                                    <m:sSubSupPr>
                                      <m:ctrlPr>
                                        <a:rPr lang="en-US" altLang="zh-CN" sz="2400" i="1">
                                          <a:solidFill>
                                            <a:srgbClr val="FFFFFF"/>
                                          </a:solidFill>
                                          <a:latin typeface="Cambria Math" panose="02040503050406030204" pitchFamily="18" charset="0"/>
                                        </a:rPr>
                                      </m:ctrlPr>
                                    </m:sSubSupPr>
                                    <m:e>
                                      <m:r>
                                        <a:rPr lang="en-US" altLang="zh-CN" sz="2400" i="1">
                                          <a:solidFill>
                                            <a:srgbClr val="FFFFFF"/>
                                          </a:solidFill>
                                          <a:latin typeface="Cambria Math" panose="02040503050406030204" pitchFamily="18" charset="0"/>
                                        </a:rPr>
                                        <m:t>𝑥</m:t>
                                      </m:r>
                                    </m:e>
                                    <m:sub>
                                      <m:r>
                                        <a:rPr lang="en-US" altLang="zh-CN" sz="2400" i="1">
                                          <a:solidFill>
                                            <a:srgbClr val="FFFFFF"/>
                                          </a:solidFill>
                                          <a:latin typeface="Cambria Math" panose="02040503050406030204" pitchFamily="18" charset="0"/>
                                        </a:rPr>
                                        <m:t>𝑘</m:t>
                                      </m:r>
                                    </m:sub>
                                    <m:sup>
                                      <m:r>
                                        <a:rPr lang="en-US" altLang="zh-CN" sz="2400" i="1">
                                          <a:solidFill>
                                            <a:srgbClr val="FFFFFF"/>
                                          </a:solidFill>
                                          <a:latin typeface="Cambria Math" panose="02040503050406030204" pitchFamily="18" charset="0"/>
                                        </a:rPr>
                                        <m:t>𝑚</m:t>
                                      </m:r>
                                      <m:r>
                                        <a:rPr lang="en-US" altLang="zh-CN" sz="2400" b="0" i="1" smtClean="0">
                                          <a:solidFill>
                                            <a:srgbClr val="FFFFFF"/>
                                          </a:solidFill>
                                          <a:latin typeface="Cambria Math" panose="02040503050406030204" pitchFamily="18" charset="0"/>
                                        </a:rPr>
                                        <m:t>+1</m:t>
                                      </m:r>
                                    </m:sup>
                                  </m:sSubSup>
                                </m:e>
                              </m:nary>
                              <m:r>
                                <a:rPr lang="en-US" altLang="zh-CN" sz="2400" i="1">
                                  <a:solidFill>
                                    <a:srgbClr val="FFFFFF"/>
                                  </a:solidFill>
                                  <a:latin typeface="Cambria Math" panose="02040503050406030204" pitchFamily="18" charset="0"/>
                                </a:rPr>
                                <m:t>=</m:t>
                              </m:r>
                              <m:nary>
                                <m:naryPr>
                                  <m:chr m:val="∑"/>
                                  <m:ctrlPr>
                                    <a:rPr lang="en-US" altLang="zh-CN" sz="2400" i="1">
                                      <a:solidFill>
                                        <a:srgbClr val="FFFFFF"/>
                                      </a:solidFill>
                                      <a:latin typeface="Cambria Math" panose="02040503050406030204" pitchFamily="18" charset="0"/>
                                    </a:rPr>
                                  </m:ctrlPr>
                                </m:naryPr>
                                <m:sub>
                                  <m:r>
                                    <m:rPr>
                                      <m:brk m:alnAt="23"/>
                                    </m:rPr>
                                    <a:rPr lang="en-US" altLang="zh-CN" sz="2400" i="1">
                                      <a:solidFill>
                                        <a:srgbClr val="FFFFFF"/>
                                      </a:solidFill>
                                      <a:latin typeface="Cambria Math" panose="02040503050406030204" pitchFamily="18" charset="0"/>
                                    </a:rPr>
                                    <m:t>𝑘</m:t>
                                  </m:r>
                                  <m:r>
                                    <a:rPr lang="en-US" altLang="zh-CN" sz="2400" i="1">
                                      <a:solidFill>
                                        <a:srgbClr val="FFFFFF"/>
                                      </a:solidFill>
                                      <a:latin typeface="Cambria Math" panose="02040503050406030204" pitchFamily="18" charset="0"/>
                                    </a:rPr>
                                    <m:t>=1</m:t>
                                  </m:r>
                                </m:sub>
                                <m:sup>
                                  <m:r>
                                    <a:rPr lang="en-US" altLang="zh-CN" sz="2400" i="1">
                                      <a:solidFill>
                                        <a:srgbClr val="FFFFFF"/>
                                      </a:solidFill>
                                      <a:latin typeface="Cambria Math" panose="02040503050406030204" pitchFamily="18" charset="0"/>
                                    </a:rPr>
                                    <m:t>𝑛</m:t>
                                  </m:r>
                                </m:sup>
                                <m:e>
                                  <m:sSub>
                                    <m:sSubPr>
                                      <m:ctrlPr>
                                        <a:rPr lang="en-US" altLang="zh-CN" sz="2400" i="1">
                                          <a:solidFill>
                                            <a:srgbClr val="FFFFFF"/>
                                          </a:solidFill>
                                          <a:latin typeface="Cambria Math" panose="02040503050406030204" pitchFamily="18" charset="0"/>
                                        </a:rPr>
                                      </m:ctrlPr>
                                    </m:sSubPr>
                                    <m:e>
                                      <m:r>
                                        <a:rPr lang="en-US" altLang="zh-CN" sz="2400" i="1">
                                          <a:solidFill>
                                            <a:srgbClr val="FFFFFF"/>
                                          </a:solidFill>
                                          <a:latin typeface="Cambria Math" panose="02040503050406030204" pitchFamily="18" charset="0"/>
                                        </a:rPr>
                                        <m:t>𝑦</m:t>
                                      </m:r>
                                    </m:e>
                                    <m:sub>
                                      <m:r>
                                        <a:rPr lang="en-US" altLang="zh-CN" sz="2400" i="1">
                                          <a:solidFill>
                                            <a:srgbClr val="FFFFFF"/>
                                          </a:solidFill>
                                          <a:latin typeface="Cambria Math" panose="02040503050406030204" pitchFamily="18" charset="0"/>
                                        </a:rPr>
                                        <m:t>𝑘</m:t>
                                      </m:r>
                                    </m:sub>
                                  </m:sSub>
                                </m:e>
                              </m:nary>
                              <m:sSub>
                                <m:sSubPr>
                                  <m:ctrlPr>
                                    <a:rPr lang="en-US" altLang="zh-CN" sz="2400" i="1" smtClean="0">
                                      <a:solidFill>
                                        <a:srgbClr val="FFFFFF"/>
                                      </a:solidFill>
                                      <a:latin typeface="Cambria Math" panose="02040503050406030204" pitchFamily="18" charset="0"/>
                                    </a:rPr>
                                  </m:ctrlPr>
                                </m:sSubPr>
                                <m:e>
                                  <m:r>
                                    <a:rPr lang="en-US" altLang="zh-CN" sz="2400" b="0" i="1" smtClean="0">
                                      <a:solidFill>
                                        <a:srgbClr val="FFFFFF"/>
                                      </a:solidFill>
                                      <a:latin typeface="Cambria Math" panose="02040503050406030204" pitchFamily="18" charset="0"/>
                                    </a:rPr>
                                    <m:t>𝑥</m:t>
                                  </m:r>
                                </m:e>
                                <m:sub>
                                  <m:r>
                                    <a:rPr lang="en-US" altLang="zh-CN" sz="2400" b="0" i="1" smtClean="0">
                                      <a:solidFill>
                                        <a:srgbClr val="FFFFFF"/>
                                      </a:solidFill>
                                      <a:latin typeface="Cambria Math" panose="02040503050406030204" pitchFamily="18" charset="0"/>
                                    </a:rPr>
                                    <m:t>𝑘</m:t>
                                  </m:r>
                                </m:sub>
                              </m:sSub>
                            </m:e>
                            <m:e>
                              <m:r>
                                <a:rPr lang="en-US" altLang="zh-CN" sz="2400" i="1">
                                  <a:solidFill>
                                    <a:srgbClr val="FFFFFF"/>
                                  </a:solidFill>
                                  <a:latin typeface="Cambria Math" panose="02040503050406030204" pitchFamily="18" charset="0"/>
                                </a:rPr>
                                <m:t>⋯⋯</m:t>
                              </m:r>
                            </m:e>
                            <m:e>
                              <m:sSub>
                                <m:sSubPr>
                                  <m:ctrlPr>
                                    <a:rPr lang="en-US" altLang="zh-CN" sz="2400" i="1">
                                      <a:solidFill>
                                        <a:srgbClr val="FFFFFF"/>
                                      </a:solidFill>
                                      <a:latin typeface="Cambria Math" panose="02040503050406030204" pitchFamily="18" charset="0"/>
                                    </a:rPr>
                                  </m:ctrlPr>
                                </m:sSubPr>
                                <m:e>
                                  <m:r>
                                    <a:rPr lang="en-US" altLang="zh-CN" sz="2400" i="1">
                                      <a:solidFill>
                                        <a:srgbClr val="FFFFFF"/>
                                      </a:solidFill>
                                      <a:latin typeface="Cambria Math" panose="02040503050406030204" pitchFamily="18" charset="0"/>
                                    </a:rPr>
                                    <m:t>𝑎</m:t>
                                  </m:r>
                                </m:e>
                                <m:sub>
                                  <m:r>
                                    <a:rPr lang="en-US" altLang="zh-CN" sz="2400" i="1">
                                      <a:solidFill>
                                        <a:srgbClr val="FFFFFF"/>
                                      </a:solidFill>
                                      <a:latin typeface="Cambria Math" panose="02040503050406030204" pitchFamily="18" charset="0"/>
                                    </a:rPr>
                                    <m:t>0</m:t>
                                  </m:r>
                                </m:sub>
                              </m:sSub>
                              <m:nary>
                                <m:naryPr>
                                  <m:chr m:val="∑"/>
                                  <m:ctrlPr>
                                    <a:rPr lang="en-US" altLang="zh-CN" sz="2400" i="1">
                                      <a:solidFill>
                                        <a:srgbClr val="FFFFFF"/>
                                      </a:solidFill>
                                      <a:latin typeface="Cambria Math" panose="02040503050406030204" pitchFamily="18" charset="0"/>
                                    </a:rPr>
                                  </m:ctrlPr>
                                </m:naryPr>
                                <m:sub>
                                  <m:r>
                                    <m:rPr>
                                      <m:brk m:alnAt="23"/>
                                    </m:rPr>
                                    <a:rPr lang="en-US" altLang="zh-CN" sz="2400" i="1">
                                      <a:solidFill>
                                        <a:srgbClr val="FFFFFF"/>
                                      </a:solidFill>
                                      <a:latin typeface="Cambria Math" panose="02040503050406030204" pitchFamily="18" charset="0"/>
                                    </a:rPr>
                                    <m:t>𝑘</m:t>
                                  </m:r>
                                  <m:r>
                                    <a:rPr lang="en-US" altLang="zh-CN" sz="2400" i="1">
                                      <a:solidFill>
                                        <a:srgbClr val="FFFFFF"/>
                                      </a:solidFill>
                                      <a:latin typeface="Cambria Math" panose="02040503050406030204" pitchFamily="18" charset="0"/>
                                    </a:rPr>
                                    <m:t>=1</m:t>
                                  </m:r>
                                </m:sub>
                                <m:sup>
                                  <m:r>
                                    <a:rPr lang="en-US" altLang="zh-CN" sz="2400" i="1">
                                      <a:solidFill>
                                        <a:srgbClr val="FFFFFF"/>
                                      </a:solidFill>
                                      <a:latin typeface="Cambria Math" panose="02040503050406030204" pitchFamily="18" charset="0"/>
                                    </a:rPr>
                                    <m:t>𝑛</m:t>
                                  </m:r>
                                </m:sup>
                                <m:e>
                                  <m:sSubSup>
                                    <m:sSubSupPr>
                                      <m:ctrlPr>
                                        <a:rPr lang="en-US" altLang="zh-CN" sz="2400" i="1">
                                          <a:solidFill>
                                            <a:srgbClr val="FFFFFF"/>
                                          </a:solidFill>
                                          <a:latin typeface="Cambria Math" panose="02040503050406030204" pitchFamily="18" charset="0"/>
                                        </a:rPr>
                                      </m:ctrlPr>
                                    </m:sSubSupPr>
                                    <m:e>
                                      <m:r>
                                        <a:rPr lang="en-US" altLang="zh-CN" sz="2400" i="1">
                                          <a:solidFill>
                                            <a:srgbClr val="FFFFFF"/>
                                          </a:solidFill>
                                          <a:latin typeface="Cambria Math" panose="02040503050406030204" pitchFamily="18" charset="0"/>
                                        </a:rPr>
                                        <m:t>𝑥</m:t>
                                      </m:r>
                                    </m:e>
                                    <m:sub>
                                      <m:r>
                                        <a:rPr lang="en-US" altLang="zh-CN" sz="2400" i="1">
                                          <a:solidFill>
                                            <a:srgbClr val="FFFFFF"/>
                                          </a:solidFill>
                                          <a:latin typeface="Cambria Math" panose="02040503050406030204" pitchFamily="18" charset="0"/>
                                        </a:rPr>
                                        <m:t>𝑘</m:t>
                                      </m:r>
                                    </m:sub>
                                    <m:sup>
                                      <m:r>
                                        <a:rPr lang="en-US" altLang="zh-CN" sz="2400" i="1">
                                          <a:solidFill>
                                            <a:srgbClr val="FFFFFF"/>
                                          </a:solidFill>
                                          <a:latin typeface="Cambria Math" panose="02040503050406030204" pitchFamily="18" charset="0"/>
                                        </a:rPr>
                                        <m:t>𝑚</m:t>
                                      </m:r>
                                    </m:sup>
                                  </m:sSubSup>
                                </m:e>
                              </m:nary>
                              <m:r>
                                <a:rPr lang="en-US" altLang="zh-CN" sz="2400" i="1">
                                  <a:solidFill>
                                    <a:srgbClr val="FFFFFF"/>
                                  </a:solidFill>
                                  <a:latin typeface="Cambria Math" panose="02040503050406030204" pitchFamily="18" charset="0"/>
                                </a:rPr>
                                <m:t>+</m:t>
                              </m:r>
                              <m:sSub>
                                <m:sSubPr>
                                  <m:ctrlPr>
                                    <a:rPr lang="en-US" altLang="zh-CN" sz="2400" i="1">
                                      <a:solidFill>
                                        <a:srgbClr val="FFFFFF"/>
                                      </a:solidFill>
                                      <a:latin typeface="Cambria Math" panose="02040503050406030204" pitchFamily="18" charset="0"/>
                                    </a:rPr>
                                  </m:ctrlPr>
                                </m:sSubPr>
                                <m:e>
                                  <m:r>
                                    <a:rPr lang="en-US" altLang="zh-CN" sz="2400" i="1">
                                      <a:solidFill>
                                        <a:srgbClr val="FFFFFF"/>
                                      </a:solidFill>
                                      <a:latin typeface="Cambria Math" panose="02040503050406030204" pitchFamily="18" charset="0"/>
                                    </a:rPr>
                                    <m:t>𝑎</m:t>
                                  </m:r>
                                </m:e>
                                <m:sub>
                                  <m:r>
                                    <a:rPr lang="en-US" altLang="zh-CN" sz="2400" i="1">
                                      <a:solidFill>
                                        <a:srgbClr val="FFFFFF"/>
                                      </a:solidFill>
                                      <a:latin typeface="Cambria Math" panose="02040503050406030204" pitchFamily="18" charset="0"/>
                                    </a:rPr>
                                    <m:t>1</m:t>
                                  </m:r>
                                </m:sub>
                              </m:sSub>
                              <m:nary>
                                <m:naryPr>
                                  <m:chr m:val="∑"/>
                                  <m:ctrlPr>
                                    <a:rPr lang="en-US" altLang="zh-CN" sz="2400" i="1">
                                      <a:solidFill>
                                        <a:srgbClr val="FFFFFF"/>
                                      </a:solidFill>
                                      <a:latin typeface="Cambria Math" panose="02040503050406030204" pitchFamily="18" charset="0"/>
                                    </a:rPr>
                                  </m:ctrlPr>
                                </m:naryPr>
                                <m:sub>
                                  <m:r>
                                    <m:rPr>
                                      <m:brk m:alnAt="23"/>
                                    </m:rPr>
                                    <a:rPr lang="en-US" altLang="zh-CN" sz="2400" i="1">
                                      <a:solidFill>
                                        <a:srgbClr val="FFFFFF"/>
                                      </a:solidFill>
                                      <a:latin typeface="Cambria Math" panose="02040503050406030204" pitchFamily="18" charset="0"/>
                                    </a:rPr>
                                    <m:t>𝑘</m:t>
                                  </m:r>
                                  <m:r>
                                    <a:rPr lang="en-US" altLang="zh-CN" sz="2400" i="1">
                                      <a:solidFill>
                                        <a:srgbClr val="FFFFFF"/>
                                      </a:solidFill>
                                      <a:latin typeface="Cambria Math" panose="02040503050406030204" pitchFamily="18" charset="0"/>
                                    </a:rPr>
                                    <m:t>=1</m:t>
                                  </m:r>
                                </m:sub>
                                <m:sup>
                                  <m:r>
                                    <a:rPr lang="en-US" altLang="zh-CN" sz="2400" i="1">
                                      <a:solidFill>
                                        <a:srgbClr val="FFFFFF"/>
                                      </a:solidFill>
                                      <a:latin typeface="Cambria Math" panose="02040503050406030204" pitchFamily="18" charset="0"/>
                                    </a:rPr>
                                    <m:t>𝑛</m:t>
                                  </m:r>
                                </m:sup>
                                <m:e>
                                  <m:sSubSup>
                                    <m:sSubSupPr>
                                      <m:ctrlPr>
                                        <a:rPr lang="en-US" altLang="zh-CN" sz="2400" i="1">
                                          <a:solidFill>
                                            <a:srgbClr val="FFFFFF"/>
                                          </a:solidFill>
                                          <a:latin typeface="Cambria Math" panose="02040503050406030204" pitchFamily="18" charset="0"/>
                                        </a:rPr>
                                      </m:ctrlPr>
                                    </m:sSubSupPr>
                                    <m:e>
                                      <m:r>
                                        <a:rPr lang="en-US" altLang="zh-CN" sz="2400" i="1">
                                          <a:solidFill>
                                            <a:srgbClr val="FFFFFF"/>
                                          </a:solidFill>
                                          <a:latin typeface="Cambria Math" panose="02040503050406030204" pitchFamily="18" charset="0"/>
                                        </a:rPr>
                                        <m:t>𝑥</m:t>
                                      </m:r>
                                    </m:e>
                                    <m:sub>
                                      <m:r>
                                        <a:rPr lang="en-US" altLang="zh-CN" sz="2400" i="1">
                                          <a:solidFill>
                                            <a:srgbClr val="FFFFFF"/>
                                          </a:solidFill>
                                          <a:latin typeface="Cambria Math" panose="02040503050406030204" pitchFamily="18" charset="0"/>
                                        </a:rPr>
                                        <m:t>𝑘</m:t>
                                      </m:r>
                                    </m:sub>
                                    <m:sup>
                                      <m:r>
                                        <a:rPr lang="en-US" altLang="zh-CN" sz="2400" b="0" i="1" smtClean="0">
                                          <a:solidFill>
                                            <a:srgbClr val="FFFFFF"/>
                                          </a:solidFill>
                                          <a:latin typeface="Cambria Math" panose="02040503050406030204" pitchFamily="18" charset="0"/>
                                        </a:rPr>
                                        <m:t>𝑚</m:t>
                                      </m:r>
                                      <m:r>
                                        <a:rPr lang="en-US" altLang="zh-CN" sz="2400" b="0" i="1" smtClean="0">
                                          <a:solidFill>
                                            <a:srgbClr val="FFFFFF"/>
                                          </a:solidFill>
                                          <a:latin typeface="Cambria Math" panose="02040503050406030204" pitchFamily="18" charset="0"/>
                                        </a:rPr>
                                        <m:t>+1</m:t>
                                      </m:r>
                                    </m:sup>
                                  </m:sSubSup>
                                </m:e>
                              </m:nary>
                              <m:r>
                                <a:rPr lang="en-US" altLang="zh-CN" sz="2400" i="1">
                                  <a:solidFill>
                                    <a:srgbClr val="FFFFFF"/>
                                  </a:solidFill>
                                  <a:latin typeface="Cambria Math" panose="02040503050406030204" pitchFamily="18" charset="0"/>
                                </a:rPr>
                                <m:t>+⋯+</m:t>
                              </m:r>
                              <m:sSub>
                                <m:sSubPr>
                                  <m:ctrlPr>
                                    <a:rPr lang="en-US" altLang="zh-CN" sz="2400" i="1">
                                      <a:solidFill>
                                        <a:srgbClr val="FFFFFF"/>
                                      </a:solidFill>
                                      <a:latin typeface="Cambria Math" panose="02040503050406030204" pitchFamily="18" charset="0"/>
                                    </a:rPr>
                                  </m:ctrlPr>
                                </m:sSubPr>
                                <m:e>
                                  <m:r>
                                    <a:rPr lang="en-US" altLang="zh-CN" sz="2400" i="1">
                                      <a:solidFill>
                                        <a:srgbClr val="FFFFFF"/>
                                      </a:solidFill>
                                      <a:latin typeface="Cambria Math" panose="02040503050406030204" pitchFamily="18" charset="0"/>
                                    </a:rPr>
                                    <m:t>𝑎</m:t>
                                  </m:r>
                                </m:e>
                                <m:sub>
                                  <m:r>
                                    <a:rPr lang="en-US" altLang="zh-CN" sz="2400" i="1">
                                      <a:solidFill>
                                        <a:srgbClr val="FFFFFF"/>
                                      </a:solidFill>
                                      <a:latin typeface="Cambria Math" panose="02040503050406030204" pitchFamily="18" charset="0"/>
                                    </a:rPr>
                                    <m:t>𝑚</m:t>
                                  </m:r>
                                </m:sub>
                              </m:sSub>
                              <m:nary>
                                <m:naryPr>
                                  <m:chr m:val="∑"/>
                                  <m:ctrlPr>
                                    <a:rPr lang="en-US" altLang="zh-CN" sz="2400" i="1">
                                      <a:solidFill>
                                        <a:srgbClr val="FFFFFF"/>
                                      </a:solidFill>
                                      <a:latin typeface="Cambria Math" panose="02040503050406030204" pitchFamily="18" charset="0"/>
                                    </a:rPr>
                                  </m:ctrlPr>
                                </m:naryPr>
                                <m:sub>
                                  <m:r>
                                    <m:rPr>
                                      <m:brk m:alnAt="23"/>
                                    </m:rPr>
                                    <a:rPr lang="en-US" altLang="zh-CN" sz="2400" i="1">
                                      <a:solidFill>
                                        <a:srgbClr val="FFFFFF"/>
                                      </a:solidFill>
                                      <a:latin typeface="Cambria Math" panose="02040503050406030204" pitchFamily="18" charset="0"/>
                                    </a:rPr>
                                    <m:t>𝑘</m:t>
                                  </m:r>
                                  <m:r>
                                    <a:rPr lang="en-US" altLang="zh-CN" sz="2400" i="1">
                                      <a:solidFill>
                                        <a:srgbClr val="FFFFFF"/>
                                      </a:solidFill>
                                      <a:latin typeface="Cambria Math" panose="02040503050406030204" pitchFamily="18" charset="0"/>
                                    </a:rPr>
                                    <m:t>=1</m:t>
                                  </m:r>
                                </m:sub>
                                <m:sup>
                                  <m:r>
                                    <a:rPr lang="en-US" altLang="zh-CN" sz="2400" i="1">
                                      <a:solidFill>
                                        <a:srgbClr val="FFFFFF"/>
                                      </a:solidFill>
                                      <a:latin typeface="Cambria Math" panose="02040503050406030204" pitchFamily="18" charset="0"/>
                                    </a:rPr>
                                    <m:t>𝑛</m:t>
                                  </m:r>
                                </m:sup>
                                <m:e>
                                  <m:sSubSup>
                                    <m:sSubSupPr>
                                      <m:ctrlPr>
                                        <a:rPr lang="en-US" altLang="zh-CN" sz="2400" i="1">
                                          <a:solidFill>
                                            <a:srgbClr val="FFFFFF"/>
                                          </a:solidFill>
                                          <a:latin typeface="Cambria Math" panose="02040503050406030204" pitchFamily="18" charset="0"/>
                                        </a:rPr>
                                      </m:ctrlPr>
                                    </m:sSubSupPr>
                                    <m:e>
                                      <m:r>
                                        <a:rPr lang="en-US" altLang="zh-CN" sz="2400" i="1">
                                          <a:solidFill>
                                            <a:srgbClr val="FFFFFF"/>
                                          </a:solidFill>
                                          <a:latin typeface="Cambria Math" panose="02040503050406030204" pitchFamily="18" charset="0"/>
                                        </a:rPr>
                                        <m:t>𝑥</m:t>
                                      </m:r>
                                    </m:e>
                                    <m:sub>
                                      <m:r>
                                        <a:rPr lang="en-US" altLang="zh-CN" sz="2400" i="1">
                                          <a:solidFill>
                                            <a:srgbClr val="FFFFFF"/>
                                          </a:solidFill>
                                          <a:latin typeface="Cambria Math" panose="02040503050406030204" pitchFamily="18" charset="0"/>
                                        </a:rPr>
                                        <m:t>𝑘</m:t>
                                      </m:r>
                                    </m:sub>
                                    <m:sup>
                                      <m:r>
                                        <a:rPr lang="en-US" altLang="zh-CN" sz="2400" b="0" i="1" smtClean="0">
                                          <a:solidFill>
                                            <a:srgbClr val="FFFFFF"/>
                                          </a:solidFill>
                                          <a:latin typeface="Cambria Math" panose="02040503050406030204" pitchFamily="18" charset="0"/>
                                        </a:rPr>
                                        <m:t>2</m:t>
                                      </m:r>
                                      <m:r>
                                        <a:rPr lang="en-US" altLang="zh-CN" sz="2400" i="1">
                                          <a:solidFill>
                                            <a:srgbClr val="FFFFFF"/>
                                          </a:solidFill>
                                          <a:latin typeface="Cambria Math" panose="02040503050406030204" pitchFamily="18" charset="0"/>
                                        </a:rPr>
                                        <m:t>𝑚</m:t>
                                      </m:r>
                                    </m:sup>
                                  </m:sSubSup>
                                </m:e>
                              </m:nary>
                              <m:r>
                                <a:rPr lang="en-US" altLang="zh-CN" sz="2400" i="1">
                                  <a:solidFill>
                                    <a:srgbClr val="FFFFFF"/>
                                  </a:solidFill>
                                  <a:latin typeface="Cambria Math" panose="02040503050406030204" pitchFamily="18" charset="0"/>
                                </a:rPr>
                                <m:t>=</m:t>
                              </m:r>
                              <m:nary>
                                <m:naryPr>
                                  <m:chr m:val="∑"/>
                                  <m:ctrlPr>
                                    <a:rPr lang="en-US" altLang="zh-CN" sz="2400" i="1">
                                      <a:solidFill>
                                        <a:srgbClr val="FFFFFF"/>
                                      </a:solidFill>
                                      <a:latin typeface="Cambria Math" panose="02040503050406030204" pitchFamily="18" charset="0"/>
                                    </a:rPr>
                                  </m:ctrlPr>
                                </m:naryPr>
                                <m:sub>
                                  <m:r>
                                    <m:rPr>
                                      <m:brk m:alnAt="23"/>
                                    </m:rPr>
                                    <a:rPr lang="en-US" altLang="zh-CN" sz="2400" i="1">
                                      <a:solidFill>
                                        <a:srgbClr val="FFFFFF"/>
                                      </a:solidFill>
                                      <a:latin typeface="Cambria Math" panose="02040503050406030204" pitchFamily="18" charset="0"/>
                                    </a:rPr>
                                    <m:t>𝑘</m:t>
                                  </m:r>
                                  <m:r>
                                    <a:rPr lang="en-US" altLang="zh-CN" sz="2400" i="1">
                                      <a:solidFill>
                                        <a:srgbClr val="FFFFFF"/>
                                      </a:solidFill>
                                      <a:latin typeface="Cambria Math" panose="02040503050406030204" pitchFamily="18" charset="0"/>
                                    </a:rPr>
                                    <m:t>=1</m:t>
                                  </m:r>
                                </m:sub>
                                <m:sup>
                                  <m:r>
                                    <a:rPr lang="en-US" altLang="zh-CN" sz="2400" i="1">
                                      <a:solidFill>
                                        <a:srgbClr val="FFFFFF"/>
                                      </a:solidFill>
                                      <a:latin typeface="Cambria Math" panose="02040503050406030204" pitchFamily="18" charset="0"/>
                                    </a:rPr>
                                    <m:t>𝑛</m:t>
                                  </m:r>
                                </m:sup>
                                <m:e>
                                  <m:sSub>
                                    <m:sSubPr>
                                      <m:ctrlPr>
                                        <a:rPr lang="en-US" altLang="zh-CN" sz="2400" i="1">
                                          <a:solidFill>
                                            <a:srgbClr val="FFFFFF"/>
                                          </a:solidFill>
                                          <a:latin typeface="Cambria Math" panose="02040503050406030204" pitchFamily="18" charset="0"/>
                                        </a:rPr>
                                      </m:ctrlPr>
                                    </m:sSubPr>
                                    <m:e>
                                      <m:r>
                                        <a:rPr lang="en-US" altLang="zh-CN" sz="2400" i="1">
                                          <a:solidFill>
                                            <a:srgbClr val="FFFFFF"/>
                                          </a:solidFill>
                                          <a:latin typeface="Cambria Math" panose="02040503050406030204" pitchFamily="18" charset="0"/>
                                        </a:rPr>
                                        <m:t>𝑦</m:t>
                                      </m:r>
                                    </m:e>
                                    <m:sub>
                                      <m:r>
                                        <a:rPr lang="en-US" altLang="zh-CN" sz="2400" i="1">
                                          <a:solidFill>
                                            <a:srgbClr val="FFFFFF"/>
                                          </a:solidFill>
                                          <a:latin typeface="Cambria Math" panose="02040503050406030204" pitchFamily="18" charset="0"/>
                                        </a:rPr>
                                        <m:t>𝑘</m:t>
                                      </m:r>
                                    </m:sub>
                                  </m:sSub>
                                </m:e>
                              </m:nary>
                              <m:sSubSup>
                                <m:sSubSupPr>
                                  <m:ctrlPr>
                                    <a:rPr lang="en-US" altLang="zh-CN" sz="2400" i="1">
                                      <a:solidFill>
                                        <a:srgbClr val="FFFFFF"/>
                                      </a:solidFill>
                                      <a:latin typeface="Cambria Math" panose="02040503050406030204" pitchFamily="18" charset="0"/>
                                    </a:rPr>
                                  </m:ctrlPr>
                                </m:sSubSupPr>
                                <m:e>
                                  <m:r>
                                    <a:rPr lang="en-US" altLang="zh-CN" sz="2400" i="1">
                                      <a:solidFill>
                                        <a:srgbClr val="FFFFFF"/>
                                      </a:solidFill>
                                      <a:latin typeface="Cambria Math" panose="02040503050406030204" pitchFamily="18" charset="0"/>
                                    </a:rPr>
                                    <m:t>𝑥</m:t>
                                  </m:r>
                                </m:e>
                                <m:sub>
                                  <m:r>
                                    <a:rPr lang="en-US" altLang="zh-CN" sz="2400" i="1">
                                      <a:solidFill>
                                        <a:srgbClr val="FFFFFF"/>
                                      </a:solidFill>
                                      <a:latin typeface="Cambria Math" panose="02040503050406030204" pitchFamily="18" charset="0"/>
                                    </a:rPr>
                                    <m:t>𝑘</m:t>
                                  </m:r>
                                </m:sub>
                                <m:sup>
                                  <m:r>
                                    <a:rPr lang="en-US" altLang="zh-CN" sz="2400" i="1">
                                      <a:solidFill>
                                        <a:srgbClr val="FFFFFF"/>
                                      </a:solidFill>
                                      <a:latin typeface="Cambria Math" panose="02040503050406030204" pitchFamily="18" charset="0"/>
                                    </a:rPr>
                                    <m:t>𝑚</m:t>
                                  </m:r>
                                </m:sup>
                              </m:sSubSup>
                            </m:e>
                          </m:eqArr>
                        </m:e>
                      </m:d>
                    </m:oMath>
                  </m:oMathPara>
                </a14:m>
                <a:endParaRPr lang="en-US" altLang="zh-CN" sz="2400" i="1" dirty="0">
                  <a:solidFill>
                    <a:srgbClr val="FFFFFF"/>
                  </a:solidFill>
                  <a:latin typeface="Cambria Math" panose="02040503050406030204" pitchFamily="18" charset="0"/>
                </a:endParaRPr>
              </a:p>
              <a:p>
                <a:endParaRPr lang="en-US" altLang="zh-CN" sz="2400" dirty="0">
                  <a:solidFill>
                    <a:schemeClr val="bg1"/>
                  </a:solidFill>
                </a:endParaRPr>
              </a:p>
            </p:txBody>
          </p:sp>
        </mc:Choice>
        <mc:Fallback>
          <p:sp>
            <p:nvSpPr>
              <p:cNvPr id="4" name="文本占位符 3"/>
              <p:cNvSpPr>
                <a:spLocks noGrp="1" noRot="1" noChangeAspect="1" noMove="1" noResize="1" noEditPoints="1" noAdjustHandles="1" noChangeArrowheads="1" noChangeShapeType="1" noTextEdit="1"/>
              </p:cNvSpPr>
              <p:nvPr>
                <p:ph type="body" sz="half" idx="2"/>
              </p:nvPr>
            </p:nvSpPr>
            <p:spPr>
              <a:xfrm>
                <a:off x="255635" y="1066862"/>
                <a:ext cx="11555215" cy="5638652"/>
              </a:xfrm>
              <a:blipFill>
                <a:blip r:embed="rId2"/>
                <a:stretch>
                  <a:fillRect l="-844" t="-12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bwMode="auto">
              <a:xfrm>
                <a:off x="5562614" y="152486"/>
                <a:ext cx="6095840" cy="1125565"/>
              </a:xfrm>
              <a:prstGeom prst="rect">
                <a:avLst/>
              </a:prstGeom>
              <a:noFill/>
              <a:ln>
                <a:noFill/>
              </a:ln>
            </p:spPr>
            <p:txBody>
              <a:bodyPr wrap="square" rtlCol="0">
                <a:spAutoFit/>
              </a:bodyPr>
              <a:lstStyle/>
              <a:p>
                <a:pPr eaLnBrk="0" hangingPunct="0">
                  <a:buFontTx/>
                  <a:buNone/>
                </a:pPr>
                <a14:m>
                  <m:oMathPara xmlns:m="http://schemas.openxmlformats.org/officeDocument/2006/math">
                    <m:oMathParaPr>
                      <m:jc m:val="centerGroup"/>
                    </m:oMathParaPr>
                    <m:oMath xmlns:m="http://schemas.openxmlformats.org/officeDocument/2006/math">
                      <m:nary>
                        <m:naryPr>
                          <m:chr m:val="∑"/>
                          <m:ctrlPr>
                            <a:rPr lang="zh-CN" altLang="en-US" i="1" smtClean="0">
                              <a:solidFill>
                                <a:schemeClr val="bg1"/>
                              </a:solidFill>
                              <a:latin typeface="Cambria Math" panose="02040503050406030204" pitchFamily="18" charset="0"/>
                              <a:sym typeface="+mn-ea"/>
                            </a:rPr>
                          </m:ctrlPr>
                        </m:naryPr>
                        <m:sub>
                          <m:r>
                            <m:rPr>
                              <m:brk m:alnAt="23"/>
                            </m:rPr>
                            <a:rPr lang="en-US" altLang="zh-CN" b="0" i="1" smtClean="0">
                              <a:solidFill>
                                <a:schemeClr val="bg1"/>
                              </a:solidFill>
                              <a:latin typeface="Cambria Math" panose="02040503050406030204" pitchFamily="18" charset="0"/>
                              <a:sym typeface="+mn-ea"/>
                            </a:rPr>
                            <m:t>𝑖</m:t>
                          </m:r>
                          <m:r>
                            <a:rPr lang="en-US" altLang="zh-CN" b="0" i="1" smtClean="0">
                              <a:solidFill>
                                <a:schemeClr val="bg1"/>
                              </a:solidFill>
                              <a:latin typeface="Cambria Math" panose="02040503050406030204" pitchFamily="18" charset="0"/>
                              <a:sym typeface="+mn-ea"/>
                            </a:rPr>
                            <m:t>=1</m:t>
                          </m:r>
                        </m:sub>
                        <m:sup>
                          <m:r>
                            <a:rPr lang="en-US" altLang="zh-CN" b="0" i="1" smtClean="0">
                              <a:solidFill>
                                <a:schemeClr val="bg1"/>
                              </a:solidFill>
                              <a:latin typeface="Cambria Math" panose="02040503050406030204" pitchFamily="18" charset="0"/>
                              <a:sym typeface="+mn-ea"/>
                            </a:rPr>
                            <m:t>𝑚</m:t>
                          </m:r>
                        </m:sup>
                        <m:e>
                          <m:sSub>
                            <m:sSubPr>
                              <m:ctrlPr>
                                <a:rPr lang="en-US" altLang="zh-CN"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𝑎</m:t>
                              </m:r>
                            </m:e>
                            <m:sub>
                              <m:r>
                                <a:rPr lang="en-US" altLang="zh-CN" b="0" i="1" smtClean="0">
                                  <a:solidFill>
                                    <a:schemeClr val="bg1"/>
                                  </a:solidFill>
                                  <a:latin typeface="Cambria Math" panose="02040503050406030204" pitchFamily="18" charset="0"/>
                                  <a:sym typeface="+mn-ea"/>
                                </a:rPr>
                                <m:t>𝑖</m:t>
                              </m:r>
                            </m:sub>
                          </m:sSub>
                          <m:nary>
                            <m:naryPr>
                              <m:chr m:val="∑"/>
                              <m:ctrlPr>
                                <a:rPr lang="en-US" altLang="zh-CN" i="1" smtClean="0">
                                  <a:solidFill>
                                    <a:schemeClr val="bg1"/>
                                  </a:solidFill>
                                  <a:latin typeface="Cambria Math" panose="02040503050406030204" pitchFamily="18" charset="0"/>
                                  <a:sym typeface="+mn-ea"/>
                                </a:rPr>
                              </m:ctrlPr>
                            </m:naryPr>
                            <m:sub>
                              <m:r>
                                <m:rPr>
                                  <m:brk m:alnAt="23"/>
                                </m:rPr>
                                <a:rPr lang="en-US" altLang="zh-CN" b="0" i="1" smtClean="0">
                                  <a:solidFill>
                                    <a:schemeClr val="bg1"/>
                                  </a:solidFill>
                                  <a:latin typeface="Cambria Math" panose="02040503050406030204" pitchFamily="18" charset="0"/>
                                  <a:sym typeface="+mn-ea"/>
                                </a:rPr>
                                <m:t>𝑘</m:t>
                              </m:r>
                              <m:r>
                                <a:rPr lang="en-US" altLang="zh-CN" b="0" i="1" smtClean="0">
                                  <a:solidFill>
                                    <a:schemeClr val="bg1"/>
                                  </a:solidFill>
                                  <a:latin typeface="Cambria Math" panose="02040503050406030204" pitchFamily="18" charset="0"/>
                                  <a:sym typeface="+mn-ea"/>
                                </a:rPr>
                                <m:t>=1</m:t>
                              </m:r>
                            </m:sub>
                            <m:sup>
                              <m:r>
                                <a:rPr lang="en-US" altLang="zh-CN" b="0" i="1" smtClean="0">
                                  <a:solidFill>
                                    <a:schemeClr val="bg1"/>
                                  </a:solidFill>
                                  <a:latin typeface="Cambria Math" panose="02040503050406030204" pitchFamily="18" charset="0"/>
                                  <a:sym typeface="+mn-ea"/>
                                </a:rPr>
                                <m:t>𝑛</m:t>
                              </m:r>
                            </m:sup>
                            <m:e>
                              <m:sSub>
                                <m:sSubPr>
                                  <m:ctrlPr>
                                    <a:rPr lang="en-US" altLang="zh-CN" i="1" smtClean="0">
                                      <a:solidFill>
                                        <a:schemeClr val="bg1"/>
                                      </a:solidFill>
                                      <a:latin typeface="Cambria Math" panose="02040503050406030204" pitchFamily="18" charset="0"/>
                                      <a:sym typeface="+mn-ea"/>
                                    </a:rPr>
                                  </m:ctrlPr>
                                </m:sSubPr>
                                <m:e>
                                  <m:r>
                                    <a:rPr lang="zh-CN" altLang="en-US" i="1" smtClean="0">
                                      <a:solidFill>
                                        <a:schemeClr val="bg1"/>
                                      </a:solidFill>
                                      <a:latin typeface="Cambria Math" panose="02040503050406030204" pitchFamily="18" charset="0"/>
                                      <a:sym typeface="+mn-ea"/>
                                    </a:rPr>
                                    <m:t>𝜑</m:t>
                                  </m:r>
                                </m:e>
                                <m:sub>
                                  <m:r>
                                    <a:rPr lang="en-US" altLang="zh-CN" b="0" i="1" smtClean="0">
                                      <a:solidFill>
                                        <a:schemeClr val="bg1"/>
                                      </a:solidFill>
                                      <a:latin typeface="Cambria Math" panose="02040503050406030204" pitchFamily="18" charset="0"/>
                                      <a:sym typeface="+mn-ea"/>
                                    </a:rPr>
                                    <m:t>𝑖</m:t>
                                  </m:r>
                                </m:sub>
                              </m:sSub>
                              <m:r>
                                <a:rPr lang="en-US" altLang="zh-CN" b="0" i="1" smtClean="0">
                                  <a:solidFill>
                                    <a:schemeClr val="bg1"/>
                                  </a:solidFill>
                                  <a:latin typeface="Cambria Math" panose="02040503050406030204" pitchFamily="18" charset="0"/>
                                  <a:sym typeface="+mn-ea"/>
                                </a:rPr>
                                <m:t>(</m:t>
                              </m:r>
                              <m:sSub>
                                <m:sSubPr>
                                  <m:ctrlPr>
                                    <a:rPr lang="en-US" altLang="zh-CN" b="0"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𝑘</m:t>
                                  </m:r>
                                </m:sub>
                              </m:sSub>
                              <m:r>
                                <a:rPr lang="en-US" altLang="zh-CN" b="0" i="1" smtClean="0">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zh-CN" altLang="en-US" i="1">
                                      <a:solidFill>
                                        <a:schemeClr val="bg1"/>
                                      </a:solidFill>
                                      <a:latin typeface="Cambria Math" panose="02040503050406030204" pitchFamily="18" charset="0"/>
                                      <a:sym typeface="+mn-ea"/>
                                    </a:rPr>
                                    <m:t>𝜑</m:t>
                                  </m:r>
                                </m:e>
                                <m:sub>
                                  <m:r>
                                    <a:rPr lang="en-US" altLang="zh-CN" b="0" i="1" smtClean="0">
                                      <a:solidFill>
                                        <a:schemeClr val="bg1"/>
                                      </a:solidFill>
                                      <a:latin typeface="Cambria Math" panose="02040503050406030204" pitchFamily="18" charset="0"/>
                                      <a:sym typeface="+mn-ea"/>
                                    </a:rPr>
                                    <m:t>𝑗</m:t>
                                  </m:r>
                                </m:sub>
                              </m:sSub>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𝑘</m:t>
                                  </m:r>
                                </m:sub>
                              </m:sSub>
                              <m:r>
                                <a:rPr lang="en-US" altLang="zh-CN" i="1">
                                  <a:solidFill>
                                    <a:schemeClr val="bg1"/>
                                  </a:solidFill>
                                  <a:latin typeface="Cambria Math" panose="02040503050406030204" pitchFamily="18" charset="0"/>
                                  <a:sym typeface="+mn-ea"/>
                                </a:rPr>
                                <m:t>)</m:t>
                              </m:r>
                            </m:e>
                          </m:nary>
                        </m:e>
                      </m:nary>
                      <m:r>
                        <a:rPr lang="en-US" altLang="zh-CN" b="0" i="0" smtClean="0">
                          <a:solidFill>
                            <a:schemeClr val="bg1"/>
                          </a:solidFill>
                          <a:latin typeface="Cambria Math" panose="02040503050406030204" pitchFamily="18" charset="0"/>
                          <a:sym typeface="+mn-ea"/>
                        </a:rPr>
                        <m:t>=</m:t>
                      </m:r>
                      <m:nary>
                        <m:naryPr>
                          <m:chr m:val="∑"/>
                          <m:ctrlPr>
                            <a:rPr lang="en-US" altLang="zh-CN" b="0" i="1" smtClean="0">
                              <a:solidFill>
                                <a:schemeClr val="bg1"/>
                              </a:solidFill>
                              <a:latin typeface="Cambria Math" panose="02040503050406030204" pitchFamily="18" charset="0"/>
                              <a:sym typeface="+mn-ea"/>
                            </a:rPr>
                          </m:ctrlPr>
                        </m:naryPr>
                        <m:sub>
                          <m:r>
                            <m:rPr>
                              <m:brk m:alnAt="23"/>
                            </m:rPr>
                            <a:rPr lang="en-US" altLang="zh-CN" b="0" i="1" smtClean="0">
                              <a:solidFill>
                                <a:schemeClr val="bg1"/>
                              </a:solidFill>
                              <a:latin typeface="Cambria Math" panose="02040503050406030204" pitchFamily="18" charset="0"/>
                              <a:sym typeface="+mn-ea"/>
                            </a:rPr>
                            <m:t>𝑘</m:t>
                          </m:r>
                          <m:r>
                            <a:rPr lang="en-US" altLang="zh-CN" b="0" i="1" smtClean="0">
                              <a:solidFill>
                                <a:schemeClr val="bg1"/>
                              </a:solidFill>
                              <a:latin typeface="Cambria Math" panose="02040503050406030204" pitchFamily="18" charset="0"/>
                              <a:sym typeface="+mn-ea"/>
                            </a:rPr>
                            <m:t>=1</m:t>
                          </m:r>
                        </m:sub>
                        <m:sup>
                          <m:r>
                            <a:rPr lang="en-US" altLang="zh-CN" b="0" i="1" smtClean="0">
                              <a:solidFill>
                                <a:schemeClr val="bg1"/>
                              </a:solidFill>
                              <a:latin typeface="Cambria Math" panose="02040503050406030204" pitchFamily="18" charset="0"/>
                              <a:sym typeface="+mn-ea"/>
                            </a:rPr>
                            <m:t>𝑛</m:t>
                          </m:r>
                        </m:sup>
                        <m:e>
                          <m:sSub>
                            <m:sSubPr>
                              <m:ctrlPr>
                                <a:rPr lang="en-US" altLang="zh-CN" b="0"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𝑦</m:t>
                              </m:r>
                            </m:e>
                            <m:sub>
                              <m:r>
                                <a:rPr lang="en-US" altLang="zh-CN" b="0" i="1" smtClean="0">
                                  <a:solidFill>
                                    <a:schemeClr val="bg1"/>
                                  </a:solidFill>
                                  <a:latin typeface="Cambria Math" panose="02040503050406030204" pitchFamily="18" charset="0"/>
                                  <a:sym typeface="+mn-ea"/>
                                </a:rPr>
                                <m:t>𝑘</m:t>
                              </m:r>
                            </m:sub>
                          </m:sSub>
                          <m:sSub>
                            <m:sSubPr>
                              <m:ctrlPr>
                                <a:rPr lang="en-US" altLang="zh-CN" b="0" i="1" smtClean="0">
                                  <a:solidFill>
                                    <a:schemeClr val="bg1"/>
                                  </a:solidFill>
                                  <a:latin typeface="Cambria Math" panose="02040503050406030204" pitchFamily="18" charset="0"/>
                                  <a:sym typeface="+mn-ea"/>
                                </a:rPr>
                              </m:ctrlPr>
                            </m:sSubPr>
                            <m:e>
                              <m:r>
                                <a:rPr lang="zh-CN" altLang="en-US" i="1">
                                  <a:solidFill>
                                    <a:schemeClr val="bg1"/>
                                  </a:solidFill>
                                  <a:latin typeface="Cambria Math" panose="02040503050406030204" pitchFamily="18" charset="0"/>
                                  <a:sym typeface="+mn-ea"/>
                                </a:rPr>
                                <m:t>𝜑</m:t>
                              </m:r>
                            </m:e>
                            <m:sub>
                              <m:r>
                                <a:rPr lang="en-US" altLang="zh-CN" b="0" i="1" smtClean="0">
                                  <a:solidFill>
                                    <a:schemeClr val="bg1"/>
                                  </a:solidFill>
                                  <a:latin typeface="Cambria Math" panose="02040503050406030204" pitchFamily="18" charset="0"/>
                                  <a:sym typeface="+mn-ea"/>
                                </a:rPr>
                                <m:t>𝑗</m:t>
                              </m:r>
                            </m:sub>
                          </m:sSub>
                          <m:r>
                            <a:rPr lang="en-US" altLang="zh-CN" b="0" i="1" smtClean="0">
                              <a:solidFill>
                                <a:schemeClr val="bg1"/>
                              </a:solidFill>
                              <a:latin typeface="Cambria Math" panose="02040503050406030204" pitchFamily="18" charset="0"/>
                              <a:sym typeface="+mn-ea"/>
                            </a:rPr>
                            <m:t>(</m:t>
                          </m:r>
                          <m:sSub>
                            <m:sSubPr>
                              <m:ctrlPr>
                                <a:rPr lang="en-US" altLang="zh-CN" b="0"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𝑘</m:t>
                              </m:r>
                            </m:sub>
                          </m:sSub>
                          <m:r>
                            <a:rPr lang="en-US" altLang="zh-CN" b="0" i="1" smtClean="0">
                              <a:solidFill>
                                <a:schemeClr val="bg1"/>
                              </a:solidFill>
                              <a:latin typeface="Cambria Math" panose="02040503050406030204" pitchFamily="18" charset="0"/>
                              <a:sym typeface="+mn-ea"/>
                            </a:rPr>
                            <m:t>) </m:t>
                          </m:r>
                        </m:e>
                      </m:nary>
                    </m:oMath>
                  </m:oMathPara>
                </a14:m>
                <a:endParaRPr lang="en-US" altLang="zh-CN" dirty="0" smtClean="0">
                  <a:solidFill>
                    <a:schemeClr val="bg1"/>
                  </a:solidFill>
                  <a:sym typeface="+mn-ea"/>
                </a:endParaRPr>
              </a:p>
              <a:p>
                <a:pPr eaLnBrk="0" hangingPunct="0">
                  <a:buFontTx/>
                  <a:buNone/>
                </a:pP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sym typeface="+mn-ea"/>
                        </a:rPr>
                        <m:t>𝑗</m:t>
                      </m:r>
                      <m:r>
                        <a:rPr lang="en-US" altLang="zh-CN" b="0" i="1" smtClean="0">
                          <a:solidFill>
                            <a:schemeClr val="bg1"/>
                          </a:solidFill>
                          <a:latin typeface="Cambria Math" panose="02040503050406030204" pitchFamily="18" charset="0"/>
                          <a:sym typeface="+mn-ea"/>
                        </a:rPr>
                        <m:t>=1,2,⋯,</m:t>
                      </m:r>
                      <m:r>
                        <a:rPr lang="en-US" altLang="zh-CN" b="0" i="1" smtClean="0">
                          <a:solidFill>
                            <a:schemeClr val="bg1"/>
                          </a:solidFill>
                          <a:latin typeface="Cambria Math" panose="02040503050406030204" pitchFamily="18" charset="0"/>
                          <a:ea typeface="Cambria Math" panose="02040503050406030204" pitchFamily="18" charset="0"/>
                          <a:sym typeface="+mn-ea"/>
                        </a:rPr>
                        <m:t>𝑚</m:t>
                      </m:r>
                    </m:oMath>
                  </m:oMathPara>
                </a14:m>
                <a:endParaRPr lang="en-US" altLang="zh-CN" dirty="0" smtClean="0">
                  <a:solidFill>
                    <a:schemeClr val="bg1"/>
                  </a:solidFill>
                  <a:sym typeface="+mn-ea"/>
                </a:endParaRPr>
              </a:p>
            </p:txBody>
          </p:sp>
        </mc:Choice>
        <mc:Fallback xmlns="">
          <p:sp>
            <p:nvSpPr>
              <p:cNvPr id="5" name="文本框 4"/>
              <p:cNvSpPr txBox="1">
                <a:spLocks noRot="1" noChangeAspect="1" noMove="1" noResize="1" noEditPoints="1" noAdjustHandles="1" noChangeArrowheads="1" noChangeShapeType="1" noTextEdit="1"/>
              </p:cNvSpPr>
              <p:nvPr/>
            </p:nvSpPr>
            <p:spPr bwMode="auto">
              <a:xfrm>
                <a:off x="5562614" y="152486"/>
                <a:ext cx="6095840" cy="1125565"/>
              </a:xfrm>
              <a:prstGeom prst="rect">
                <a:avLst/>
              </a:prstGeom>
              <a:blipFill>
                <a:blip r:embed="rId3"/>
                <a:stretch>
                  <a:fillRect b="-4324"/>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76956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641416"/>
          </a:xfrm>
        </p:spPr>
        <p:txBody>
          <a:bodyPr/>
          <a:lstStyle/>
          <a:p>
            <a:r>
              <a:rPr lang="zh-CN" altLang="en-US" sz="3600" dirty="0" smtClean="0">
                <a:solidFill>
                  <a:srgbClr val="FF0000"/>
                </a:solidFill>
                <a:latin typeface="全新硬笔行书简" panose="02010600040101010101" pitchFamily="2" charset="-122"/>
                <a:ea typeface="全新硬笔行书简" panose="02010600040101010101" pitchFamily="2" charset="-122"/>
              </a:rPr>
              <a:t>二、曲线拟合</a:t>
            </a:r>
            <a:endParaRPr lang="zh-CN" altLang="en-US" dirty="0"/>
          </a:p>
        </p:txBody>
      </p:sp>
      <mc:AlternateContent xmlns:mc="http://schemas.openxmlformats.org/markup-compatibility/2006">
        <mc:Choice xmlns:a14="http://schemas.microsoft.com/office/drawing/2010/main" Requires="a14">
          <p:sp>
            <p:nvSpPr>
              <p:cNvPr id="4" name="文本占位符 3"/>
              <p:cNvSpPr>
                <a:spLocks noGrp="1"/>
              </p:cNvSpPr>
              <p:nvPr>
                <p:ph type="body" sz="half" idx="2"/>
              </p:nvPr>
            </p:nvSpPr>
            <p:spPr>
              <a:xfrm>
                <a:off x="255635" y="1066862"/>
                <a:ext cx="11707611" cy="5638652"/>
              </a:xfrm>
            </p:spPr>
            <p:txBody>
              <a:bodyPr/>
              <a:lstStyle/>
              <a:p>
                <a:r>
                  <a:rPr lang="zh-CN" altLang="en-US" sz="2400" dirty="0" smtClean="0">
                    <a:solidFill>
                      <a:srgbClr val="FFFFFF"/>
                    </a:solidFill>
                    <a:latin typeface="Cambria Math" panose="02040503050406030204" pitchFamily="18" charset="0"/>
                  </a:rPr>
                  <a:t>例：用最小二乘法对数据</a:t>
                </a:r>
                <a14:m>
                  <m:oMath xmlns:m="http://schemas.openxmlformats.org/officeDocument/2006/math">
                    <m:r>
                      <a:rPr lang="en-US" altLang="zh-CN" sz="2400" b="0" i="1" smtClean="0">
                        <a:solidFill>
                          <a:srgbClr val="FFFFFF"/>
                        </a:solidFill>
                        <a:latin typeface="Cambria Math" panose="02040503050406030204" pitchFamily="18" charset="0"/>
                      </a:rPr>
                      <m:t>(</m:t>
                    </m:r>
                    <m:sSub>
                      <m:sSubPr>
                        <m:ctrlPr>
                          <a:rPr lang="en-US" altLang="zh-CN" sz="2400" b="0" i="1" smtClean="0">
                            <a:solidFill>
                              <a:srgbClr val="FFFFFF"/>
                            </a:solidFill>
                            <a:latin typeface="Cambria Math" panose="02040503050406030204" pitchFamily="18" charset="0"/>
                          </a:rPr>
                        </m:ctrlPr>
                      </m:sSubPr>
                      <m:e>
                        <m:r>
                          <a:rPr lang="en-US" altLang="zh-CN" sz="2400" b="0" i="1" smtClean="0">
                            <a:solidFill>
                              <a:srgbClr val="FFFFFF"/>
                            </a:solidFill>
                            <a:latin typeface="Cambria Math" panose="02040503050406030204" pitchFamily="18" charset="0"/>
                          </a:rPr>
                          <m:t>𝑥</m:t>
                        </m:r>
                      </m:e>
                      <m:sub>
                        <m:r>
                          <a:rPr lang="en-US" altLang="zh-CN" sz="2400" b="0" i="1" smtClean="0">
                            <a:solidFill>
                              <a:srgbClr val="FFFFFF"/>
                            </a:solidFill>
                            <a:latin typeface="Cambria Math" panose="02040503050406030204" pitchFamily="18" charset="0"/>
                          </a:rPr>
                          <m:t>𝑖</m:t>
                        </m:r>
                      </m:sub>
                    </m:sSub>
                    <m:r>
                      <a:rPr lang="en-US" altLang="zh-CN" sz="2400" b="0" i="1" smtClean="0">
                        <a:solidFill>
                          <a:srgbClr val="FFFFFF"/>
                        </a:solidFill>
                        <a:latin typeface="Cambria Math" panose="02040503050406030204" pitchFamily="18" charset="0"/>
                      </a:rPr>
                      <m:t>,</m:t>
                    </m:r>
                    <m:sSub>
                      <m:sSubPr>
                        <m:ctrlPr>
                          <a:rPr lang="en-US" altLang="zh-CN" sz="2400" b="0" i="1" smtClean="0">
                            <a:solidFill>
                              <a:srgbClr val="FFFFFF"/>
                            </a:solidFill>
                            <a:latin typeface="Cambria Math" panose="02040503050406030204" pitchFamily="18" charset="0"/>
                          </a:rPr>
                        </m:ctrlPr>
                      </m:sSubPr>
                      <m:e>
                        <m:r>
                          <a:rPr lang="en-US" altLang="zh-CN" sz="2400" b="0" i="1" smtClean="0">
                            <a:solidFill>
                              <a:srgbClr val="FFFFFF"/>
                            </a:solidFill>
                            <a:latin typeface="Cambria Math" panose="02040503050406030204" pitchFamily="18" charset="0"/>
                          </a:rPr>
                          <m:t>𝑦</m:t>
                        </m:r>
                      </m:e>
                      <m:sub>
                        <m:r>
                          <a:rPr lang="en-US" altLang="zh-CN" sz="2400" b="0" i="1" smtClean="0">
                            <a:solidFill>
                              <a:srgbClr val="FFFFFF"/>
                            </a:solidFill>
                            <a:latin typeface="Cambria Math" panose="02040503050406030204" pitchFamily="18" charset="0"/>
                          </a:rPr>
                          <m:t>𝑖</m:t>
                        </m:r>
                      </m:sub>
                    </m:sSub>
                    <m:r>
                      <a:rPr lang="en-US" altLang="zh-CN" sz="2400" b="0" i="1" smtClean="0">
                        <a:solidFill>
                          <a:srgbClr val="FFFFFF"/>
                        </a:solidFill>
                        <a:latin typeface="Cambria Math" panose="02040503050406030204" pitchFamily="18" charset="0"/>
                      </a:rPr>
                      <m:t>)(</m:t>
                    </m:r>
                    <m:r>
                      <a:rPr lang="en-US" altLang="zh-CN" sz="2400" b="0" i="1" smtClean="0">
                        <a:solidFill>
                          <a:srgbClr val="FFFFFF"/>
                        </a:solidFill>
                        <a:latin typeface="Cambria Math" panose="02040503050406030204" pitchFamily="18" charset="0"/>
                      </a:rPr>
                      <m:t>𝑖</m:t>
                    </m:r>
                    <m:r>
                      <a:rPr lang="en-US" altLang="zh-CN" sz="2400" b="0" i="1" smtClean="0">
                        <a:solidFill>
                          <a:srgbClr val="FFFFFF"/>
                        </a:solidFill>
                        <a:latin typeface="Cambria Math" panose="02040503050406030204" pitchFamily="18" charset="0"/>
                      </a:rPr>
                      <m:t>=1,2,⋯,</m:t>
                    </m:r>
                    <m:r>
                      <a:rPr lang="en-US" altLang="zh-CN" sz="2400" b="0" i="1" smtClean="0">
                        <a:solidFill>
                          <a:srgbClr val="FFFFFF"/>
                        </a:solidFill>
                        <a:latin typeface="Cambria Math" panose="02040503050406030204" pitchFamily="18" charset="0"/>
                        <a:ea typeface="Cambria Math" panose="02040503050406030204" pitchFamily="18" charset="0"/>
                      </a:rPr>
                      <m:t>𝑛</m:t>
                    </m:r>
                    <m:r>
                      <a:rPr lang="en-US" altLang="zh-CN" sz="2400" b="0" i="1" smtClean="0">
                        <a:solidFill>
                          <a:srgbClr val="FFFFFF"/>
                        </a:solidFill>
                        <a:latin typeface="Cambria Math" panose="02040503050406030204" pitchFamily="18" charset="0"/>
                        <a:ea typeface="Cambria Math" panose="02040503050406030204" pitchFamily="18" charset="0"/>
                      </a:rPr>
                      <m:t>)求</m:t>
                    </m:r>
                  </m:oMath>
                </a14:m>
                <a:r>
                  <a:rPr lang="zh-CN" altLang="en-US" sz="2400" dirty="0" smtClean="0">
                    <a:solidFill>
                      <a:srgbClr val="FFFFFF"/>
                    </a:solidFill>
                    <a:latin typeface="Cambria Math" panose="02040503050406030204" pitchFamily="18" charset="0"/>
                  </a:rPr>
                  <a:t>形如</a:t>
                </a:r>
                <a14:m>
                  <m:oMath xmlns:m="http://schemas.openxmlformats.org/officeDocument/2006/math">
                    <m:r>
                      <a:rPr lang="en-US" altLang="zh-CN" sz="2400" b="0" i="1" smtClean="0">
                        <a:solidFill>
                          <a:srgbClr val="FFFFFF"/>
                        </a:solidFill>
                        <a:latin typeface="Cambria Math" panose="02040503050406030204" pitchFamily="18" charset="0"/>
                      </a:rPr>
                      <m:t>𝑦</m:t>
                    </m:r>
                    <m:r>
                      <a:rPr lang="en-US" altLang="zh-CN" sz="2400" b="0" i="1" smtClean="0">
                        <a:solidFill>
                          <a:srgbClr val="FFFFFF"/>
                        </a:solidFill>
                        <a:latin typeface="Cambria Math" panose="02040503050406030204" pitchFamily="18" charset="0"/>
                      </a:rPr>
                      <m:t>=</m:t>
                    </m:r>
                    <m:r>
                      <a:rPr lang="en-US" altLang="zh-CN" sz="2400" b="0" i="1" smtClean="0">
                        <a:solidFill>
                          <a:srgbClr val="FFFFFF"/>
                        </a:solidFill>
                        <a:latin typeface="Cambria Math" panose="02040503050406030204" pitchFamily="18" charset="0"/>
                      </a:rPr>
                      <m:t>𝑎</m:t>
                    </m:r>
                    <m:r>
                      <a:rPr lang="en-US" altLang="zh-CN" sz="2400" b="0" i="1" smtClean="0">
                        <a:solidFill>
                          <a:srgbClr val="FFFFFF"/>
                        </a:solidFill>
                        <a:latin typeface="Cambria Math" panose="02040503050406030204" pitchFamily="18" charset="0"/>
                      </a:rPr>
                      <m:t>+</m:t>
                    </m:r>
                    <m:r>
                      <a:rPr lang="en-US" altLang="zh-CN" sz="2400" b="0" i="1" smtClean="0">
                        <a:solidFill>
                          <a:srgbClr val="FFFFFF"/>
                        </a:solidFill>
                        <a:latin typeface="Cambria Math" panose="02040503050406030204" pitchFamily="18" charset="0"/>
                      </a:rPr>
                      <m:t>𝑏𝑥</m:t>
                    </m:r>
                    <m:r>
                      <a:rPr lang="en-US" altLang="zh-CN" sz="2400" b="0" i="1" smtClean="0">
                        <a:solidFill>
                          <a:srgbClr val="FFFFFF"/>
                        </a:solidFill>
                        <a:latin typeface="Cambria Math" panose="02040503050406030204" pitchFamily="18" charset="0"/>
                      </a:rPr>
                      <m:t>+</m:t>
                    </m:r>
                    <m:r>
                      <a:rPr lang="en-US" altLang="zh-CN" sz="2400" b="0" i="1" smtClean="0">
                        <a:solidFill>
                          <a:srgbClr val="FFFFFF"/>
                        </a:solidFill>
                        <a:latin typeface="Cambria Math" panose="02040503050406030204" pitchFamily="18" charset="0"/>
                      </a:rPr>
                      <m:t>𝑐</m:t>
                    </m:r>
                    <m:sSup>
                      <m:sSupPr>
                        <m:ctrlPr>
                          <a:rPr lang="en-US" altLang="zh-CN" sz="2400" b="0" i="1" smtClean="0">
                            <a:solidFill>
                              <a:srgbClr val="FFFFFF"/>
                            </a:solidFill>
                            <a:latin typeface="Cambria Math" panose="02040503050406030204" pitchFamily="18" charset="0"/>
                          </a:rPr>
                        </m:ctrlPr>
                      </m:sSupPr>
                      <m:e>
                        <m:r>
                          <a:rPr lang="en-US" altLang="zh-CN" sz="2400" b="0" i="1" smtClean="0">
                            <a:solidFill>
                              <a:srgbClr val="FFFFFF"/>
                            </a:solidFill>
                            <a:latin typeface="Cambria Math" panose="02040503050406030204" pitchFamily="18" charset="0"/>
                          </a:rPr>
                          <m:t>𝑥</m:t>
                        </m:r>
                      </m:e>
                      <m:sup>
                        <m:r>
                          <a:rPr lang="en-US" altLang="zh-CN" sz="2400" b="0" i="1" smtClean="0">
                            <a:solidFill>
                              <a:srgbClr val="FFFFFF"/>
                            </a:solidFill>
                            <a:latin typeface="Cambria Math" panose="02040503050406030204" pitchFamily="18" charset="0"/>
                          </a:rPr>
                          <m:t>3</m:t>
                        </m:r>
                      </m:sup>
                    </m:sSup>
                    <m:r>
                      <a:rPr lang="zh-CN" altLang="en-US" sz="2400" i="1">
                        <a:solidFill>
                          <a:srgbClr val="FFFFFF"/>
                        </a:solidFill>
                        <a:latin typeface="Cambria Math" panose="02040503050406030204" pitchFamily="18" charset="0"/>
                      </a:rPr>
                      <m:t>的</m:t>
                    </m:r>
                  </m:oMath>
                </a14:m>
                <a:r>
                  <a:rPr lang="zh-CN" altLang="en-US" sz="2400" dirty="0" smtClean="0">
                    <a:solidFill>
                      <a:srgbClr val="FFFFFF"/>
                    </a:solidFill>
                    <a:latin typeface="Cambria Math" panose="02040503050406030204" pitchFamily="18" charset="0"/>
                  </a:rPr>
                  <a:t>拟合多项式，试写出正则方程组。</a:t>
                </a:r>
                <a:endParaRPr lang="en-US" altLang="zh-CN" sz="2400" dirty="0" smtClean="0">
                  <a:solidFill>
                    <a:srgbClr val="FFFFFF"/>
                  </a:solidFill>
                  <a:latin typeface="Cambria Math" panose="02040503050406030204" pitchFamily="18" charset="0"/>
                </a:endParaRPr>
              </a:p>
              <a:p>
                <a:r>
                  <a:rPr lang="zh-CN" altLang="en-US" sz="2400" dirty="0" smtClean="0">
                    <a:solidFill>
                      <a:srgbClr val="FFFFFF"/>
                    </a:solidFill>
                    <a:latin typeface="Cambria Math" panose="02040503050406030204" pitchFamily="18" charset="0"/>
                  </a:rPr>
                  <a:t>解：由于</a:t>
                </a:r>
                <a14:m>
                  <m:oMath xmlns:m="http://schemas.openxmlformats.org/officeDocument/2006/math">
                    <m:r>
                      <a:rPr lang="zh-CN" altLang="en-US" sz="2400" i="1" smtClean="0">
                        <a:solidFill>
                          <a:srgbClr val="FFFFFF"/>
                        </a:solidFill>
                        <a:latin typeface="Cambria Math" panose="02040503050406030204" pitchFamily="18" charset="0"/>
                      </a:rPr>
                      <m:t>𝜑</m:t>
                    </m:r>
                    <m:r>
                      <a:rPr lang="en-US" altLang="zh-CN" sz="2400" b="0" i="1" smtClean="0">
                        <a:solidFill>
                          <a:srgbClr val="FFFFFF"/>
                        </a:solidFill>
                        <a:latin typeface="Cambria Math" panose="02040503050406030204" pitchFamily="18" charset="0"/>
                      </a:rPr>
                      <m:t>=</m:t>
                    </m:r>
                    <m:d>
                      <m:dPr>
                        <m:begChr m:val="{"/>
                        <m:endChr m:val="}"/>
                        <m:ctrlPr>
                          <a:rPr lang="en-US" altLang="zh-CN" sz="2400" b="0" i="1" smtClean="0">
                            <a:solidFill>
                              <a:srgbClr val="FFFFFF"/>
                            </a:solidFill>
                            <a:latin typeface="Cambria Math" panose="02040503050406030204" pitchFamily="18" charset="0"/>
                          </a:rPr>
                        </m:ctrlPr>
                      </m:dPr>
                      <m:e>
                        <m:r>
                          <a:rPr lang="en-US" altLang="zh-CN" sz="2400" b="0" i="1" smtClean="0">
                            <a:solidFill>
                              <a:srgbClr val="FFFFFF"/>
                            </a:solidFill>
                            <a:latin typeface="Cambria Math" panose="02040503050406030204" pitchFamily="18" charset="0"/>
                          </a:rPr>
                          <m:t>1,</m:t>
                        </m:r>
                        <m:r>
                          <a:rPr lang="en-US" altLang="zh-CN" sz="2400" b="0" i="1" smtClean="0">
                            <a:solidFill>
                              <a:srgbClr val="FFFFFF"/>
                            </a:solidFill>
                            <a:latin typeface="Cambria Math" panose="02040503050406030204" pitchFamily="18" charset="0"/>
                          </a:rPr>
                          <m:t>𝑥</m:t>
                        </m:r>
                        <m:r>
                          <a:rPr lang="en-US" altLang="zh-CN" sz="2400" b="0" i="1" smtClean="0">
                            <a:solidFill>
                              <a:srgbClr val="FFFFFF"/>
                            </a:solidFill>
                            <a:latin typeface="Cambria Math" panose="02040503050406030204" pitchFamily="18" charset="0"/>
                          </a:rPr>
                          <m:t>,</m:t>
                        </m:r>
                        <m:sSup>
                          <m:sSupPr>
                            <m:ctrlPr>
                              <a:rPr lang="en-US" altLang="zh-CN" sz="2400" b="0" i="1" smtClean="0">
                                <a:solidFill>
                                  <a:srgbClr val="FFFFFF"/>
                                </a:solidFill>
                                <a:latin typeface="Cambria Math" panose="02040503050406030204" pitchFamily="18" charset="0"/>
                              </a:rPr>
                            </m:ctrlPr>
                          </m:sSupPr>
                          <m:e>
                            <m:r>
                              <a:rPr lang="en-US" altLang="zh-CN" sz="2400" b="0" i="1" smtClean="0">
                                <a:solidFill>
                                  <a:srgbClr val="FFFFFF"/>
                                </a:solidFill>
                                <a:latin typeface="Cambria Math" panose="02040503050406030204" pitchFamily="18" charset="0"/>
                              </a:rPr>
                              <m:t>𝑥</m:t>
                            </m:r>
                          </m:e>
                          <m:sup>
                            <m:r>
                              <a:rPr lang="en-US" altLang="zh-CN" sz="2400" b="0" i="1" smtClean="0">
                                <a:solidFill>
                                  <a:srgbClr val="FFFFFF"/>
                                </a:solidFill>
                                <a:latin typeface="Cambria Math" panose="02040503050406030204" pitchFamily="18" charset="0"/>
                              </a:rPr>
                              <m:t>3</m:t>
                            </m:r>
                          </m:sup>
                        </m:sSup>
                      </m:e>
                    </m:d>
                    <m:r>
                      <a:rPr lang="en-US" altLang="zh-CN" sz="2400" b="0" i="1" smtClean="0">
                        <a:solidFill>
                          <a:srgbClr val="FFFFFF"/>
                        </a:solidFill>
                        <a:latin typeface="Cambria Math" panose="02040503050406030204" pitchFamily="18" charset="0"/>
                      </a:rPr>
                      <m:t>,</m:t>
                    </m:r>
                    <m:r>
                      <a:rPr lang="zh-CN" altLang="en-US" sz="2400" i="1">
                        <a:solidFill>
                          <a:srgbClr val="FFFFFF"/>
                        </a:solidFill>
                        <a:latin typeface="Cambria Math" panose="02040503050406030204" pitchFamily="18" charset="0"/>
                      </a:rPr>
                      <m:t>对应</m:t>
                    </m:r>
                  </m:oMath>
                </a14:m>
                <a:r>
                  <a:rPr lang="zh-CN" altLang="en-US" sz="2400" dirty="0" smtClean="0">
                    <a:solidFill>
                      <a:srgbClr val="FFFFFF"/>
                    </a:solidFill>
                    <a:latin typeface="Cambria Math" panose="02040503050406030204" pitchFamily="18" charset="0"/>
                  </a:rPr>
                  <a:t>的正则方程组为</a:t>
                </a:r>
                <a:endParaRPr lang="en-US" altLang="zh-CN" sz="2400" dirty="0" smtClean="0">
                  <a:solidFill>
                    <a:srgbClr val="FFFFFF"/>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d>
                        <m:dPr>
                          <m:begChr m:val="{"/>
                          <m:endChr m:val=""/>
                          <m:ctrlPr>
                            <a:rPr lang="en-US" altLang="zh-CN" sz="2400" i="1">
                              <a:solidFill>
                                <a:srgbClr val="FFFFFF"/>
                              </a:solidFill>
                              <a:latin typeface="Cambria Math" panose="02040503050406030204" pitchFamily="18" charset="0"/>
                            </a:rPr>
                          </m:ctrlPr>
                        </m:dPr>
                        <m:e>
                          <m:eqArr>
                            <m:eqArrPr>
                              <m:ctrlPr>
                                <a:rPr lang="en-US" altLang="zh-CN" sz="2400" i="1">
                                  <a:solidFill>
                                    <a:srgbClr val="FFFFFF"/>
                                  </a:solidFill>
                                  <a:latin typeface="Cambria Math" panose="02040503050406030204" pitchFamily="18" charset="0"/>
                                </a:rPr>
                              </m:ctrlPr>
                            </m:eqArrPr>
                            <m:e>
                              <m:r>
                                <a:rPr lang="en-US" altLang="zh-CN" sz="2400" i="1">
                                  <a:solidFill>
                                    <a:srgbClr val="FFFFFF"/>
                                  </a:solidFill>
                                  <a:latin typeface="Cambria Math" panose="02040503050406030204" pitchFamily="18" charset="0"/>
                                </a:rPr>
                                <m:t>𝑎𝑛</m:t>
                              </m:r>
                              <m:r>
                                <a:rPr lang="en-US" altLang="zh-CN" sz="2400" i="1">
                                  <a:solidFill>
                                    <a:srgbClr val="FFFFFF"/>
                                  </a:solidFill>
                                  <a:latin typeface="Cambria Math" panose="02040503050406030204" pitchFamily="18" charset="0"/>
                                </a:rPr>
                                <m:t>+</m:t>
                              </m:r>
                              <m:r>
                                <a:rPr lang="en-US" altLang="zh-CN" sz="2400" i="1">
                                  <a:solidFill>
                                    <a:srgbClr val="FFFFFF"/>
                                  </a:solidFill>
                                  <a:latin typeface="Cambria Math" panose="02040503050406030204" pitchFamily="18" charset="0"/>
                                </a:rPr>
                                <m:t>𝑏</m:t>
                              </m:r>
                              <m:nary>
                                <m:naryPr>
                                  <m:chr m:val="∑"/>
                                  <m:ctrlPr>
                                    <a:rPr lang="en-US" altLang="zh-CN" sz="2400" i="1">
                                      <a:solidFill>
                                        <a:srgbClr val="FFFFFF"/>
                                      </a:solidFill>
                                      <a:latin typeface="Cambria Math" panose="02040503050406030204" pitchFamily="18" charset="0"/>
                                    </a:rPr>
                                  </m:ctrlPr>
                                </m:naryPr>
                                <m:sub>
                                  <m:r>
                                    <m:rPr>
                                      <m:brk m:alnAt="23"/>
                                    </m:rPr>
                                    <a:rPr lang="en-US" altLang="zh-CN" sz="2400" i="1">
                                      <a:solidFill>
                                        <a:srgbClr val="FFFFFF"/>
                                      </a:solidFill>
                                      <a:latin typeface="Cambria Math" panose="02040503050406030204" pitchFamily="18" charset="0"/>
                                    </a:rPr>
                                    <m:t>𝑖</m:t>
                                  </m:r>
                                  <m:r>
                                    <a:rPr lang="en-US" altLang="zh-CN" sz="2400" i="1">
                                      <a:solidFill>
                                        <a:srgbClr val="FFFFFF"/>
                                      </a:solidFill>
                                      <a:latin typeface="Cambria Math" panose="02040503050406030204" pitchFamily="18" charset="0"/>
                                    </a:rPr>
                                    <m:t>=1</m:t>
                                  </m:r>
                                </m:sub>
                                <m:sup>
                                  <m:r>
                                    <a:rPr lang="en-US" altLang="zh-CN" sz="2400" i="1">
                                      <a:solidFill>
                                        <a:srgbClr val="FFFFFF"/>
                                      </a:solidFill>
                                      <a:latin typeface="Cambria Math" panose="02040503050406030204" pitchFamily="18" charset="0"/>
                                    </a:rPr>
                                    <m:t>𝑛</m:t>
                                  </m:r>
                                </m:sup>
                                <m:e>
                                  <m:sSub>
                                    <m:sSubPr>
                                      <m:ctrlPr>
                                        <a:rPr lang="en-US" altLang="zh-CN" sz="2400" i="1">
                                          <a:solidFill>
                                            <a:srgbClr val="FFFFFF"/>
                                          </a:solidFill>
                                          <a:latin typeface="Cambria Math" panose="02040503050406030204" pitchFamily="18" charset="0"/>
                                        </a:rPr>
                                      </m:ctrlPr>
                                    </m:sSubPr>
                                    <m:e>
                                      <m:r>
                                        <a:rPr lang="en-US" altLang="zh-CN" sz="2400" i="1">
                                          <a:solidFill>
                                            <a:srgbClr val="FFFFFF"/>
                                          </a:solidFill>
                                          <a:latin typeface="Cambria Math" panose="02040503050406030204" pitchFamily="18" charset="0"/>
                                        </a:rPr>
                                        <m:t>𝑥</m:t>
                                      </m:r>
                                    </m:e>
                                    <m:sub>
                                      <m:r>
                                        <a:rPr lang="en-US" altLang="zh-CN" sz="2400" i="1">
                                          <a:solidFill>
                                            <a:srgbClr val="FFFFFF"/>
                                          </a:solidFill>
                                          <a:latin typeface="Cambria Math" panose="02040503050406030204" pitchFamily="18" charset="0"/>
                                        </a:rPr>
                                        <m:t>𝑖</m:t>
                                      </m:r>
                                    </m:sub>
                                  </m:sSub>
                                </m:e>
                              </m:nary>
                              <m:r>
                                <a:rPr lang="en-US" altLang="zh-CN" sz="2400" i="1">
                                  <a:solidFill>
                                    <a:srgbClr val="FFFFFF"/>
                                  </a:solidFill>
                                  <a:latin typeface="Cambria Math" panose="02040503050406030204" pitchFamily="18" charset="0"/>
                                </a:rPr>
                                <m:t>+</m:t>
                              </m:r>
                              <m:r>
                                <a:rPr lang="en-US" altLang="zh-CN" sz="2400" i="1">
                                  <a:solidFill>
                                    <a:srgbClr val="FFFFFF"/>
                                  </a:solidFill>
                                  <a:latin typeface="Cambria Math" panose="02040503050406030204" pitchFamily="18" charset="0"/>
                                </a:rPr>
                                <m:t>𝑐</m:t>
                              </m:r>
                              <m:nary>
                                <m:naryPr>
                                  <m:chr m:val="∑"/>
                                  <m:ctrlPr>
                                    <a:rPr lang="en-US" altLang="zh-CN" sz="2400" i="1">
                                      <a:solidFill>
                                        <a:srgbClr val="FFFFFF"/>
                                      </a:solidFill>
                                      <a:latin typeface="Cambria Math" panose="02040503050406030204" pitchFamily="18" charset="0"/>
                                    </a:rPr>
                                  </m:ctrlPr>
                                </m:naryPr>
                                <m:sub>
                                  <m:r>
                                    <m:rPr>
                                      <m:brk m:alnAt="23"/>
                                    </m:rPr>
                                    <a:rPr lang="en-US" altLang="zh-CN" sz="2400" i="1">
                                      <a:solidFill>
                                        <a:srgbClr val="FFFFFF"/>
                                      </a:solidFill>
                                      <a:latin typeface="Cambria Math" panose="02040503050406030204" pitchFamily="18" charset="0"/>
                                    </a:rPr>
                                    <m:t>𝑖</m:t>
                                  </m:r>
                                  <m:r>
                                    <a:rPr lang="en-US" altLang="zh-CN" sz="2400" i="1">
                                      <a:solidFill>
                                        <a:srgbClr val="FFFFFF"/>
                                      </a:solidFill>
                                      <a:latin typeface="Cambria Math" panose="02040503050406030204" pitchFamily="18" charset="0"/>
                                    </a:rPr>
                                    <m:t>=1</m:t>
                                  </m:r>
                                </m:sub>
                                <m:sup>
                                  <m:r>
                                    <a:rPr lang="en-US" altLang="zh-CN" sz="2400" i="1">
                                      <a:solidFill>
                                        <a:srgbClr val="FFFFFF"/>
                                      </a:solidFill>
                                      <a:latin typeface="Cambria Math" panose="02040503050406030204" pitchFamily="18" charset="0"/>
                                    </a:rPr>
                                    <m:t>𝑛</m:t>
                                  </m:r>
                                </m:sup>
                                <m:e>
                                  <m:sSubSup>
                                    <m:sSubSupPr>
                                      <m:ctrlPr>
                                        <a:rPr lang="en-US" altLang="zh-CN" sz="2400" i="1">
                                          <a:solidFill>
                                            <a:srgbClr val="FFFFFF"/>
                                          </a:solidFill>
                                          <a:latin typeface="Cambria Math" panose="02040503050406030204" pitchFamily="18" charset="0"/>
                                        </a:rPr>
                                      </m:ctrlPr>
                                    </m:sSubSupPr>
                                    <m:e>
                                      <m:r>
                                        <a:rPr lang="en-US" altLang="zh-CN" sz="2400" i="1">
                                          <a:solidFill>
                                            <a:srgbClr val="FFFFFF"/>
                                          </a:solidFill>
                                          <a:latin typeface="Cambria Math" panose="02040503050406030204" pitchFamily="18" charset="0"/>
                                        </a:rPr>
                                        <m:t>𝑥</m:t>
                                      </m:r>
                                    </m:e>
                                    <m:sub>
                                      <m:r>
                                        <a:rPr lang="en-US" altLang="zh-CN" sz="2400" i="1">
                                          <a:solidFill>
                                            <a:srgbClr val="FFFFFF"/>
                                          </a:solidFill>
                                          <a:latin typeface="Cambria Math" panose="02040503050406030204" pitchFamily="18" charset="0"/>
                                        </a:rPr>
                                        <m:t>𝑖</m:t>
                                      </m:r>
                                    </m:sub>
                                    <m:sup>
                                      <m:r>
                                        <a:rPr lang="en-US" altLang="zh-CN" sz="2400" i="1">
                                          <a:solidFill>
                                            <a:srgbClr val="FFFFFF"/>
                                          </a:solidFill>
                                          <a:latin typeface="Cambria Math" panose="02040503050406030204" pitchFamily="18" charset="0"/>
                                        </a:rPr>
                                        <m:t>3</m:t>
                                      </m:r>
                                    </m:sup>
                                  </m:sSubSup>
                                </m:e>
                              </m:nary>
                              <m:r>
                                <a:rPr lang="en-US" altLang="zh-CN" sz="2400" i="1">
                                  <a:solidFill>
                                    <a:srgbClr val="FFFFFF"/>
                                  </a:solidFill>
                                  <a:latin typeface="Cambria Math" panose="02040503050406030204" pitchFamily="18" charset="0"/>
                                </a:rPr>
                                <m:t>=</m:t>
                              </m:r>
                              <m:nary>
                                <m:naryPr>
                                  <m:chr m:val="∑"/>
                                  <m:ctrlPr>
                                    <a:rPr lang="en-US" altLang="zh-CN" sz="2400" i="1">
                                      <a:solidFill>
                                        <a:srgbClr val="FFFFFF"/>
                                      </a:solidFill>
                                      <a:latin typeface="Cambria Math" panose="02040503050406030204" pitchFamily="18" charset="0"/>
                                    </a:rPr>
                                  </m:ctrlPr>
                                </m:naryPr>
                                <m:sub>
                                  <m:r>
                                    <m:rPr>
                                      <m:brk m:alnAt="23"/>
                                    </m:rPr>
                                    <a:rPr lang="en-US" altLang="zh-CN" sz="2400" i="1">
                                      <a:solidFill>
                                        <a:srgbClr val="FFFFFF"/>
                                      </a:solidFill>
                                      <a:latin typeface="Cambria Math" panose="02040503050406030204" pitchFamily="18" charset="0"/>
                                    </a:rPr>
                                    <m:t>𝑖</m:t>
                                  </m:r>
                                  <m:r>
                                    <a:rPr lang="en-US" altLang="zh-CN" sz="2400" i="1">
                                      <a:solidFill>
                                        <a:srgbClr val="FFFFFF"/>
                                      </a:solidFill>
                                      <a:latin typeface="Cambria Math" panose="02040503050406030204" pitchFamily="18" charset="0"/>
                                    </a:rPr>
                                    <m:t>=1</m:t>
                                  </m:r>
                                </m:sub>
                                <m:sup>
                                  <m:r>
                                    <a:rPr lang="en-US" altLang="zh-CN" sz="2400" i="1">
                                      <a:solidFill>
                                        <a:srgbClr val="FFFFFF"/>
                                      </a:solidFill>
                                      <a:latin typeface="Cambria Math" panose="02040503050406030204" pitchFamily="18" charset="0"/>
                                    </a:rPr>
                                    <m:t>𝑛</m:t>
                                  </m:r>
                                </m:sup>
                                <m:e>
                                  <m:sSub>
                                    <m:sSubPr>
                                      <m:ctrlPr>
                                        <a:rPr lang="en-US" altLang="zh-CN" sz="2400" i="1">
                                          <a:solidFill>
                                            <a:srgbClr val="FFFFFF"/>
                                          </a:solidFill>
                                          <a:latin typeface="Cambria Math" panose="02040503050406030204" pitchFamily="18" charset="0"/>
                                        </a:rPr>
                                      </m:ctrlPr>
                                    </m:sSubPr>
                                    <m:e>
                                      <m:r>
                                        <a:rPr lang="en-US" altLang="zh-CN" sz="2400" i="1">
                                          <a:solidFill>
                                            <a:srgbClr val="FFFFFF"/>
                                          </a:solidFill>
                                          <a:latin typeface="Cambria Math" panose="02040503050406030204" pitchFamily="18" charset="0"/>
                                        </a:rPr>
                                        <m:t>𝑦</m:t>
                                      </m:r>
                                    </m:e>
                                    <m:sub>
                                      <m:r>
                                        <a:rPr lang="en-US" altLang="zh-CN" sz="2400" i="1">
                                          <a:solidFill>
                                            <a:srgbClr val="FFFFFF"/>
                                          </a:solidFill>
                                          <a:latin typeface="Cambria Math" panose="02040503050406030204" pitchFamily="18" charset="0"/>
                                        </a:rPr>
                                        <m:t>𝑖</m:t>
                                      </m:r>
                                    </m:sub>
                                  </m:sSub>
                                </m:e>
                              </m:nary>
                            </m:e>
                            <m:e>
                              <m:r>
                                <a:rPr lang="en-US" altLang="zh-CN" sz="2400" b="0" i="1" smtClean="0">
                                  <a:solidFill>
                                    <a:srgbClr val="FFFFFF"/>
                                  </a:solidFill>
                                  <a:latin typeface="Cambria Math" panose="02040503050406030204" pitchFamily="18" charset="0"/>
                                </a:rPr>
                                <m:t>𝑎</m:t>
                              </m:r>
                              <m:nary>
                                <m:naryPr>
                                  <m:chr m:val="∑"/>
                                  <m:ctrlPr>
                                    <a:rPr lang="en-US" altLang="zh-CN" sz="2400" b="0" i="1" smtClean="0">
                                      <a:solidFill>
                                        <a:srgbClr val="FFFFFF"/>
                                      </a:solidFill>
                                      <a:latin typeface="Cambria Math" panose="02040503050406030204" pitchFamily="18" charset="0"/>
                                    </a:rPr>
                                  </m:ctrlPr>
                                </m:naryPr>
                                <m:sub>
                                  <m:r>
                                    <m:rPr>
                                      <m:brk m:alnAt="23"/>
                                    </m:rPr>
                                    <a:rPr lang="en-US" altLang="zh-CN" sz="2400" b="0" i="1" smtClean="0">
                                      <a:solidFill>
                                        <a:srgbClr val="FFFFFF"/>
                                      </a:solidFill>
                                      <a:latin typeface="Cambria Math" panose="02040503050406030204" pitchFamily="18" charset="0"/>
                                    </a:rPr>
                                    <m:t>𝑖</m:t>
                                  </m:r>
                                  <m:r>
                                    <a:rPr lang="en-US" altLang="zh-CN" sz="2400" b="0" i="1" smtClean="0">
                                      <a:solidFill>
                                        <a:srgbClr val="FFFFFF"/>
                                      </a:solidFill>
                                      <a:latin typeface="Cambria Math" panose="02040503050406030204" pitchFamily="18" charset="0"/>
                                    </a:rPr>
                                    <m:t>=1</m:t>
                                  </m:r>
                                </m:sub>
                                <m:sup>
                                  <m:r>
                                    <a:rPr lang="en-US" altLang="zh-CN" sz="2400" b="0" i="1" smtClean="0">
                                      <a:solidFill>
                                        <a:srgbClr val="FFFFFF"/>
                                      </a:solidFill>
                                      <a:latin typeface="Cambria Math" panose="02040503050406030204" pitchFamily="18" charset="0"/>
                                    </a:rPr>
                                    <m:t>𝑛</m:t>
                                  </m:r>
                                </m:sup>
                                <m:e>
                                  <m:sSub>
                                    <m:sSubPr>
                                      <m:ctrlPr>
                                        <a:rPr lang="en-US" altLang="zh-CN" sz="2400" b="0" i="1" smtClean="0">
                                          <a:solidFill>
                                            <a:srgbClr val="FFFFFF"/>
                                          </a:solidFill>
                                          <a:latin typeface="Cambria Math" panose="02040503050406030204" pitchFamily="18" charset="0"/>
                                        </a:rPr>
                                      </m:ctrlPr>
                                    </m:sSubPr>
                                    <m:e>
                                      <m:r>
                                        <a:rPr lang="en-US" altLang="zh-CN" sz="2400" b="0" i="1" smtClean="0">
                                          <a:solidFill>
                                            <a:srgbClr val="FFFFFF"/>
                                          </a:solidFill>
                                          <a:latin typeface="Cambria Math" panose="02040503050406030204" pitchFamily="18" charset="0"/>
                                        </a:rPr>
                                        <m:t>𝑥</m:t>
                                      </m:r>
                                    </m:e>
                                    <m:sub>
                                      <m:r>
                                        <a:rPr lang="en-US" altLang="zh-CN" sz="2400" b="0" i="1" smtClean="0">
                                          <a:solidFill>
                                            <a:srgbClr val="FFFFFF"/>
                                          </a:solidFill>
                                          <a:latin typeface="Cambria Math" panose="02040503050406030204" pitchFamily="18" charset="0"/>
                                        </a:rPr>
                                        <m:t>𝑖</m:t>
                                      </m:r>
                                    </m:sub>
                                  </m:sSub>
                                </m:e>
                              </m:nary>
                              <m:r>
                                <a:rPr lang="en-US" altLang="zh-CN" sz="2400" b="0" i="1" smtClean="0">
                                  <a:solidFill>
                                    <a:srgbClr val="FFFFFF"/>
                                  </a:solidFill>
                                  <a:latin typeface="Cambria Math" panose="02040503050406030204" pitchFamily="18" charset="0"/>
                                </a:rPr>
                                <m:t>+</m:t>
                              </m:r>
                              <m:r>
                                <a:rPr lang="en-US" altLang="zh-CN" sz="2400" b="0" i="1" smtClean="0">
                                  <a:solidFill>
                                    <a:srgbClr val="FFFFFF"/>
                                  </a:solidFill>
                                  <a:latin typeface="Cambria Math" panose="02040503050406030204" pitchFamily="18" charset="0"/>
                                </a:rPr>
                                <m:t>𝑏</m:t>
                              </m:r>
                              <m:nary>
                                <m:naryPr>
                                  <m:chr m:val="∑"/>
                                  <m:ctrlPr>
                                    <a:rPr lang="en-US" altLang="zh-CN" sz="2400" i="1">
                                      <a:solidFill>
                                        <a:srgbClr val="FFFFFF"/>
                                      </a:solidFill>
                                      <a:latin typeface="Cambria Math" panose="02040503050406030204" pitchFamily="18" charset="0"/>
                                    </a:rPr>
                                  </m:ctrlPr>
                                </m:naryPr>
                                <m:sub>
                                  <m:r>
                                    <m:rPr>
                                      <m:brk m:alnAt="23"/>
                                    </m:rPr>
                                    <a:rPr lang="en-US" altLang="zh-CN" sz="2400" i="1">
                                      <a:solidFill>
                                        <a:srgbClr val="FFFFFF"/>
                                      </a:solidFill>
                                      <a:latin typeface="Cambria Math" panose="02040503050406030204" pitchFamily="18" charset="0"/>
                                    </a:rPr>
                                    <m:t>𝑖</m:t>
                                  </m:r>
                                  <m:r>
                                    <a:rPr lang="en-US" altLang="zh-CN" sz="2400" i="1">
                                      <a:solidFill>
                                        <a:srgbClr val="FFFFFF"/>
                                      </a:solidFill>
                                      <a:latin typeface="Cambria Math" panose="02040503050406030204" pitchFamily="18" charset="0"/>
                                    </a:rPr>
                                    <m:t>=1</m:t>
                                  </m:r>
                                </m:sub>
                                <m:sup>
                                  <m:r>
                                    <a:rPr lang="en-US" altLang="zh-CN" sz="2400" i="1">
                                      <a:solidFill>
                                        <a:srgbClr val="FFFFFF"/>
                                      </a:solidFill>
                                      <a:latin typeface="Cambria Math" panose="02040503050406030204" pitchFamily="18" charset="0"/>
                                    </a:rPr>
                                    <m:t>𝑛</m:t>
                                  </m:r>
                                </m:sup>
                                <m:e>
                                  <m:sSubSup>
                                    <m:sSubSupPr>
                                      <m:ctrlPr>
                                        <a:rPr lang="en-US" altLang="zh-CN" sz="2400" i="1">
                                          <a:solidFill>
                                            <a:srgbClr val="FFFFFF"/>
                                          </a:solidFill>
                                          <a:latin typeface="Cambria Math" panose="02040503050406030204" pitchFamily="18" charset="0"/>
                                        </a:rPr>
                                      </m:ctrlPr>
                                    </m:sSubSupPr>
                                    <m:e>
                                      <m:r>
                                        <a:rPr lang="en-US" altLang="zh-CN" sz="2400" i="1">
                                          <a:solidFill>
                                            <a:srgbClr val="FFFFFF"/>
                                          </a:solidFill>
                                          <a:latin typeface="Cambria Math" panose="02040503050406030204" pitchFamily="18" charset="0"/>
                                        </a:rPr>
                                        <m:t>𝑥</m:t>
                                      </m:r>
                                    </m:e>
                                    <m:sub>
                                      <m:r>
                                        <a:rPr lang="en-US" altLang="zh-CN" sz="2400" i="1">
                                          <a:solidFill>
                                            <a:srgbClr val="FFFFFF"/>
                                          </a:solidFill>
                                          <a:latin typeface="Cambria Math" panose="02040503050406030204" pitchFamily="18" charset="0"/>
                                        </a:rPr>
                                        <m:t>𝑖</m:t>
                                      </m:r>
                                    </m:sub>
                                    <m:sup>
                                      <m:r>
                                        <a:rPr lang="en-US" altLang="zh-CN" sz="2400" b="0" i="1" smtClean="0">
                                          <a:solidFill>
                                            <a:srgbClr val="FFFFFF"/>
                                          </a:solidFill>
                                          <a:latin typeface="Cambria Math" panose="02040503050406030204" pitchFamily="18" charset="0"/>
                                        </a:rPr>
                                        <m:t>2</m:t>
                                      </m:r>
                                    </m:sup>
                                  </m:sSubSup>
                                </m:e>
                              </m:nary>
                              <m:r>
                                <a:rPr lang="en-US" altLang="zh-CN" sz="2400" b="0" i="1" smtClean="0">
                                  <a:solidFill>
                                    <a:srgbClr val="FFFFFF"/>
                                  </a:solidFill>
                                  <a:latin typeface="Cambria Math" panose="02040503050406030204" pitchFamily="18" charset="0"/>
                                </a:rPr>
                                <m:t>+</m:t>
                              </m:r>
                              <m:r>
                                <a:rPr lang="en-US" altLang="zh-CN" sz="2400" b="0" i="1" smtClean="0">
                                  <a:solidFill>
                                    <a:srgbClr val="FFFFFF"/>
                                  </a:solidFill>
                                  <a:latin typeface="Cambria Math" panose="02040503050406030204" pitchFamily="18" charset="0"/>
                                </a:rPr>
                                <m:t>𝑐</m:t>
                              </m:r>
                              <m:nary>
                                <m:naryPr>
                                  <m:chr m:val="∑"/>
                                  <m:ctrlPr>
                                    <a:rPr lang="en-US" altLang="zh-CN" sz="2400" i="1">
                                      <a:solidFill>
                                        <a:srgbClr val="FFFFFF"/>
                                      </a:solidFill>
                                      <a:latin typeface="Cambria Math" panose="02040503050406030204" pitchFamily="18" charset="0"/>
                                    </a:rPr>
                                  </m:ctrlPr>
                                </m:naryPr>
                                <m:sub>
                                  <m:r>
                                    <m:rPr>
                                      <m:brk m:alnAt="23"/>
                                    </m:rPr>
                                    <a:rPr lang="en-US" altLang="zh-CN" sz="2400" i="1">
                                      <a:solidFill>
                                        <a:srgbClr val="FFFFFF"/>
                                      </a:solidFill>
                                      <a:latin typeface="Cambria Math" panose="02040503050406030204" pitchFamily="18" charset="0"/>
                                    </a:rPr>
                                    <m:t>𝑖</m:t>
                                  </m:r>
                                  <m:r>
                                    <a:rPr lang="en-US" altLang="zh-CN" sz="2400" i="1">
                                      <a:solidFill>
                                        <a:srgbClr val="FFFFFF"/>
                                      </a:solidFill>
                                      <a:latin typeface="Cambria Math" panose="02040503050406030204" pitchFamily="18" charset="0"/>
                                    </a:rPr>
                                    <m:t>=1</m:t>
                                  </m:r>
                                </m:sub>
                                <m:sup>
                                  <m:r>
                                    <a:rPr lang="en-US" altLang="zh-CN" sz="2400" i="1">
                                      <a:solidFill>
                                        <a:srgbClr val="FFFFFF"/>
                                      </a:solidFill>
                                      <a:latin typeface="Cambria Math" panose="02040503050406030204" pitchFamily="18" charset="0"/>
                                    </a:rPr>
                                    <m:t>𝑛</m:t>
                                  </m:r>
                                </m:sup>
                                <m:e>
                                  <m:sSubSup>
                                    <m:sSubSupPr>
                                      <m:ctrlPr>
                                        <a:rPr lang="en-US" altLang="zh-CN" sz="2400" i="1">
                                          <a:solidFill>
                                            <a:srgbClr val="FFFFFF"/>
                                          </a:solidFill>
                                          <a:latin typeface="Cambria Math" panose="02040503050406030204" pitchFamily="18" charset="0"/>
                                        </a:rPr>
                                      </m:ctrlPr>
                                    </m:sSubSupPr>
                                    <m:e>
                                      <m:r>
                                        <a:rPr lang="en-US" altLang="zh-CN" sz="2400" i="1">
                                          <a:solidFill>
                                            <a:srgbClr val="FFFFFF"/>
                                          </a:solidFill>
                                          <a:latin typeface="Cambria Math" panose="02040503050406030204" pitchFamily="18" charset="0"/>
                                        </a:rPr>
                                        <m:t>𝑥</m:t>
                                      </m:r>
                                    </m:e>
                                    <m:sub>
                                      <m:r>
                                        <a:rPr lang="en-US" altLang="zh-CN" sz="2400" i="1">
                                          <a:solidFill>
                                            <a:srgbClr val="FFFFFF"/>
                                          </a:solidFill>
                                          <a:latin typeface="Cambria Math" panose="02040503050406030204" pitchFamily="18" charset="0"/>
                                        </a:rPr>
                                        <m:t>𝑖</m:t>
                                      </m:r>
                                    </m:sub>
                                    <m:sup>
                                      <m:r>
                                        <a:rPr lang="en-US" altLang="zh-CN" sz="2400" b="0" i="1" smtClean="0">
                                          <a:solidFill>
                                            <a:srgbClr val="FFFFFF"/>
                                          </a:solidFill>
                                          <a:latin typeface="Cambria Math" panose="02040503050406030204" pitchFamily="18" charset="0"/>
                                        </a:rPr>
                                        <m:t>4</m:t>
                                      </m:r>
                                    </m:sup>
                                  </m:sSubSup>
                                </m:e>
                              </m:nary>
                              <m:r>
                                <a:rPr lang="en-US" altLang="zh-CN" sz="2400" b="0" i="1" smtClean="0">
                                  <a:solidFill>
                                    <a:srgbClr val="FFFFFF"/>
                                  </a:solidFill>
                                  <a:latin typeface="Cambria Math" panose="02040503050406030204" pitchFamily="18" charset="0"/>
                                </a:rPr>
                                <m:t>=</m:t>
                              </m:r>
                              <m:nary>
                                <m:naryPr>
                                  <m:chr m:val="∑"/>
                                  <m:ctrlPr>
                                    <a:rPr lang="en-US" altLang="zh-CN" sz="2400" i="1">
                                      <a:solidFill>
                                        <a:srgbClr val="FFFFFF"/>
                                      </a:solidFill>
                                      <a:latin typeface="Cambria Math" panose="02040503050406030204" pitchFamily="18" charset="0"/>
                                    </a:rPr>
                                  </m:ctrlPr>
                                </m:naryPr>
                                <m:sub>
                                  <m:r>
                                    <m:rPr>
                                      <m:brk m:alnAt="23"/>
                                    </m:rPr>
                                    <a:rPr lang="en-US" altLang="zh-CN" sz="2400" i="1">
                                      <a:solidFill>
                                        <a:srgbClr val="FFFFFF"/>
                                      </a:solidFill>
                                      <a:latin typeface="Cambria Math" panose="02040503050406030204" pitchFamily="18" charset="0"/>
                                    </a:rPr>
                                    <m:t>𝑖</m:t>
                                  </m:r>
                                  <m:r>
                                    <a:rPr lang="en-US" altLang="zh-CN" sz="2400" i="1">
                                      <a:solidFill>
                                        <a:srgbClr val="FFFFFF"/>
                                      </a:solidFill>
                                      <a:latin typeface="Cambria Math" panose="02040503050406030204" pitchFamily="18" charset="0"/>
                                    </a:rPr>
                                    <m:t>=1</m:t>
                                  </m:r>
                                </m:sub>
                                <m:sup>
                                  <m:r>
                                    <a:rPr lang="en-US" altLang="zh-CN" sz="2400" i="1">
                                      <a:solidFill>
                                        <a:srgbClr val="FFFFFF"/>
                                      </a:solidFill>
                                      <a:latin typeface="Cambria Math" panose="02040503050406030204" pitchFamily="18" charset="0"/>
                                    </a:rPr>
                                    <m:t>𝑛</m:t>
                                  </m:r>
                                </m:sup>
                                <m:e>
                                  <m:sSub>
                                    <m:sSubPr>
                                      <m:ctrlPr>
                                        <a:rPr lang="en-US" altLang="zh-CN" sz="2400" i="1" smtClean="0">
                                          <a:solidFill>
                                            <a:srgbClr val="FFFFFF"/>
                                          </a:solidFill>
                                          <a:latin typeface="Cambria Math" panose="02040503050406030204" pitchFamily="18" charset="0"/>
                                        </a:rPr>
                                      </m:ctrlPr>
                                    </m:sSubPr>
                                    <m:e>
                                      <m:r>
                                        <a:rPr lang="en-US" altLang="zh-CN" sz="2400" b="0" i="1" smtClean="0">
                                          <a:solidFill>
                                            <a:srgbClr val="FFFFFF"/>
                                          </a:solidFill>
                                          <a:latin typeface="Cambria Math" panose="02040503050406030204" pitchFamily="18" charset="0"/>
                                        </a:rPr>
                                        <m:t>𝑥</m:t>
                                      </m:r>
                                    </m:e>
                                    <m:sub>
                                      <m:r>
                                        <a:rPr lang="en-US" altLang="zh-CN" sz="2400" b="0" i="1" smtClean="0">
                                          <a:solidFill>
                                            <a:srgbClr val="FFFFFF"/>
                                          </a:solidFill>
                                          <a:latin typeface="Cambria Math" panose="02040503050406030204" pitchFamily="18" charset="0"/>
                                        </a:rPr>
                                        <m:t>𝑖</m:t>
                                      </m:r>
                                    </m:sub>
                                  </m:sSub>
                                  <m:sSub>
                                    <m:sSubPr>
                                      <m:ctrlPr>
                                        <a:rPr lang="en-US" altLang="zh-CN" sz="2400" i="1">
                                          <a:solidFill>
                                            <a:srgbClr val="FFFFFF"/>
                                          </a:solidFill>
                                          <a:latin typeface="Cambria Math" panose="02040503050406030204" pitchFamily="18" charset="0"/>
                                        </a:rPr>
                                      </m:ctrlPr>
                                    </m:sSubPr>
                                    <m:e>
                                      <m:r>
                                        <a:rPr lang="en-US" altLang="zh-CN" sz="2400" i="1">
                                          <a:solidFill>
                                            <a:srgbClr val="FFFFFF"/>
                                          </a:solidFill>
                                          <a:latin typeface="Cambria Math" panose="02040503050406030204" pitchFamily="18" charset="0"/>
                                        </a:rPr>
                                        <m:t>𝑦</m:t>
                                      </m:r>
                                    </m:e>
                                    <m:sub>
                                      <m:r>
                                        <a:rPr lang="en-US" altLang="zh-CN" sz="2400" i="1">
                                          <a:solidFill>
                                            <a:srgbClr val="FFFFFF"/>
                                          </a:solidFill>
                                          <a:latin typeface="Cambria Math" panose="02040503050406030204" pitchFamily="18" charset="0"/>
                                        </a:rPr>
                                        <m:t>𝑖</m:t>
                                      </m:r>
                                    </m:sub>
                                  </m:sSub>
                                </m:e>
                              </m:nary>
                            </m:e>
                            <m:e>
                              <m:r>
                                <a:rPr lang="en-US" altLang="zh-CN" sz="2400" b="0" i="1" smtClean="0">
                                  <a:solidFill>
                                    <a:srgbClr val="FFFFFF"/>
                                  </a:solidFill>
                                  <a:latin typeface="Cambria Math" panose="02040503050406030204" pitchFamily="18" charset="0"/>
                                </a:rPr>
                                <m:t>𝑎</m:t>
                              </m:r>
                              <m:nary>
                                <m:naryPr>
                                  <m:chr m:val="∑"/>
                                  <m:ctrlPr>
                                    <a:rPr lang="en-US" altLang="zh-CN" sz="2400" i="1">
                                      <a:solidFill>
                                        <a:srgbClr val="FFFFFF"/>
                                      </a:solidFill>
                                      <a:latin typeface="Cambria Math" panose="02040503050406030204" pitchFamily="18" charset="0"/>
                                    </a:rPr>
                                  </m:ctrlPr>
                                </m:naryPr>
                                <m:sub>
                                  <m:r>
                                    <m:rPr>
                                      <m:brk m:alnAt="23"/>
                                    </m:rPr>
                                    <a:rPr lang="en-US" altLang="zh-CN" sz="2400" i="1">
                                      <a:solidFill>
                                        <a:srgbClr val="FFFFFF"/>
                                      </a:solidFill>
                                      <a:latin typeface="Cambria Math" panose="02040503050406030204" pitchFamily="18" charset="0"/>
                                    </a:rPr>
                                    <m:t>𝑖</m:t>
                                  </m:r>
                                  <m:r>
                                    <a:rPr lang="en-US" altLang="zh-CN" sz="2400" i="1">
                                      <a:solidFill>
                                        <a:srgbClr val="FFFFFF"/>
                                      </a:solidFill>
                                      <a:latin typeface="Cambria Math" panose="02040503050406030204" pitchFamily="18" charset="0"/>
                                    </a:rPr>
                                    <m:t>=1</m:t>
                                  </m:r>
                                </m:sub>
                                <m:sup>
                                  <m:r>
                                    <a:rPr lang="en-US" altLang="zh-CN" sz="2400" i="1">
                                      <a:solidFill>
                                        <a:srgbClr val="FFFFFF"/>
                                      </a:solidFill>
                                      <a:latin typeface="Cambria Math" panose="02040503050406030204" pitchFamily="18" charset="0"/>
                                    </a:rPr>
                                    <m:t>𝑛</m:t>
                                  </m:r>
                                </m:sup>
                                <m:e>
                                  <m:sSubSup>
                                    <m:sSubSupPr>
                                      <m:ctrlPr>
                                        <a:rPr lang="en-US" altLang="zh-CN" sz="2400" i="1">
                                          <a:solidFill>
                                            <a:srgbClr val="FFFFFF"/>
                                          </a:solidFill>
                                          <a:latin typeface="Cambria Math" panose="02040503050406030204" pitchFamily="18" charset="0"/>
                                        </a:rPr>
                                      </m:ctrlPr>
                                    </m:sSubSupPr>
                                    <m:e>
                                      <m:r>
                                        <a:rPr lang="en-US" altLang="zh-CN" sz="2400" i="1">
                                          <a:solidFill>
                                            <a:srgbClr val="FFFFFF"/>
                                          </a:solidFill>
                                          <a:latin typeface="Cambria Math" panose="02040503050406030204" pitchFamily="18" charset="0"/>
                                        </a:rPr>
                                        <m:t>𝑥</m:t>
                                      </m:r>
                                    </m:e>
                                    <m:sub>
                                      <m:r>
                                        <a:rPr lang="en-US" altLang="zh-CN" sz="2400" i="1">
                                          <a:solidFill>
                                            <a:srgbClr val="FFFFFF"/>
                                          </a:solidFill>
                                          <a:latin typeface="Cambria Math" panose="02040503050406030204" pitchFamily="18" charset="0"/>
                                        </a:rPr>
                                        <m:t>𝑖</m:t>
                                      </m:r>
                                    </m:sub>
                                    <m:sup>
                                      <m:r>
                                        <a:rPr lang="en-US" altLang="zh-CN" sz="2400" i="1">
                                          <a:solidFill>
                                            <a:srgbClr val="FFFFFF"/>
                                          </a:solidFill>
                                          <a:latin typeface="Cambria Math" panose="02040503050406030204" pitchFamily="18" charset="0"/>
                                        </a:rPr>
                                        <m:t>3</m:t>
                                      </m:r>
                                    </m:sup>
                                  </m:sSubSup>
                                </m:e>
                              </m:nary>
                              <m:r>
                                <a:rPr lang="en-US" altLang="zh-CN" sz="2400" b="0" i="1" smtClean="0">
                                  <a:solidFill>
                                    <a:srgbClr val="FFFFFF"/>
                                  </a:solidFill>
                                  <a:latin typeface="Cambria Math" panose="02040503050406030204" pitchFamily="18" charset="0"/>
                                </a:rPr>
                                <m:t>+</m:t>
                              </m:r>
                              <m:r>
                                <a:rPr lang="en-US" altLang="zh-CN" sz="2400" b="0" i="1" smtClean="0">
                                  <a:solidFill>
                                    <a:srgbClr val="FFFFFF"/>
                                  </a:solidFill>
                                  <a:latin typeface="Cambria Math" panose="02040503050406030204" pitchFamily="18" charset="0"/>
                                </a:rPr>
                                <m:t>𝑏</m:t>
                              </m:r>
                              <m:nary>
                                <m:naryPr>
                                  <m:chr m:val="∑"/>
                                  <m:ctrlPr>
                                    <a:rPr lang="en-US" altLang="zh-CN" sz="2400" i="1">
                                      <a:solidFill>
                                        <a:srgbClr val="FFFFFF"/>
                                      </a:solidFill>
                                      <a:latin typeface="Cambria Math" panose="02040503050406030204" pitchFamily="18" charset="0"/>
                                    </a:rPr>
                                  </m:ctrlPr>
                                </m:naryPr>
                                <m:sub>
                                  <m:r>
                                    <m:rPr>
                                      <m:brk m:alnAt="23"/>
                                    </m:rPr>
                                    <a:rPr lang="en-US" altLang="zh-CN" sz="2400" i="1">
                                      <a:solidFill>
                                        <a:srgbClr val="FFFFFF"/>
                                      </a:solidFill>
                                      <a:latin typeface="Cambria Math" panose="02040503050406030204" pitchFamily="18" charset="0"/>
                                    </a:rPr>
                                    <m:t>𝑖</m:t>
                                  </m:r>
                                  <m:r>
                                    <a:rPr lang="en-US" altLang="zh-CN" sz="2400" i="1">
                                      <a:solidFill>
                                        <a:srgbClr val="FFFFFF"/>
                                      </a:solidFill>
                                      <a:latin typeface="Cambria Math" panose="02040503050406030204" pitchFamily="18" charset="0"/>
                                    </a:rPr>
                                    <m:t>=1</m:t>
                                  </m:r>
                                </m:sub>
                                <m:sup>
                                  <m:r>
                                    <a:rPr lang="en-US" altLang="zh-CN" sz="2400" i="1">
                                      <a:solidFill>
                                        <a:srgbClr val="FFFFFF"/>
                                      </a:solidFill>
                                      <a:latin typeface="Cambria Math" panose="02040503050406030204" pitchFamily="18" charset="0"/>
                                    </a:rPr>
                                    <m:t>𝑛</m:t>
                                  </m:r>
                                </m:sup>
                                <m:e>
                                  <m:sSubSup>
                                    <m:sSubSupPr>
                                      <m:ctrlPr>
                                        <a:rPr lang="en-US" altLang="zh-CN" sz="2400" i="1">
                                          <a:solidFill>
                                            <a:srgbClr val="FFFFFF"/>
                                          </a:solidFill>
                                          <a:latin typeface="Cambria Math" panose="02040503050406030204" pitchFamily="18" charset="0"/>
                                        </a:rPr>
                                      </m:ctrlPr>
                                    </m:sSubSupPr>
                                    <m:e>
                                      <m:r>
                                        <a:rPr lang="en-US" altLang="zh-CN" sz="2400" i="1">
                                          <a:solidFill>
                                            <a:srgbClr val="FFFFFF"/>
                                          </a:solidFill>
                                          <a:latin typeface="Cambria Math" panose="02040503050406030204" pitchFamily="18" charset="0"/>
                                        </a:rPr>
                                        <m:t>𝑥</m:t>
                                      </m:r>
                                    </m:e>
                                    <m:sub>
                                      <m:r>
                                        <a:rPr lang="en-US" altLang="zh-CN" sz="2400" i="1">
                                          <a:solidFill>
                                            <a:srgbClr val="FFFFFF"/>
                                          </a:solidFill>
                                          <a:latin typeface="Cambria Math" panose="02040503050406030204" pitchFamily="18" charset="0"/>
                                        </a:rPr>
                                        <m:t>𝑖</m:t>
                                      </m:r>
                                    </m:sub>
                                    <m:sup>
                                      <m:r>
                                        <a:rPr lang="en-US" altLang="zh-CN" sz="2400" b="0" i="1" smtClean="0">
                                          <a:solidFill>
                                            <a:srgbClr val="FFFFFF"/>
                                          </a:solidFill>
                                          <a:latin typeface="Cambria Math" panose="02040503050406030204" pitchFamily="18" charset="0"/>
                                        </a:rPr>
                                        <m:t>4</m:t>
                                      </m:r>
                                    </m:sup>
                                  </m:sSubSup>
                                </m:e>
                              </m:nary>
                              <m:r>
                                <a:rPr lang="en-US" altLang="zh-CN" sz="2400" b="0" i="1" smtClean="0">
                                  <a:solidFill>
                                    <a:srgbClr val="FFFFFF"/>
                                  </a:solidFill>
                                  <a:latin typeface="Cambria Math" panose="02040503050406030204" pitchFamily="18" charset="0"/>
                                </a:rPr>
                                <m:t>+</m:t>
                              </m:r>
                              <m:r>
                                <a:rPr lang="en-US" altLang="zh-CN" sz="2400" b="0" i="1" smtClean="0">
                                  <a:solidFill>
                                    <a:srgbClr val="FFFFFF"/>
                                  </a:solidFill>
                                  <a:latin typeface="Cambria Math" panose="02040503050406030204" pitchFamily="18" charset="0"/>
                                </a:rPr>
                                <m:t>𝑐</m:t>
                              </m:r>
                              <m:nary>
                                <m:naryPr>
                                  <m:chr m:val="∑"/>
                                  <m:ctrlPr>
                                    <a:rPr lang="en-US" altLang="zh-CN" sz="2400" i="1">
                                      <a:solidFill>
                                        <a:srgbClr val="FFFFFF"/>
                                      </a:solidFill>
                                      <a:latin typeface="Cambria Math" panose="02040503050406030204" pitchFamily="18" charset="0"/>
                                    </a:rPr>
                                  </m:ctrlPr>
                                </m:naryPr>
                                <m:sub>
                                  <m:r>
                                    <m:rPr>
                                      <m:brk m:alnAt="23"/>
                                    </m:rPr>
                                    <a:rPr lang="en-US" altLang="zh-CN" sz="2400" i="1">
                                      <a:solidFill>
                                        <a:srgbClr val="FFFFFF"/>
                                      </a:solidFill>
                                      <a:latin typeface="Cambria Math" panose="02040503050406030204" pitchFamily="18" charset="0"/>
                                    </a:rPr>
                                    <m:t>𝑖</m:t>
                                  </m:r>
                                  <m:r>
                                    <a:rPr lang="en-US" altLang="zh-CN" sz="2400" i="1">
                                      <a:solidFill>
                                        <a:srgbClr val="FFFFFF"/>
                                      </a:solidFill>
                                      <a:latin typeface="Cambria Math" panose="02040503050406030204" pitchFamily="18" charset="0"/>
                                    </a:rPr>
                                    <m:t>=1</m:t>
                                  </m:r>
                                </m:sub>
                                <m:sup>
                                  <m:r>
                                    <a:rPr lang="en-US" altLang="zh-CN" sz="2400" i="1">
                                      <a:solidFill>
                                        <a:srgbClr val="FFFFFF"/>
                                      </a:solidFill>
                                      <a:latin typeface="Cambria Math" panose="02040503050406030204" pitchFamily="18" charset="0"/>
                                    </a:rPr>
                                    <m:t>𝑛</m:t>
                                  </m:r>
                                </m:sup>
                                <m:e>
                                  <m:sSubSup>
                                    <m:sSubSupPr>
                                      <m:ctrlPr>
                                        <a:rPr lang="en-US" altLang="zh-CN" sz="2400" i="1">
                                          <a:solidFill>
                                            <a:srgbClr val="FFFFFF"/>
                                          </a:solidFill>
                                          <a:latin typeface="Cambria Math" panose="02040503050406030204" pitchFamily="18" charset="0"/>
                                        </a:rPr>
                                      </m:ctrlPr>
                                    </m:sSubSupPr>
                                    <m:e>
                                      <m:r>
                                        <a:rPr lang="en-US" altLang="zh-CN" sz="2400" i="1">
                                          <a:solidFill>
                                            <a:srgbClr val="FFFFFF"/>
                                          </a:solidFill>
                                          <a:latin typeface="Cambria Math" panose="02040503050406030204" pitchFamily="18" charset="0"/>
                                        </a:rPr>
                                        <m:t>𝑥</m:t>
                                      </m:r>
                                    </m:e>
                                    <m:sub>
                                      <m:r>
                                        <a:rPr lang="en-US" altLang="zh-CN" sz="2400" i="1">
                                          <a:solidFill>
                                            <a:srgbClr val="FFFFFF"/>
                                          </a:solidFill>
                                          <a:latin typeface="Cambria Math" panose="02040503050406030204" pitchFamily="18" charset="0"/>
                                        </a:rPr>
                                        <m:t>𝑖</m:t>
                                      </m:r>
                                    </m:sub>
                                    <m:sup>
                                      <m:r>
                                        <a:rPr lang="en-US" altLang="zh-CN" sz="2400" b="0" i="1" smtClean="0">
                                          <a:solidFill>
                                            <a:srgbClr val="FFFFFF"/>
                                          </a:solidFill>
                                          <a:latin typeface="Cambria Math" panose="02040503050406030204" pitchFamily="18" charset="0"/>
                                        </a:rPr>
                                        <m:t>6</m:t>
                                      </m:r>
                                    </m:sup>
                                  </m:sSubSup>
                                </m:e>
                              </m:nary>
                              <m:r>
                                <a:rPr lang="en-US" altLang="zh-CN" sz="2400" b="0" i="1" smtClean="0">
                                  <a:solidFill>
                                    <a:srgbClr val="FFFFFF"/>
                                  </a:solidFill>
                                  <a:latin typeface="Cambria Math" panose="02040503050406030204" pitchFamily="18" charset="0"/>
                                </a:rPr>
                                <m:t>=</m:t>
                              </m:r>
                              <m:nary>
                                <m:naryPr>
                                  <m:chr m:val="∑"/>
                                  <m:ctrlPr>
                                    <a:rPr lang="en-US" altLang="zh-CN" sz="2400" i="1">
                                      <a:solidFill>
                                        <a:srgbClr val="FFFFFF"/>
                                      </a:solidFill>
                                      <a:latin typeface="Cambria Math" panose="02040503050406030204" pitchFamily="18" charset="0"/>
                                    </a:rPr>
                                  </m:ctrlPr>
                                </m:naryPr>
                                <m:sub>
                                  <m:r>
                                    <m:rPr>
                                      <m:brk m:alnAt="23"/>
                                    </m:rPr>
                                    <a:rPr lang="en-US" altLang="zh-CN" sz="2400" i="1">
                                      <a:solidFill>
                                        <a:srgbClr val="FFFFFF"/>
                                      </a:solidFill>
                                      <a:latin typeface="Cambria Math" panose="02040503050406030204" pitchFamily="18" charset="0"/>
                                    </a:rPr>
                                    <m:t>𝑖</m:t>
                                  </m:r>
                                  <m:r>
                                    <a:rPr lang="en-US" altLang="zh-CN" sz="2400" i="1">
                                      <a:solidFill>
                                        <a:srgbClr val="FFFFFF"/>
                                      </a:solidFill>
                                      <a:latin typeface="Cambria Math" panose="02040503050406030204" pitchFamily="18" charset="0"/>
                                    </a:rPr>
                                    <m:t>=1</m:t>
                                  </m:r>
                                </m:sub>
                                <m:sup>
                                  <m:r>
                                    <a:rPr lang="en-US" altLang="zh-CN" sz="2400" i="1">
                                      <a:solidFill>
                                        <a:srgbClr val="FFFFFF"/>
                                      </a:solidFill>
                                      <a:latin typeface="Cambria Math" panose="02040503050406030204" pitchFamily="18" charset="0"/>
                                    </a:rPr>
                                    <m:t>𝑛</m:t>
                                  </m:r>
                                </m:sup>
                                <m:e>
                                  <m:sSubSup>
                                    <m:sSubSupPr>
                                      <m:ctrlPr>
                                        <a:rPr lang="en-US" altLang="zh-CN" sz="2400" i="1" smtClean="0">
                                          <a:solidFill>
                                            <a:srgbClr val="FFFFFF"/>
                                          </a:solidFill>
                                          <a:latin typeface="Cambria Math" panose="02040503050406030204" pitchFamily="18" charset="0"/>
                                        </a:rPr>
                                      </m:ctrlPr>
                                    </m:sSubSupPr>
                                    <m:e>
                                      <m:r>
                                        <a:rPr lang="en-US" altLang="zh-CN" sz="2400" b="0" i="1" smtClean="0">
                                          <a:solidFill>
                                            <a:srgbClr val="FFFFFF"/>
                                          </a:solidFill>
                                          <a:latin typeface="Cambria Math" panose="02040503050406030204" pitchFamily="18" charset="0"/>
                                        </a:rPr>
                                        <m:t>𝑥</m:t>
                                      </m:r>
                                    </m:e>
                                    <m:sub>
                                      <m:r>
                                        <a:rPr lang="en-US" altLang="zh-CN" sz="2400" b="0" i="1" smtClean="0">
                                          <a:solidFill>
                                            <a:srgbClr val="FFFFFF"/>
                                          </a:solidFill>
                                          <a:latin typeface="Cambria Math" panose="02040503050406030204" pitchFamily="18" charset="0"/>
                                        </a:rPr>
                                        <m:t>𝑖</m:t>
                                      </m:r>
                                    </m:sub>
                                    <m:sup>
                                      <m:r>
                                        <a:rPr lang="en-US" altLang="zh-CN" sz="2400" b="0" i="1" smtClean="0">
                                          <a:solidFill>
                                            <a:srgbClr val="FFFFFF"/>
                                          </a:solidFill>
                                          <a:latin typeface="Cambria Math" panose="02040503050406030204" pitchFamily="18" charset="0"/>
                                        </a:rPr>
                                        <m:t>3</m:t>
                                      </m:r>
                                    </m:sup>
                                  </m:sSubSup>
                                  <m:sSub>
                                    <m:sSubPr>
                                      <m:ctrlPr>
                                        <a:rPr lang="en-US" altLang="zh-CN" sz="2400" i="1">
                                          <a:solidFill>
                                            <a:srgbClr val="FFFFFF"/>
                                          </a:solidFill>
                                          <a:latin typeface="Cambria Math" panose="02040503050406030204" pitchFamily="18" charset="0"/>
                                        </a:rPr>
                                      </m:ctrlPr>
                                    </m:sSubPr>
                                    <m:e>
                                      <m:r>
                                        <a:rPr lang="en-US" altLang="zh-CN" sz="2400" i="1">
                                          <a:solidFill>
                                            <a:srgbClr val="FFFFFF"/>
                                          </a:solidFill>
                                          <a:latin typeface="Cambria Math" panose="02040503050406030204" pitchFamily="18" charset="0"/>
                                        </a:rPr>
                                        <m:t>𝑦</m:t>
                                      </m:r>
                                    </m:e>
                                    <m:sub>
                                      <m:r>
                                        <a:rPr lang="en-US" altLang="zh-CN" sz="2400" i="1">
                                          <a:solidFill>
                                            <a:srgbClr val="FFFFFF"/>
                                          </a:solidFill>
                                          <a:latin typeface="Cambria Math" panose="02040503050406030204" pitchFamily="18" charset="0"/>
                                        </a:rPr>
                                        <m:t>𝑖</m:t>
                                      </m:r>
                                    </m:sub>
                                  </m:sSub>
                                </m:e>
                              </m:nary>
                            </m:e>
                          </m:eqArr>
                        </m:e>
                      </m:d>
                    </m:oMath>
                  </m:oMathPara>
                </a14:m>
                <a:endParaRPr lang="en-US" altLang="zh-CN" sz="2400" i="1" dirty="0">
                  <a:solidFill>
                    <a:srgbClr val="FFFFFF"/>
                  </a:solidFill>
                  <a:latin typeface="Cambria Math" panose="02040503050406030204" pitchFamily="18" charset="0"/>
                </a:endParaRPr>
              </a:p>
              <a:p>
                <a:endParaRPr lang="en-US" altLang="zh-CN" sz="2400" dirty="0" smtClean="0">
                  <a:solidFill>
                    <a:srgbClr val="FFFFFF"/>
                  </a:solidFill>
                  <a:latin typeface="Cambria Math" panose="02040503050406030204" pitchFamily="18" charset="0"/>
                </a:endParaRPr>
              </a:p>
              <a:p>
                <a:endParaRPr lang="en-US" altLang="zh-CN" sz="2400" dirty="0">
                  <a:solidFill>
                    <a:srgbClr val="FFFFFF"/>
                  </a:solidFill>
                  <a:latin typeface="Cambria Math" panose="02040503050406030204" pitchFamily="18" charset="0"/>
                </a:endParaRPr>
              </a:p>
              <a:p>
                <a:endParaRPr lang="en-US" altLang="zh-CN" sz="2400" dirty="0">
                  <a:solidFill>
                    <a:schemeClr val="bg1"/>
                  </a:solidFill>
                </a:endParaRPr>
              </a:p>
            </p:txBody>
          </p:sp>
        </mc:Choice>
        <mc:Fallback>
          <p:sp>
            <p:nvSpPr>
              <p:cNvPr id="4" name="文本占位符 3"/>
              <p:cNvSpPr>
                <a:spLocks noGrp="1" noRot="1" noChangeAspect="1" noMove="1" noResize="1" noEditPoints="1" noAdjustHandles="1" noChangeArrowheads="1" noChangeShapeType="1" noTextEdit="1"/>
              </p:cNvSpPr>
              <p:nvPr>
                <p:ph type="body" sz="half" idx="2"/>
              </p:nvPr>
            </p:nvSpPr>
            <p:spPr>
              <a:xfrm>
                <a:off x="255635" y="1066862"/>
                <a:ext cx="11707611" cy="5638652"/>
              </a:xfrm>
              <a:blipFill>
                <a:blip r:embed="rId2"/>
                <a:stretch>
                  <a:fillRect l="-833" t="-1189" r="-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648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half" idx="2"/>
          </p:nvPr>
        </p:nvSpPr>
        <p:spPr/>
        <p:txBody>
          <a:bodyPr/>
          <a:lstStyle/>
          <a:p>
            <a:endParaRPr lang="zh-CN" altLang="en-US"/>
          </a:p>
        </p:txBody>
      </p:sp>
    </p:spTree>
    <p:extLst>
      <p:ext uri="{BB962C8B-B14F-4D97-AF65-F5344CB8AC3E}">
        <p14:creationId xmlns:p14="http://schemas.microsoft.com/office/powerpoint/2010/main" val="2515391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noChangeArrowheads="1"/>
          </p:cNvSpPr>
          <p:nvPr>
            <p:ph type="title"/>
          </p:nvPr>
        </p:nvSpPr>
        <p:spPr/>
        <p:txBody>
          <a:bodyPr/>
          <a:lstStyle/>
          <a:p>
            <a:r>
              <a:rPr lang="zh-CN" altLang="en-US" sz="4400" dirty="0" smtClean="0">
                <a:solidFill>
                  <a:srgbClr val="FF0000"/>
                </a:solidFill>
                <a:latin typeface="全新硬笔行书简" panose="02010600040101010101" pitchFamily="2" charset="-122"/>
                <a:ea typeface="全新硬笔行书简" panose="02010600040101010101" pitchFamily="2" charset="-122"/>
              </a:rPr>
              <a:t>一、数据插值</a:t>
            </a: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228600" y="1435100"/>
                <a:ext cx="11810844" cy="4965700"/>
              </a:xfrm>
            </p:spPr>
            <p:txBody>
              <a:bodyPr/>
              <a:lstStyle/>
              <a:p>
                <a:r>
                  <a:rPr lang="en-US" altLang="zh-CN" sz="2400" dirty="0" smtClean="0">
                    <a:solidFill>
                      <a:schemeClr val="bg1"/>
                    </a:solidFill>
                    <a:latin typeface="楷体" panose="02010609060101010101" pitchFamily="49" charset="-122"/>
                    <a:ea typeface="楷体" panose="02010609060101010101" pitchFamily="49" charset="-122"/>
                  </a:rPr>
                  <a:t>1.1 </a:t>
                </a:r>
                <a:r>
                  <a:rPr lang="zh-CN" altLang="en-US" sz="2400" dirty="0" smtClean="0">
                    <a:solidFill>
                      <a:schemeClr val="bg1"/>
                    </a:solidFill>
                    <a:latin typeface="楷体" panose="02010609060101010101" pitchFamily="49" charset="-122"/>
                    <a:ea typeface="楷体" panose="02010609060101010101" pitchFamily="49" charset="-122"/>
                  </a:rPr>
                  <a:t>问题提出</a:t>
                </a:r>
                <a:endParaRPr lang="en-US" altLang="zh-CN" sz="2400" dirty="0" smtClean="0">
                  <a:solidFill>
                    <a:schemeClr val="bg1"/>
                  </a:solidFill>
                  <a:latin typeface="楷体" panose="02010609060101010101" pitchFamily="49" charset="-122"/>
                  <a:ea typeface="楷体" panose="02010609060101010101" pitchFamily="49" charset="-122"/>
                </a:endParaRPr>
              </a:p>
              <a:p>
                <a:r>
                  <a:rPr lang="en-US" altLang="zh-CN" sz="2400" dirty="0" smtClean="0">
                    <a:solidFill>
                      <a:schemeClr val="bg1"/>
                    </a:solidFill>
                    <a:latin typeface="楷体" panose="02010609060101010101" pitchFamily="49" charset="-122"/>
                    <a:ea typeface="楷体" panose="02010609060101010101" pitchFamily="49" charset="-122"/>
                  </a:rPr>
                  <a:t>1.1.1 </a:t>
                </a:r>
                <a:r>
                  <a:rPr lang="zh-CN" altLang="en-US" sz="2400" dirty="0" smtClean="0">
                    <a:solidFill>
                      <a:srgbClr val="FF0000"/>
                    </a:solidFill>
                    <a:latin typeface="楷体" panose="02010609060101010101" pitchFamily="49" charset="-122"/>
                    <a:ea typeface="楷体" panose="02010609060101010101" pitchFamily="49" charset="-122"/>
                  </a:rPr>
                  <a:t>泰勒插值问题</a:t>
                </a:r>
                <a:r>
                  <a:rPr lang="en-US" altLang="zh-CN" sz="2400" dirty="0" smtClean="0">
                    <a:solidFill>
                      <a:srgbClr val="FF0000"/>
                    </a:solidFill>
                    <a:latin typeface="楷体" panose="02010609060101010101" pitchFamily="49" charset="-122"/>
                    <a:ea typeface="楷体" panose="02010609060101010101" pitchFamily="49" charset="-122"/>
                  </a:rPr>
                  <a:t> </a:t>
                </a:r>
                <a:r>
                  <a:rPr lang="zh-CN" altLang="en-US" sz="2400" dirty="0" smtClean="0">
                    <a:solidFill>
                      <a:schemeClr val="bg1"/>
                    </a:solidFill>
                    <a:latin typeface="全新硬笔行书简" panose="02010600040101010101" pitchFamily="2" charset="-122"/>
                    <a:ea typeface="全新硬笔行书简" panose="02010600040101010101" pitchFamily="2" charset="-122"/>
                  </a:rPr>
                  <a:t>函数</a:t>
                </a:r>
                <a14:m>
                  <m:oMath xmlns:m="http://schemas.openxmlformats.org/officeDocument/2006/math">
                    <m:r>
                      <a:rPr lang="en-US" altLang="zh-CN" sz="2400">
                        <a:solidFill>
                          <a:schemeClr val="bg1"/>
                        </a:solidFill>
                        <a:latin typeface="Cambria Math" panose="02040503050406030204" pitchFamily="18" charset="0"/>
                        <a:ea typeface="全新硬笔行书简" panose="02010600040101010101" pitchFamily="2" charset="-122"/>
                      </a:rPr>
                      <m:t>𝑦</m:t>
                    </m:r>
                    <m:r>
                      <a:rPr lang="en-US" altLang="zh-CN" sz="2400">
                        <a:solidFill>
                          <a:schemeClr val="bg1"/>
                        </a:solidFill>
                        <a:latin typeface="Cambria Math" panose="02040503050406030204" pitchFamily="18" charset="0"/>
                        <a:ea typeface="全新硬笔行书简" panose="02010600040101010101" pitchFamily="2" charset="-122"/>
                      </a:rPr>
                      <m:t>=</m:t>
                    </m:r>
                    <m:r>
                      <a:rPr lang="en-US" altLang="zh-CN" sz="2400">
                        <a:solidFill>
                          <a:schemeClr val="bg1"/>
                        </a:solidFill>
                        <a:latin typeface="Cambria Math" panose="02040503050406030204" pitchFamily="18" charset="0"/>
                        <a:ea typeface="全新硬笔行书简" panose="02010600040101010101" pitchFamily="2" charset="-122"/>
                      </a:rPr>
                      <m:t>𝑓</m:t>
                    </m:r>
                    <m:r>
                      <a:rPr lang="en-US" altLang="zh-CN" sz="2400">
                        <a:solidFill>
                          <a:schemeClr val="bg1"/>
                        </a:solidFill>
                        <a:latin typeface="Cambria Math" panose="02040503050406030204" pitchFamily="18" charset="0"/>
                        <a:ea typeface="全新硬笔行书简" panose="02010600040101010101" pitchFamily="2" charset="-122"/>
                      </a:rPr>
                      <m:t>(</m:t>
                    </m:r>
                    <m:r>
                      <a:rPr lang="en-US" altLang="zh-CN" sz="2400">
                        <a:solidFill>
                          <a:schemeClr val="bg1"/>
                        </a:solidFill>
                        <a:latin typeface="Cambria Math" panose="02040503050406030204" pitchFamily="18" charset="0"/>
                        <a:ea typeface="全新硬笔行书简" panose="02010600040101010101" pitchFamily="2" charset="-122"/>
                      </a:rPr>
                      <m:t>𝑥</m:t>
                    </m:r>
                    <m:r>
                      <a:rPr lang="en-US" altLang="zh-CN" sz="2400">
                        <a:solidFill>
                          <a:schemeClr val="bg1"/>
                        </a:solidFill>
                        <a:latin typeface="Cambria Math" panose="02040503050406030204" pitchFamily="18" charset="0"/>
                        <a:ea typeface="全新硬笔行书简" panose="02010600040101010101" pitchFamily="2" charset="-122"/>
                      </a:rPr>
                      <m:t>)</m:t>
                    </m:r>
                    <m:r>
                      <a:rPr lang="zh-CN" altLang="en-US" sz="2400">
                        <a:solidFill>
                          <a:schemeClr val="bg1"/>
                        </a:solidFill>
                        <a:latin typeface="Cambria Math" panose="02040503050406030204" pitchFamily="18" charset="0"/>
                        <a:ea typeface="全新硬笔行书简" panose="02010600040101010101" pitchFamily="2" charset="-122"/>
                      </a:rPr>
                      <m:t>在</m:t>
                    </m:r>
                  </m:oMath>
                </a14:m>
                <a:r>
                  <a:rPr lang="zh-CN" altLang="en-US" sz="2400" dirty="0" smtClean="0">
                    <a:solidFill>
                      <a:schemeClr val="bg1"/>
                    </a:solidFill>
                    <a:latin typeface="全新硬笔行书简" panose="02010600040101010101" pitchFamily="2" charset="-122"/>
                    <a:ea typeface="全新硬笔行书简" panose="02010600040101010101" pitchFamily="2" charset="-122"/>
                    <a:cs typeface="Times New Roman" panose="02020603050405020304" pitchFamily="18" charset="0"/>
                  </a:rPr>
                  <a:t>区间</a:t>
                </a:r>
                <a14:m>
                  <m:oMath xmlns:m="http://schemas.openxmlformats.org/officeDocument/2006/math">
                    <m:r>
                      <a:rPr lang="en-US" altLang="zh-CN" sz="2400" b="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𝑎</m:t>
                    </m:r>
                    <m:r>
                      <a:rPr lang="en-US" altLang="zh-CN" sz="2400" b="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𝑏</m:t>
                    </m:r>
                    <m:r>
                      <a:rPr lang="en-US" altLang="zh-CN" sz="2400" b="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dirty="0" smtClean="0">
                    <a:solidFill>
                      <a:schemeClr val="bg1"/>
                    </a:solidFill>
                    <a:latin typeface="全新硬笔行书简" panose="02010600040101010101" pitchFamily="2" charset="-122"/>
                    <a:ea typeface="全新硬笔行书简" panose="02010600040101010101" pitchFamily="2" charset="-122"/>
                    <a:cs typeface="Times New Roman" panose="02020603050405020304" pitchFamily="18" charset="0"/>
                  </a:rPr>
                  <a:t>内的点</a:t>
                </a:r>
                <a14:m>
                  <m:oMath xmlns:m="http://schemas.openxmlformats.org/officeDocument/2006/math">
                    <m:sSub>
                      <m:sSubPr>
                        <m:ctrlPr>
                          <a:rPr lang="en-US" altLang="zh-CN" sz="240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e>
                      <m:sub>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Sub>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处</m:t>
                    </m:r>
                  </m:oMath>
                </a14:m>
                <a:r>
                  <a:rPr lang="zh-CN" altLang="en-US" sz="2400" dirty="0" smtClean="0">
                    <a:solidFill>
                      <a:schemeClr val="bg1"/>
                    </a:solidFill>
                    <a:latin typeface="全新硬笔行书简" panose="02010600040101010101" pitchFamily="2" charset="-122"/>
                    <a:ea typeface="全新硬笔行书简" panose="02010600040101010101" pitchFamily="2" charset="-122"/>
                  </a:rPr>
                  <a:t>的</a:t>
                </a:r>
                <a:r>
                  <a:rPr lang="zh-CN" altLang="en-US" sz="2400" dirty="0" smtClean="0">
                    <a:solidFill>
                      <a:srgbClr val="FFFF00"/>
                    </a:solidFill>
                    <a:latin typeface="全新硬笔行书简" panose="02010600040101010101" pitchFamily="2" charset="-122"/>
                    <a:ea typeface="全新硬笔行书简" panose="02010600040101010101" pitchFamily="2" charset="-122"/>
                  </a:rPr>
                  <a:t>泰勒多项式</a:t>
                </a:r>
                <a14:m>
                  <m:oMath xmlns:m="http://schemas.openxmlformats.org/officeDocument/2006/math">
                    <m:sSub>
                      <m:sSubPr>
                        <m:ctrlPr>
                          <a:rPr lang="en-US" altLang="zh-CN" sz="2400" i="1" smtClean="0">
                            <a:solidFill>
                              <a:schemeClr val="bg1"/>
                            </a:solidFill>
                            <a:latin typeface="Cambria Math" panose="02040503050406030204" pitchFamily="18" charset="0"/>
                            <a:ea typeface="全新硬笔行书简" panose="02010600040101010101" pitchFamily="2" charset="-122"/>
                          </a:rPr>
                        </m:ctrlPr>
                      </m:sSubPr>
                      <m:e>
                        <m:r>
                          <a:rPr lang="en-US" altLang="zh-CN" sz="2400" b="0" i="1" smtClean="0">
                            <a:solidFill>
                              <a:schemeClr val="bg1"/>
                            </a:solidFill>
                            <a:latin typeface="Cambria Math" panose="02040503050406030204" pitchFamily="18" charset="0"/>
                            <a:ea typeface="全新硬笔行书简" panose="02010600040101010101" pitchFamily="2" charset="-122"/>
                          </a:rPr>
                          <m:t>𝑇</m:t>
                        </m:r>
                      </m:e>
                      <m:sub>
                        <m:r>
                          <a:rPr lang="en-US" altLang="zh-CN" sz="2400" b="0" i="1" smtClean="0">
                            <a:solidFill>
                              <a:schemeClr val="bg1"/>
                            </a:solidFill>
                            <a:latin typeface="Cambria Math" panose="02040503050406030204" pitchFamily="18" charset="0"/>
                            <a:ea typeface="全新硬笔行书简" panose="02010600040101010101" pitchFamily="2" charset="-122"/>
                          </a:rPr>
                          <m:t>𝑛</m:t>
                        </m:r>
                      </m:sub>
                    </m:sSub>
                    <m:r>
                      <a:rPr lang="en-US" altLang="zh-CN" sz="2400" b="0" i="1" smtClean="0">
                        <a:solidFill>
                          <a:schemeClr val="bg1"/>
                        </a:solidFill>
                        <a:latin typeface="Cambria Math" panose="02040503050406030204" pitchFamily="18" charset="0"/>
                        <a:ea typeface="全新硬笔行书简" panose="02010600040101010101" pitchFamily="2" charset="-122"/>
                      </a:rPr>
                      <m:t>(</m:t>
                    </m:r>
                    <m:r>
                      <a:rPr lang="en-US" altLang="zh-CN" sz="2400" b="0" i="1" smtClean="0">
                        <a:solidFill>
                          <a:schemeClr val="bg1"/>
                        </a:solidFill>
                        <a:latin typeface="Cambria Math" panose="02040503050406030204" pitchFamily="18" charset="0"/>
                        <a:ea typeface="全新硬笔行书简" panose="02010600040101010101" pitchFamily="2" charset="-122"/>
                      </a:rPr>
                      <m:t>𝑥</m:t>
                    </m:r>
                    <m:r>
                      <a:rPr lang="en-US" altLang="zh-CN" sz="2400" b="0" i="1" smtClean="0">
                        <a:solidFill>
                          <a:schemeClr val="bg1"/>
                        </a:solidFill>
                        <a:latin typeface="Cambria Math" panose="02040503050406030204" pitchFamily="18" charset="0"/>
                        <a:ea typeface="全新硬笔行书简" panose="02010600040101010101" pitchFamily="2" charset="-122"/>
                      </a:rPr>
                      <m:t>)=</m:t>
                    </m:r>
                    <m:r>
                      <a:rPr lang="en-US" altLang="zh-CN" sz="2400" b="0" i="1" smtClean="0">
                        <a:solidFill>
                          <a:schemeClr val="bg1"/>
                        </a:solidFill>
                        <a:latin typeface="Cambria Math" panose="02040503050406030204" pitchFamily="18" charset="0"/>
                        <a:ea typeface="全新硬笔行书简" panose="02010600040101010101" pitchFamily="2" charset="-122"/>
                      </a:rPr>
                      <m:t>𝑓</m:t>
                    </m:r>
                    <m:d>
                      <m:dPr>
                        <m:ctrlPr>
                          <a:rPr lang="en-US" altLang="zh-CN" sz="2400" b="0"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0" i="1" smtClean="0">
                                <a:solidFill>
                                  <a:schemeClr val="bg1"/>
                                </a:solidFill>
                                <a:latin typeface="Cambria Math" panose="02040503050406030204" pitchFamily="18" charset="0"/>
                                <a:ea typeface="全新硬笔行书简" panose="02010600040101010101" pitchFamily="2" charset="-122"/>
                              </a:rPr>
                            </m:ctrlPr>
                          </m:sSubPr>
                          <m:e>
                            <m:r>
                              <a:rPr lang="en-US" altLang="zh-CN" sz="2400" b="0" i="1" smtClean="0">
                                <a:solidFill>
                                  <a:schemeClr val="bg1"/>
                                </a:solidFill>
                                <a:latin typeface="Cambria Math" panose="02040503050406030204" pitchFamily="18" charset="0"/>
                                <a:ea typeface="全新硬笔行书简" panose="02010600040101010101" pitchFamily="2" charset="-122"/>
                              </a:rPr>
                              <m:t>𝑥</m:t>
                            </m:r>
                          </m:e>
                          <m:sub>
                            <m:r>
                              <a:rPr lang="en-US" altLang="zh-CN" sz="2400" b="0" i="1" smtClean="0">
                                <a:solidFill>
                                  <a:schemeClr val="bg1"/>
                                </a:solidFill>
                                <a:latin typeface="Cambria Math" panose="02040503050406030204" pitchFamily="18" charset="0"/>
                                <a:ea typeface="全新硬笔行书简" panose="02010600040101010101" pitchFamily="2" charset="-122"/>
                              </a:rPr>
                              <m:t>0</m:t>
                            </m:r>
                          </m:sub>
                        </m:sSub>
                      </m:e>
                    </m:d>
                    <m:r>
                      <a:rPr lang="en-US" altLang="zh-CN" sz="2400" b="0" i="1" smtClean="0">
                        <a:solidFill>
                          <a:schemeClr val="bg1"/>
                        </a:solidFill>
                        <a:latin typeface="Cambria Math" panose="02040503050406030204" pitchFamily="18" charset="0"/>
                        <a:ea typeface="全新硬笔行书简" panose="02010600040101010101" pitchFamily="2" charset="-122"/>
                      </a:rPr>
                      <m:t>+</m:t>
                    </m:r>
                    <m:sSup>
                      <m:sSupPr>
                        <m:ctrlPr>
                          <a:rPr lang="en-US" altLang="zh-CN" sz="2400" b="0" i="1" smtClean="0">
                            <a:solidFill>
                              <a:schemeClr val="bg1"/>
                            </a:solidFill>
                            <a:latin typeface="Cambria Math" panose="02040503050406030204" pitchFamily="18" charset="0"/>
                            <a:ea typeface="全新硬笔行书简" panose="02010600040101010101" pitchFamily="2" charset="-122"/>
                          </a:rPr>
                        </m:ctrlPr>
                      </m:sSupPr>
                      <m:e>
                        <m:r>
                          <a:rPr lang="en-US" altLang="zh-CN" sz="2400" b="0" i="1" smtClean="0">
                            <a:solidFill>
                              <a:schemeClr val="bg1"/>
                            </a:solidFill>
                            <a:latin typeface="Cambria Math" panose="02040503050406030204" pitchFamily="18" charset="0"/>
                            <a:ea typeface="全新硬笔行书简" panose="02010600040101010101" pitchFamily="2" charset="-122"/>
                          </a:rPr>
                          <m:t>𝑓</m:t>
                        </m:r>
                      </m:e>
                      <m:sup>
                        <m:r>
                          <a:rPr lang="en-US" altLang="zh-CN" sz="2400" b="0" i="1" smtClean="0">
                            <a:solidFill>
                              <a:schemeClr val="bg1"/>
                            </a:solidFill>
                            <a:latin typeface="Cambria Math" panose="02040503050406030204" pitchFamily="18" charset="0"/>
                            <a:ea typeface="全新硬笔行书简" panose="02010600040101010101" pitchFamily="2" charset="-122"/>
                          </a:rPr>
                          <m:t>′</m:t>
                        </m:r>
                      </m:sup>
                    </m:sSup>
                    <m:d>
                      <m:dPr>
                        <m:ctrlPr>
                          <a:rPr lang="en-US" altLang="zh-CN" sz="2400" b="0"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i="1">
                                <a:solidFill>
                                  <a:schemeClr val="bg1"/>
                                </a:solidFill>
                                <a:latin typeface="Cambria Math" panose="02040503050406030204" pitchFamily="18" charset="0"/>
                                <a:ea typeface="全新硬笔行书简" panose="02010600040101010101" pitchFamily="2" charset="-122"/>
                              </a:rPr>
                            </m:ctrlPr>
                          </m:sSubPr>
                          <m:e>
                            <m:r>
                              <a:rPr lang="en-US" altLang="zh-CN" sz="2400" i="1">
                                <a:solidFill>
                                  <a:schemeClr val="bg1"/>
                                </a:solidFill>
                                <a:latin typeface="Cambria Math" panose="02040503050406030204" pitchFamily="18" charset="0"/>
                                <a:ea typeface="全新硬笔行书简" panose="02010600040101010101" pitchFamily="2" charset="-122"/>
                              </a:rPr>
                              <m:t>𝑥</m:t>
                            </m:r>
                          </m:e>
                          <m:sub>
                            <m:r>
                              <a:rPr lang="en-US" altLang="zh-CN" sz="2400" i="1">
                                <a:solidFill>
                                  <a:schemeClr val="bg1"/>
                                </a:solidFill>
                                <a:latin typeface="Cambria Math" panose="02040503050406030204" pitchFamily="18" charset="0"/>
                                <a:ea typeface="全新硬笔行书简" panose="02010600040101010101" pitchFamily="2" charset="-122"/>
                              </a:rPr>
                              <m:t>0</m:t>
                            </m:r>
                          </m:sub>
                        </m:sSub>
                      </m:e>
                    </m:d>
                    <m:d>
                      <m:dPr>
                        <m:ctrlPr>
                          <a:rPr lang="en-US" altLang="zh-CN" sz="2400" b="0" i="1" smtClean="0">
                            <a:solidFill>
                              <a:schemeClr val="bg1"/>
                            </a:solidFill>
                            <a:latin typeface="Cambria Math" panose="02040503050406030204" pitchFamily="18" charset="0"/>
                            <a:ea typeface="全新硬笔行书简" panose="02010600040101010101" pitchFamily="2" charset="-122"/>
                          </a:rPr>
                        </m:ctrlPr>
                      </m:dPr>
                      <m:e>
                        <m:r>
                          <a:rPr lang="en-US" altLang="zh-CN" sz="2400" b="0" i="1" smtClean="0">
                            <a:solidFill>
                              <a:schemeClr val="bg1"/>
                            </a:solidFill>
                            <a:latin typeface="Cambria Math" panose="02040503050406030204" pitchFamily="18" charset="0"/>
                            <a:ea typeface="全新硬笔行书简" panose="02010600040101010101" pitchFamily="2" charset="-122"/>
                          </a:rPr>
                          <m:t>𝑥</m:t>
                        </m:r>
                        <m:r>
                          <a:rPr lang="en-US" altLang="zh-CN" sz="2400" b="0"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i="1">
                                <a:solidFill>
                                  <a:schemeClr val="bg1"/>
                                </a:solidFill>
                                <a:latin typeface="Cambria Math" panose="02040503050406030204" pitchFamily="18" charset="0"/>
                                <a:ea typeface="全新硬笔行书简" panose="02010600040101010101" pitchFamily="2" charset="-122"/>
                              </a:rPr>
                            </m:ctrlPr>
                          </m:sSubPr>
                          <m:e>
                            <m:r>
                              <a:rPr lang="en-US" altLang="zh-CN" sz="2400" i="1">
                                <a:solidFill>
                                  <a:schemeClr val="bg1"/>
                                </a:solidFill>
                                <a:latin typeface="Cambria Math" panose="02040503050406030204" pitchFamily="18" charset="0"/>
                                <a:ea typeface="全新硬笔行书简" panose="02010600040101010101" pitchFamily="2" charset="-122"/>
                              </a:rPr>
                              <m:t>𝑥</m:t>
                            </m:r>
                          </m:e>
                          <m:sub>
                            <m:r>
                              <a:rPr lang="en-US" altLang="zh-CN" sz="2400" i="1">
                                <a:solidFill>
                                  <a:schemeClr val="bg1"/>
                                </a:solidFill>
                                <a:latin typeface="Cambria Math" panose="02040503050406030204" pitchFamily="18" charset="0"/>
                                <a:ea typeface="全新硬笔行书简" panose="02010600040101010101" pitchFamily="2" charset="-122"/>
                              </a:rPr>
                              <m:t>0</m:t>
                            </m:r>
                          </m:sub>
                        </m:sSub>
                      </m:e>
                    </m:d>
                    <m:r>
                      <a:rPr lang="en-US" altLang="zh-CN" sz="2400" b="0" i="1" smtClean="0">
                        <a:solidFill>
                          <a:schemeClr val="bg1"/>
                        </a:solidFill>
                        <a:latin typeface="Cambria Math" panose="02040503050406030204" pitchFamily="18" charset="0"/>
                        <a:ea typeface="全新硬笔行书简" panose="02010600040101010101" pitchFamily="2" charset="-122"/>
                      </a:rPr>
                      <m:t>+</m:t>
                    </m:r>
                    <m:r>
                      <a:rPr lang="en-US" altLang="zh-CN" sz="2400" b="0" i="1" smtClean="0">
                        <a:solidFill>
                          <a:schemeClr val="bg1"/>
                        </a:solidFill>
                        <a:latin typeface="Cambria Math" panose="02040503050406030204" pitchFamily="18" charset="0"/>
                        <a:ea typeface="Cambria Math" panose="02040503050406030204" pitchFamily="18" charset="0"/>
                      </a:rPr>
                      <m:t>⋯+</m:t>
                    </m:r>
                    <m:f>
                      <m:fPr>
                        <m:ctrlPr>
                          <a:rPr lang="en-US" altLang="zh-CN" sz="2400" b="0" i="1" smtClean="0">
                            <a:solidFill>
                              <a:schemeClr val="bg1"/>
                            </a:solidFill>
                            <a:latin typeface="Cambria Math" panose="02040503050406030204" pitchFamily="18" charset="0"/>
                            <a:ea typeface="Cambria Math" panose="02040503050406030204" pitchFamily="18" charset="0"/>
                          </a:rPr>
                        </m:ctrlPr>
                      </m:fPr>
                      <m:num>
                        <m:sSup>
                          <m:sSupPr>
                            <m:ctrlPr>
                              <a:rPr lang="en-US" altLang="zh-CN" sz="2400" i="1">
                                <a:solidFill>
                                  <a:schemeClr val="bg1"/>
                                </a:solidFill>
                                <a:latin typeface="Cambria Math" panose="02040503050406030204" pitchFamily="18" charset="0"/>
                                <a:ea typeface="Cambria Math" panose="02040503050406030204" pitchFamily="18" charset="0"/>
                              </a:rPr>
                            </m:ctrlPr>
                          </m:sSupPr>
                          <m:e>
                            <m:r>
                              <a:rPr lang="en-US" altLang="zh-CN" sz="2400" i="1">
                                <a:solidFill>
                                  <a:schemeClr val="bg1"/>
                                </a:solidFill>
                                <a:latin typeface="Cambria Math" panose="02040503050406030204" pitchFamily="18" charset="0"/>
                                <a:ea typeface="Cambria Math" panose="02040503050406030204" pitchFamily="18" charset="0"/>
                              </a:rPr>
                              <m:t>𝑓</m:t>
                            </m:r>
                          </m:e>
                          <m:sup>
                            <m:d>
                              <m:dPr>
                                <m:ctrlPr>
                                  <a:rPr lang="en-US" altLang="zh-CN" sz="2400" i="1">
                                    <a:solidFill>
                                      <a:schemeClr val="bg1"/>
                                    </a:solidFill>
                                    <a:latin typeface="Cambria Math" panose="02040503050406030204" pitchFamily="18" charset="0"/>
                                    <a:ea typeface="Cambria Math" panose="02040503050406030204" pitchFamily="18" charset="0"/>
                                  </a:rPr>
                                </m:ctrlPr>
                              </m:dPr>
                              <m:e>
                                <m:r>
                                  <a:rPr lang="en-US" altLang="zh-CN" sz="2400" i="1">
                                    <a:solidFill>
                                      <a:schemeClr val="bg1"/>
                                    </a:solidFill>
                                    <a:latin typeface="Cambria Math" panose="02040503050406030204" pitchFamily="18" charset="0"/>
                                    <a:ea typeface="Cambria Math" panose="02040503050406030204" pitchFamily="18" charset="0"/>
                                  </a:rPr>
                                  <m:t>𝑛</m:t>
                                </m:r>
                              </m:e>
                            </m:d>
                          </m:sup>
                        </m:sSup>
                        <m:d>
                          <m:dPr>
                            <m:ctrlPr>
                              <a:rPr lang="en-US" altLang="zh-CN" sz="2400" i="1">
                                <a:solidFill>
                                  <a:schemeClr val="bg1"/>
                                </a:solidFill>
                                <a:latin typeface="Cambria Math" panose="02040503050406030204" pitchFamily="18" charset="0"/>
                                <a:ea typeface="Cambria Math" panose="02040503050406030204" pitchFamily="18" charset="0"/>
                              </a:rPr>
                            </m:ctrlPr>
                          </m:dPr>
                          <m:e>
                            <m:sSub>
                              <m:sSubPr>
                                <m:ctrlPr>
                                  <a:rPr lang="en-US" altLang="zh-CN" sz="2400" i="1">
                                    <a:solidFill>
                                      <a:schemeClr val="bg1"/>
                                    </a:solidFill>
                                    <a:latin typeface="Cambria Math" panose="02040503050406030204" pitchFamily="18" charset="0"/>
                                    <a:ea typeface="全新硬笔行书简" panose="02010600040101010101" pitchFamily="2" charset="-122"/>
                                  </a:rPr>
                                </m:ctrlPr>
                              </m:sSubPr>
                              <m:e>
                                <m:r>
                                  <a:rPr lang="en-US" altLang="zh-CN" sz="2400" i="1">
                                    <a:solidFill>
                                      <a:schemeClr val="bg1"/>
                                    </a:solidFill>
                                    <a:latin typeface="Cambria Math" panose="02040503050406030204" pitchFamily="18" charset="0"/>
                                    <a:ea typeface="全新硬笔行书简" panose="02010600040101010101" pitchFamily="2" charset="-122"/>
                                  </a:rPr>
                                  <m:t>𝑥</m:t>
                                </m:r>
                              </m:e>
                              <m:sub>
                                <m:r>
                                  <a:rPr lang="en-US" altLang="zh-CN" sz="2400" i="1">
                                    <a:solidFill>
                                      <a:schemeClr val="bg1"/>
                                    </a:solidFill>
                                    <a:latin typeface="Cambria Math" panose="02040503050406030204" pitchFamily="18" charset="0"/>
                                    <a:ea typeface="全新硬笔行书简" panose="02010600040101010101" pitchFamily="2" charset="-122"/>
                                  </a:rPr>
                                  <m:t>0</m:t>
                                </m:r>
                              </m:sub>
                            </m:sSub>
                          </m:e>
                        </m:d>
                      </m:num>
                      <m:den>
                        <m:r>
                          <a:rPr lang="en-US" altLang="zh-CN" sz="2400" b="0" i="1" smtClean="0">
                            <a:solidFill>
                              <a:schemeClr val="bg1"/>
                            </a:solidFill>
                            <a:latin typeface="Cambria Math" panose="02040503050406030204" pitchFamily="18" charset="0"/>
                            <a:ea typeface="Cambria Math" panose="02040503050406030204" pitchFamily="18" charset="0"/>
                          </a:rPr>
                          <m:t>𝑛</m:t>
                        </m:r>
                        <m:r>
                          <a:rPr lang="en-US" altLang="zh-CN" sz="2400" b="0" i="1" smtClean="0">
                            <a:solidFill>
                              <a:schemeClr val="bg1"/>
                            </a:solidFill>
                            <a:latin typeface="Cambria Math" panose="02040503050406030204" pitchFamily="18" charset="0"/>
                            <a:ea typeface="Cambria Math" panose="02040503050406030204" pitchFamily="18" charset="0"/>
                          </a:rPr>
                          <m:t>!</m:t>
                        </m:r>
                      </m:den>
                    </m:f>
                    <m:sSup>
                      <m:sSupPr>
                        <m:ctrlPr>
                          <a:rPr lang="en-US" altLang="zh-CN" sz="2400" b="0" i="1" smtClean="0">
                            <a:solidFill>
                              <a:schemeClr val="bg1"/>
                            </a:solidFill>
                            <a:latin typeface="Cambria Math" panose="02040503050406030204" pitchFamily="18" charset="0"/>
                            <a:ea typeface="Cambria Math" panose="02040503050406030204" pitchFamily="18" charset="0"/>
                          </a:rPr>
                        </m:ctrlPr>
                      </m:sSupPr>
                      <m:e>
                        <m:r>
                          <a:rPr lang="en-US" altLang="zh-CN" sz="2400" i="1">
                            <a:solidFill>
                              <a:schemeClr val="bg1"/>
                            </a:solidFill>
                            <a:latin typeface="Cambria Math" panose="02040503050406030204" pitchFamily="18" charset="0"/>
                            <a:ea typeface="Cambria Math" panose="02040503050406030204" pitchFamily="18" charset="0"/>
                          </a:rPr>
                          <m:t>(</m:t>
                        </m:r>
                        <m:r>
                          <a:rPr lang="en-US" altLang="zh-CN" sz="2400" i="1">
                            <a:solidFill>
                              <a:schemeClr val="bg1"/>
                            </a:solidFill>
                            <a:latin typeface="Cambria Math" panose="02040503050406030204" pitchFamily="18" charset="0"/>
                            <a:ea typeface="Cambria Math" panose="02040503050406030204" pitchFamily="18" charset="0"/>
                          </a:rPr>
                          <m:t>𝑥</m:t>
                        </m:r>
                        <m:r>
                          <a:rPr lang="en-US" altLang="zh-CN" sz="2400" i="1">
                            <a:solidFill>
                              <a:schemeClr val="bg1"/>
                            </a:solidFill>
                            <a:latin typeface="Cambria Math" panose="02040503050406030204" pitchFamily="18" charset="0"/>
                            <a:ea typeface="Cambria Math" panose="02040503050406030204" pitchFamily="18" charset="0"/>
                          </a:rPr>
                          <m:t>−</m:t>
                        </m:r>
                        <m:sSub>
                          <m:sSubPr>
                            <m:ctrlPr>
                              <a:rPr lang="en-US" altLang="zh-CN" sz="2400" i="1">
                                <a:solidFill>
                                  <a:schemeClr val="bg1"/>
                                </a:solidFill>
                                <a:latin typeface="Cambria Math" panose="02040503050406030204" pitchFamily="18" charset="0"/>
                                <a:ea typeface="全新硬笔行书简" panose="02010600040101010101" pitchFamily="2" charset="-122"/>
                              </a:rPr>
                            </m:ctrlPr>
                          </m:sSubPr>
                          <m:e>
                            <m:r>
                              <a:rPr lang="en-US" altLang="zh-CN" sz="2400" i="1">
                                <a:solidFill>
                                  <a:schemeClr val="bg1"/>
                                </a:solidFill>
                                <a:latin typeface="Cambria Math" panose="02040503050406030204" pitchFamily="18" charset="0"/>
                                <a:ea typeface="全新硬笔行书简" panose="02010600040101010101" pitchFamily="2" charset="-122"/>
                              </a:rPr>
                              <m:t>𝑥</m:t>
                            </m:r>
                          </m:e>
                          <m:sub>
                            <m:r>
                              <a:rPr lang="en-US" altLang="zh-CN" sz="2400" i="1">
                                <a:solidFill>
                                  <a:schemeClr val="bg1"/>
                                </a:solidFill>
                                <a:latin typeface="Cambria Math" panose="02040503050406030204" pitchFamily="18" charset="0"/>
                                <a:ea typeface="全新硬笔行书简" panose="02010600040101010101" pitchFamily="2" charset="-122"/>
                              </a:rPr>
                              <m:t>0</m:t>
                            </m:r>
                          </m:sub>
                        </m:sSub>
                        <m:r>
                          <a:rPr lang="en-US" altLang="zh-CN" sz="2400">
                            <a:solidFill>
                              <a:schemeClr val="bg1"/>
                            </a:solidFill>
                            <a:latin typeface="Cambria Math" panose="02040503050406030204" pitchFamily="18" charset="0"/>
                            <a:ea typeface="全新硬笔行书简" panose="02010600040101010101" pitchFamily="2" charset="-122"/>
                          </a:rPr>
                          <m:t>)</m:t>
                        </m:r>
                      </m:e>
                      <m:sup>
                        <m:r>
                          <a:rPr lang="en-US" altLang="zh-CN" sz="2400" b="0" i="1" smtClean="0">
                            <a:solidFill>
                              <a:schemeClr val="bg1"/>
                            </a:solidFill>
                            <a:latin typeface="Cambria Math" panose="02040503050406030204" pitchFamily="18" charset="0"/>
                            <a:ea typeface="Cambria Math" panose="02040503050406030204" pitchFamily="18" charset="0"/>
                          </a:rPr>
                          <m:t>𝑛</m:t>
                        </m:r>
                      </m:sup>
                    </m:sSup>
                  </m:oMath>
                </a14:m>
                <a:r>
                  <a:rPr lang="zh-CN" altLang="en-US" sz="2400" dirty="0" smtClean="0">
                    <a:solidFill>
                      <a:schemeClr val="bg1"/>
                    </a:solidFill>
                    <a:latin typeface="全新硬笔行书简" panose="02010600040101010101" pitchFamily="2" charset="-122"/>
                    <a:ea typeface="全新硬笔行书简" panose="02010600040101010101" pitchFamily="2" charset="-122"/>
                  </a:rPr>
                  <a:t>作为插值函数，称为</a:t>
                </a:r>
                <a:r>
                  <a:rPr lang="zh-CN" altLang="en-US" sz="2400" dirty="0" smtClean="0">
                    <a:solidFill>
                      <a:srgbClr val="FFFF00"/>
                    </a:solidFill>
                    <a:latin typeface="全新硬笔行书简" panose="02010600040101010101" pitchFamily="2" charset="-122"/>
                    <a:ea typeface="全新硬笔行书简" panose="02010600040101010101" pitchFamily="2" charset="-122"/>
                  </a:rPr>
                  <a:t>泰勒插值</a:t>
                </a:r>
                <a:r>
                  <a:rPr lang="zh-CN" altLang="en-US" sz="2400" dirty="0" smtClean="0">
                    <a:solidFill>
                      <a:schemeClr val="bg1"/>
                    </a:solidFill>
                    <a:latin typeface="全新硬笔行书简" panose="02010600040101010101" pitchFamily="2" charset="-122"/>
                    <a:ea typeface="全新硬笔行书简" panose="02010600040101010101" pitchFamily="2" charset="-122"/>
                  </a:rPr>
                  <a:t>。当</a:t>
                </a:r>
                <a14:m>
                  <m:oMath xmlns:m="http://schemas.openxmlformats.org/officeDocument/2006/math">
                    <m:r>
                      <a:rPr lang="en-US" altLang="zh-CN" sz="2400">
                        <a:solidFill>
                          <a:schemeClr val="bg1"/>
                        </a:solidFill>
                        <a:latin typeface="Cambria Math" panose="02040503050406030204" pitchFamily="18" charset="0"/>
                        <a:ea typeface="全新硬笔行书简" panose="02010600040101010101" pitchFamily="2" charset="-122"/>
                      </a:rPr>
                      <m:t>𝑓</m:t>
                    </m:r>
                    <m:r>
                      <a:rPr lang="en-US" altLang="zh-CN" sz="2400">
                        <a:solidFill>
                          <a:schemeClr val="bg1"/>
                        </a:solidFill>
                        <a:latin typeface="Cambria Math" panose="02040503050406030204" pitchFamily="18" charset="0"/>
                        <a:ea typeface="全新硬笔行书简" panose="02010600040101010101" pitchFamily="2" charset="-122"/>
                      </a:rPr>
                      <m:t>(</m:t>
                    </m:r>
                    <m:r>
                      <a:rPr lang="en-US" altLang="zh-CN" sz="2400">
                        <a:solidFill>
                          <a:schemeClr val="bg1"/>
                        </a:solidFill>
                        <a:latin typeface="Cambria Math" panose="02040503050406030204" pitchFamily="18" charset="0"/>
                        <a:ea typeface="全新硬笔行书简" panose="02010600040101010101" pitchFamily="2" charset="-122"/>
                      </a:rPr>
                      <m:t>𝑥</m:t>
                    </m:r>
                    <m:r>
                      <a:rPr lang="en-US" altLang="zh-CN" sz="2400">
                        <a:solidFill>
                          <a:schemeClr val="bg1"/>
                        </a:solidFill>
                        <a:latin typeface="Cambria Math" panose="02040503050406030204" pitchFamily="18" charset="0"/>
                        <a:ea typeface="全新硬笔行书简" panose="02010600040101010101" pitchFamily="2" charset="-122"/>
                      </a:rPr>
                      <m:t>)</m:t>
                    </m:r>
                  </m:oMath>
                </a14:m>
                <a:r>
                  <a:rPr lang="zh-CN" altLang="en-US" sz="2400" dirty="0" smtClean="0">
                    <a:solidFill>
                      <a:schemeClr val="bg1"/>
                    </a:solidFill>
                    <a:latin typeface="全新硬笔行书简" panose="02010600040101010101" pitchFamily="2" charset="-122"/>
                    <a:ea typeface="全新硬笔行书简" panose="02010600040101010101" pitchFamily="2" charset="-122"/>
                  </a:rPr>
                  <a:t>在</a:t>
                </a:r>
                <a14:m>
                  <m:oMath xmlns:m="http://schemas.openxmlformats.org/officeDocument/2006/math">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𝑎</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𝑏</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dirty="0" smtClean="0">
                    <a:solidFill>
                      <a:schemeClr val="bg1"/>
                    </a:solidFill>
                    <a:latin typeface="全新硬笔行书简" panose="02010600040101010101" pitchFamily="2" charset="-122"/>
                    <a:ea typeface="全新硬笔行书简" panose="02010600040101010101" pitchFamily="2" charset="-122"/>
                  </a:rPr>
                  <a:t>内有直到</a:t>
                </a:r>
                <a14:m>
                  <m:oMath xmlns:m="http://schemas.openxmlformats.org/officeDocument/2006/math">
                    <m:r>
                      <a:rPr lang="en-US" altLang="zh-CN" sz="240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𝑛</m:t>
                    </m:r>
                    <m:r>
                      <a:rPr lang="en-US" altLang="zh-CN" sz="2400" i="1" dirty="0" smtClean="0">
                        <a:solidFill>
                          <a:schemeClr val="bg1"/>
                        </a:solidFill>
                        <a:latin typeface="Cambria Math" panose="02040503050406030204" pitchFamily="18" charset="0"/>
                        <a:ea typeface="全新硬笔行书简" panose="02010600040101010101" pitchFamily="2" charset="-122"/>
                      </a:rPr>
                      <m:t>+1</m:t>
                    </m:r>
                    <m:r>
                      <a:rPr lang="zh-CN" altLang="en-US" sz="2400" i="1" dirty="0">
                        <a:solidFill>
                          <a:schemeClr val="bg1"/>
                        </a:solidFill>
                        <a:latin typeface="Cambria Math" panose="02040503050406030204" pitchFamily="18" charset="0"/>
                        <a:ea typeface="全新硬笔行书简" panose="02010600040101010101" pitchFamily="2" charset="-122"/>
                      </a:rPr>
                      <m:t>阶</m:t>
                    </m:r>
                  </m:oMath>
                </a14:m>
                <a:r>
                  <a:rPr lang="zh-CN" altLang="en-US" sz="2400" dirty="0" smtClean="0">
                    <a:solidFill>
                      <a:schemeClr val="bg1"/>
                    </a:solidFill>
                    <a:latin typeface="全新硬笔行书简" panose="02010600040101010101" pitchFamily="2" charset="-122"/>
                    <a:ea typeface="全新硬笔行书简" panose="02010600040101010101" pitchFamily="2" charset="-122"/>
                  </a:rPr>
                  <a:t>的导数时，</a:t>
                </a:r>
                <a:r>
                  <a:rPr lang="zh-CN" altLang="en-US" sz="2400" dirty="0" smtClean="0">
                    <a:solidFill>
                      <a:srgbClr val="FFFF00"/>
                    </a:solidFill>
                    <a:latin typeface="全新硬笔行书简" panose="02010600040101010101" pitchFamily="2" charset="-122"/>
                    <a:ea typeface="全新硬笔行书简" panose="02010600040101010101" pitchFamily="2" charset="-122"/>
                  </a:rPr>
                  <a:t>截断误差</a:t>
                </a:r>
                <a:r>
                  <a:rPr lang="zh-CN" altLang="en-US" sz="2400" dirty="0" smtClean="0">
                    <a:solidFill>
                      <a:schemeClr val="bg1"/>
                    </a:solidFill>
                    <a:latin typeface="全新硬笔行书简" panose="02010600040101010101" pitchFamily="2" charset="-122"/>
                    <a:ea typeface="全新硬笔行书简" panose="02010600040101010101" pitchFamily="2" charset="-122"/>
                  </a:rPr>
                  <a:t>即</a:t>
                </a:r>
                <a:r>
                  <a:rPr lang="zh-CN" altLang="en-US" sz="2400" dirty="0" smtClean="0">
                    <a:solidFill>
                      <a:srgbClr val="FFFF00"/>
                    </a:solidFill>
                    <a:latin typeface="全新硬笔行书简" panose="02010600040101010101" pitchFamily="2" charset="-122"/>
                    <a:ea typeface="全新硬笔行书简" panose="02010600040101010101" pitchFamily="2" charset="-122"/>
                  </a:rPr>
                  <a:t>泰勒插值的余项</a:t>
                </a:r>
                <a:r>
                  <a:rPr lang="zh-CN" altLang="en-US" sz="2400" dirty="0" smtClean="0">
                    <a:solidFill>
                      <a:schemeClr val="bg1"/>
                    </a:solidFill>
                    <a:latin typeface="全新硬笔行书简" panose="02010600040101010101" pitchFamily="2" charset="-122"/>
                    <a:ea typeface="全新硬笔行书简" panose="02010600040101010101" pitchFamily="2" charset="-122"/>
                  </a:rPr>
                  <a:t>为</a:t>
                </a:r>
                <a14:m>
                  <m:oMath xmlns:m="http://schemas.openxmlformats.org/officeDocument/2006/math">
                    <m:sSub>
                      <m:sSubPr>
                        <m:ctrlPr>
                          <a:rPr lang="en-US" altLang="zh-CN" sz="2400" i="1" smtClean="0">
                            <a:solidFill>
                              <a:schemeClr val="bg1"/>
                            </a:solidFill>
                            <a:latin typeface="Cambria Math" panose="02040503050406030204" pitchFamily="18" charset="0"/>
                            <a:ea typeface="Cambria Math" panose="02040503050406030204" pitchFamily="18" charset="0"/>
                          </a:rPr>
                        </m:ctrlPr>
                      </m:sSubPr>
                      <m:e>
                        <m:r>
                          <a:rPr lang="en-US" altLang="zh-CN" sz="2400" b="0" i="1" smtClean="0">
                            <a:solidFill>
                              <a:schemeClr val="bg1"/>
                            </a:solidFill>
                            <a:latin typeface="Cambria Math" panose="02040503050406030204" pitchFamily="18" charset="0"/>
                            <a:ea typeface="Cambria Math" panose="02040503050406030204" pitchFamily="18" charset="0"/>
                          </a:rPr>
                          <m:t>𝑅</m:t>
                        </m:r>
                      </m:e>
                      <m:sub>
                        <m:r>
                          <a:rPr lang="en-US" altLang="zh-CN" sz="2400" b="0" i="1" smtClean="0">
                            <a:solidFill>
                              <a:schemeClr val="bg1"/>
                            </a:solidFill>
                            <a:latin typeface="Cambria Math" panose="02040503050406030204" pitchFamily="18" charset="0"/>
                            <a:ea typeface="Cambria Math" panose="02040503050406030204" pitchFamily="18" charset="0"/>
                          </a:rPr>
                          <m:t>𝑛</m:t>
                        </m:r>
                      </m:sub>
                    </m:sSub>
                    <m:d>
                      <m:dPr>
                        <m:ctrlPr>
                          <a:rPr lang="en-US" altLang="zh-CN" sz="2400" b="0" i="1" smtClean="0">
                            <a:solidFill>
                              <a:schemeClr val="bg1"/>
                            </a:solidFill>
                            <a:latin typeface="Cambria Math" panose="02040503050406030204" pitchFamily="18" charset="0"/>
                            <a:ea typeface="Cambria Math" panose="02040503050406030204" pitchFamily="18" charset="0"/>
                          </a:rPr>
                        </m:ctrlPr>
                      </m:dPr>
                      <m:e>
                        <m:r>
                          <a:rPr lang="en-US" altLang="zh-CN" sz="2400" b="0" i="1" smtClean="0">
                            <a:solidFill>
                              <a:schemeClr val="bg1"/>
                            </a:solidFill>
                            <a:latin typeface="Cambria Math" panose="02040503050406030204" pitchFamily="18" charset="0"/>
                            <a:ea typeface="Cambria Math" panose="02040503050406030204" pitchFamily="18" charset="0"/>
                          </a:rPr>
                          <m:t>𝑥</m:t>
                        </m:r>
                      </m:e>
                    </m:d>
                    <m:r>
                      <a:rPr lang="en-US" altLang="zh-CN" sz="2400" b="0" i="1" smtClean="0">
                        <a:solidFill>
                          <a:schemeClr val="bg1"/>
                        </a:solidFill>
                        <a:latin typeface="Cambria Math" panose="02040503050406030204" pitchFamily="18" charset="0"/>
                        <a:ea typeface="Cambria Math" panose="02040503050406030204" pitchFamily="18" charset="0"/>
                      </a:rPr>
                      <m:t>=</m:t>
                    </m:r>
                    <m:r>
                      <a:rPr lang="en-US" altLang="zh-CN" sz="2400" b="0" i="1" smtClean="0">
                        <a:solidFill>
                          <a:schemeClr val="bg1"/>
                        </a:solidFill>
                        <a:latin typeface="Cambria Math" panose="02040503050406030204" pitchFamily="18" charset="0"/>
                        <a:ea typeface="Cambria Math" panose="02040503050406030204" pitchFamily="18" charset="0"/>
                      </a:rPr>
                      <m:t>𝑓</m:t>
                    </m:r>
                    <m:d>
                      <m:dPr>
                        <m:ctrlPr>
                          <a:rPr lang="en-US" altLang="zh-CN" sz="2400" b="0" i="1" smtClean="0">
                            <a:solidFill>
                              <a:schemeClr val="bg1"/>
                            </a:solidFill>
                            <a:latin typeface="Cambria Math" panose="02040503050406030204" pitchFamily="18" charset="0"/>
                            <a:ea typeface="Cambria Math" panose="02040503050406030204" pitchFamily="18" charset="0"/>
                          </a:rPr>
                        </m:ctrlPr>
                      </m:dPr>
                      <m:e>
                        <m:r>
                          <a:rPr lang="en-US" altLang="zh-CN" sz="2400" b="0" i="1" smtClean="0">
                            <a:solidFill>
                              <a:schemeClr val="bg1"/>
                            </a:solidFill>
                            <a:latin typeface="Cambria Math" panose="02040503050406030204" pitchFamily="18" charset="0"/>
                            <a:ea typeface="Cambria Math" panose="02040503050406030204" pitchFamily="18" charset="0"/>
                          </a:rPr>
                          <m:t>𝑥</m:t>
                        </m:r>
                      </m:e>
                    </m:d>
                    <m:r>
                      <a:rPr lang="en-US" altLang="zh-CN" sz="2400" b="0" i="1" smtClean="0">
                        <a:solidFill>
                          <a:schemeClr val="bg1"/>
                        </a:solidFill>
                        <a:latin typeface="Cambria Math" panose="02040503050406030204" pitchFamily="18" charset="0"/>
                        <a:ea typeface="Cambria Math" panose="02040503050406030204" pitchFamily="18" charset="0"/>
                      </a:rPr>
                      <m:t>−</m:t>
                    </m:r>
                    <m:r>
                      <a:rPr lang="en-US" altLang="zh-CN" sz="2400" b="0" i="1" smtClean="0">
                        <a:solidFill>
                          <a:schemeClr val="bg1"/>
                        </a:solidFill>
                        <a:latin typeface="Cambria Math" panose="02040503050406030204" pitchFamily="18" charset="0"/>
                        <a:ea typeface="Cambria Math" panose="02040503050406030204" pitchFamily="18" charset="0"/>
                      </a:rPr>
                      <m:t>𝑇𝑛</m:t>
                    </m:r>
                    <m:d>
                      <m:dPr>
                        <m:ctrlPr>
                          <a:rPr lang="en-US" altLang="zh-CN" sz="2400" b="0" i="1" smtClean="0">
                            <a:solidFill>
                              <a:schemeClr val="bg1"/>
                            </a:solidFill>
                            <a:latin typeface="Cambria Math" panose="02040503050406030204" pitchFamily="18" charset="0"/>
                            <a:ea typeface="Cambria Math" panose="02040503050406030204" pitchFamily="18" charset="0"/>
                          </a:rPr>
                        </m:ctrlPr>
                      </m:dPr>
                      <m:e>
                        <m:r>
                          <a:rPr lang="en-US" altLang="zh-CN" sz="2400" b="0" i="1" smtClean="0">
                            <a:solidFill>
                              <a:schemeClr val="bg1"/>
                            </a:solidFill>
                            <a:latin typeface="Cambria Math" panose="02040503050406030204" pitchFamily="18" charset="0"/>
                            <a:ea typeface="Cambria Math" panose="02040503050406030204" pitchFamily="18" charset="0"/>
                          </a:rPr>
                          <m:t>𝑥</m:t>
                        </m:r>
                      </m:e>
                    </m:d>
                    <m:r>
                      <a:rPr lang="en-US" altLang="zh-CN" sz="2400" b="0" i="1" smtClean="0">
                        <a:solidFill>
                          <a:schemeClr val="bg1"/>
                        </a:solidFill>
                        <a:latin typeface="Cambria Math" panose="02040503050406030204" pitchFamily="18" charset="0"/>
                        <a:ea typeface="Cambria Math" panose="02040503050406030204" pitchFamily="18" charset="0"/>
                      </a:rPr>
                      <m:t>=</m:t>
                    </m:r>
                    <m:f>
                      <m:fPr>
                        <m:ctrlPr>
                          <a:rPr lang="en-US" altLang="zh-CN" sz="2400" i="1">
                            <a:solidFill>
                              <a:schemeClr val="bg1"/>
                            </a:solidFill>
                            <a:latin typeface="Cambria Math" panose="02040503050406030204" pitchFamily="18" charset="0"/>
                            <a:ea typeface="Cambria Math" panose="02040503050406030204" pitchFamily="18" charset="0"/>
                          </a:rPr>
                        </m:ctrlPr>
                      </m:fPr>
                      <m:num>
                        <m:sSup>
                          <m:sSupPr>
                            <m:ctrlPr>
                              <a:rPr lang="en-US" altLang="zh-CN" sz="2400" i="1">
                                <a:solidFill>
                                  <a:schemeClr val="bg1"/>
                                </a:solidFill>
                                <a:latin typeface="Cambria Math" panose="02040503050406030204" pitchFamily="18" charset="0"/>
                                <a:ea typeface="Cambria Math" panose="02040503050406030204" pitchFamily="18" charset="0"/>
                              </a:rPr>
                            </m:ctrlPr>
                          </m:sSupPr>
                          <m:e>
                            <m:r>
                              <a:rPr lang="en-US" altLang="zh-CN" sz="2400" i="1">
                                <a:solidFill>
                                  <a:schemeClr val="bg1"/>
                                </a:solidFill>
                                <a:latin typeface="Cambria Math" panose="02040503050406030204" pitchFamily="18" charset="0"/>
                                <a:ea typeface="Cambria Math" panose="02040503050406030204" pitchFamily="18" charset="0"/>
                              </a:rPr>
                              <m:t>𝑓</m:t>
                            </m:r>
                          </m:e>
                          <m:sup>
                            <m:d>
                              <m:dPr>
                                <m:ctrlPr>
                                  <a:rPr lang="en-US" altLang="zh-CN" sz="2400" i="1">
                                    <a:solidFill>
                                      <a:schemeClr val="bg1"/>
                                    </a:solidFill>
                                    <a:latin typeface="Cambria Math" panose="02040503050406030204" pitchFamily="18" charset="0"/>
                                    <a:ea typeface="Cambria Math" panose="02040503050406030204" pitchFamily="18" charset="0"/>
                                  </a:rPr>
                                </m:ctrlPr>
                              </m:dPr>
                              <m:e>
                                <m:r>
                                  <a:rPr lang="en-US" altLang="zh-CN" sz="2400" i="1">
                                    <a:solidFill>
                                      <a:schemeClr val="bg1"/>
                                    </a:solidFill>
                                    <a:latin typeface="Cambria Math" panose="02040503050406030204" pitchFamily="18" charset="0"/>
                                    <a:ea typeface="Cambria Math" panose="02040503050406030204" pitchFamily="18" charset="0"/>
                                  </a:rPr>
                                  <m:t>𝑛</m:t>
                                </m:r>
                                <m:r>
                                  <a:rPr lang="en-US" altLang="zh-CN" sz="2400" b="0" i="1" smtClean="0">
                                    <a:solidFill>
                                      <a:schemeClr val="bg1"/>
                                    </a:solidFill>
                                    <a:latin typeface="Cambria Math" panose="02040503050406030204" pitchFamily="18" charset="0"/>
                                    <a:ea typeface="Cambria Math" panose="02040503050406030204" pitchFamily="18" charset="0"/>
                                  </a:rPr>
                                  <m:t>+</m:t>
                                </m:r>
                                <m:r>
                                  <a:rPr lang="en-US" altLang="zh-CN" sz="2400" i="1">
                                    <a:solidFill>
                                      <a:schemeClr val="bg1"/>
                                    </a:solidFill>
                                    <a:latin typeface="Cambria Math" panose="02040503050406030204" pitchFamily="18" charset="0"/>
                                    <a:ea typeface="Cambria Math" panose="02040503050406030204" pitchFamily="18" charset="0"/>
                                  </a:rPr>
                                  <m:t>1</m:t>
                                </m:r>
                              </m:e>
                            </m:d>
                          </m:sup>
                        </m:sSup>
                        <m:d>
                          <m:dPr>
                            <m:ctrlPr>
                              <a:rPr lang="en-US" altLang="zh-CN" sz="2400" i="1">
                                <a:solidFill>
                                  <a:schemeClr val="bg1"/>
                                </a:solidFill>
                                <a:latin typeface="Cambria Math" panose="02040503050406030204" pitchFamily="18" charset="0"/>
                                <a:ea typeface="Cambria Math" panose="02040503050406030204" pitchFamily="18" charset="0"/>
                              </a:rPr>
                            </m:ctrlPr>
                          </m:dPr>
                          <m:e>
                            <m:r>
                              <a:rPr lang="zh-CN" altLang="en-US" sz="2400" i="1" smtClean="0">
                                <a:solidFill>
                                  <a:schemeClr val="bg1"/>
                                </a:solidFill>
                                <a:latin typeface="Cambria Math" panose="02040503050406030204" pitchFamily="18" charset="0"/>
                                <a:ea typeface="全新硬笔行书简" panose="02010600040101010101" pitchFamily="2" charset="-122"/>
                              </a:rPr>
                              <m:t>𝜉</m:t>
                            </m:r>
                          </m:e>
                        </m:d>
                      </m:num>
                      <m:den>
                        <m:r>
                          <a:rPr lang="en-US" altLang="zh-CN" sz="2400" b="0" i="1" smtClean="0">
                            <a:solidFill>
                              <a:schemeClr val="bg1"/>
                            </a:solidFill>
                            <a:latin typeface="Cambria Math" panose="02040503050406030204" pitchFamily="18" charset="0"/>
                            <a:ea typeface="全新硬笔行书简" panose="02010600040101010101" pitchFamily="2" charset="-122"/>
                          </a:rPr>
                          <m:t>(</m:t>
                        </m:r>
                        <m:r>
                          <a:rPr lang="en-US" altLang="zh-CN" sz="2400" i="1">
                            <a:solidFill>
                              <a:schemeClr val="bg1"/>
                            </a:solidFill>
                            <a:latin typeface="Cambria Math" panose="02040503050406030204" pitchFamily="18" charset="0"/>
                            <a:ea typeface="Cambria Math" panose="02040503050406030204" pitchFamily="18" charset="0"/>
                          </a:rPr>
                          <m:t>𝑛</m:t>
                        </m:r>
                        <m:r>
                          <a:rPr lang="en-US" altLang="zh-CN" sz="2400" b="0" i="1" smtClean="0">
                            <a:solidFill>
                              <a:schemeClr val="bg1"/>
                            </a:solidFill>
                            <a:latin typeface="Cambria Math" panose="02040503050406030204" pitchFamily="18" charset="0"/>
                            <a:ea typeface="Cambria Math" panose="02040503050406030204" pitchFamily="18" charset="0"/>
                          </a:rPr>
                          <m:t>+</m:t>
                        </m:r>
                        <m:r>
                          <a:rPr lang="en-US" altLang="zh-CN" sz="2400" i="1">
                            <a:solidFill>
                              <a:schemeClr val="bg1"/>
                            </a:solidFill>
                            <a:latin typeface="Cambria Math" panose="02040503050406030204" pitchFamily="18" charset="0"/>
                            <a:ea typeface="Cambria Math" panose="02040503050406030204" pitchFamily="18" charset="0"/>
                          </a:rPr>
                          <m:t>1</m:t>
                        </m:r>
                        <m:r>
                          <a:rPr lang="en-US" altLang="zh-CN" sz="2400" b="0" i="1" smtClean="0">
                            <a:solidFill>
                              <a:schemeClr val="bg1"/>
                            </a:solidFill>
                            <a:latin typeface="Cambria Math" panose="02040503050406030204" pitchFamily="18" charset="0"/>
                            <a:ea typeface="Cambria Math" panose="02040503050406030204" pitchFamily="18" charset="0"/>
                          </a:rPr>
                          <m:t>)</m:t>
                        </m:r>
                        <m:r>
                          <a:rPr lang="en-US" altLang="zh-CN" sz="2400" i="1">
                            <a:solidFill>
                              <a:schemeClr val="bg1"/>
                            </a:solidFill>
                            <a:latin typeface="Cambria Math" panose="02040503050406030204" pitchFamily="18" charset="0"/>
                            <a:ea typeface="Cambria Math" panose="02040503050406030204" pitchFamily="18" charset="0"/>
                          </a:rPr>
                          <m:t>!</m:t>
                        </m:r>
                      </m:den>
                    </m:f>
                    <m:sSup>
                      <m:sSupPr>
                        <m:ctrlPr>
                          <a:rPr lang="en-US" altLang="zh-CN" sz="2400" i="1">
                            <a:solidFill>
                              <a:schemeClr val="bg1"/>
                            </a:solidFill>
                            <a:latin typeface="Cambria Math" panose="02040503050406030204" pitchFamily="18" charset="0"/>
                            <a:ea typeface="Cambria Math" panose="02040503050406030204" pitchFamily="18" charset="0"/>
                          </a:rPr>
                        </m:ctrlPr>
                      </m:sSupPr>
                      <m:e>
                        <m:r>
                          <a:rPr lang="en-US" altLang="zh-CN" sz="2400" i="1">
                            <a:solidFill>
                              <a:schemeClr val="bg1"/>
                            </a:solidFill>
                            <a:latin typeface="Cambria Math" panose="02040503050406030204" pitchFamily="18" charset="0"/>
                            <a:ea typeface="Cambria Math" panose="02040503050406030204" pitchFamily="18" charset="0"/>
                          </a:rPr>
                          <m:t>(</m:t>
                        </m:r>
                        <m:r>
                          <a:rPr lang="en-US" altLang="zh-CN" sz="2400" i="1">
                            <a:solidFill>
                              <a:schemeClr val="bg1"/>
                            </a:solidFill>
                            <a:latin typeface="Cambria Math" panose="02040503050406030204" pitchFamily="18" charset="0"/>
                            <a:ea typeface="Cambria Math" panose="02040503050406030204" pitchFamily="18" charset="0"/>
                          </a:rPr>
                          <m:t>𝑥</m:t>
                        </m:r>
                        <m:r>
                          <a:rPr lang="en-US" altLang="zh-CN" sz="2400" i="1">
                            <a:solidFill>
                              <a:schemeClr val="bg1"/>
                            </a:solidFill>
                            <a:latin typeface="Cambria Math" panose="02040503050406030204" pitchFamily="18" charset="0"/>
                            <a:ea typeface="Cambria Math" panose="02040503050406030204" pitchFamily="18" charset="0"/>
                          </a:rPr>
                          <m:t>−</m:t>
                        </m:r>
                        <m:sSub>
                          <m:sSubPr>
                            <m:ctrlPr>
                              <a:rPr lang="en-US" altLang="zh-CN" sz="2400" i="1">
                                <a:solidFill>
                                  <a:schemeClr val="bg1"/>
                                </a:solidFill>
                                <a:latin typeface="Cambria Math" panose="02040503050406030204" pitchFamily="18" charset="0"/>
                                <a:ea typeface="全新硬笔行书简" panose="02010600040101010101" pitchFamily="2" charset="-122"/>
                              </a:rPr>
                            </m:ctrlPr>
                          </m:sSubPr>
                          <m:e>
                            <m:r>
                              <a:rPr lang="en-US" altLang="zh-CN" sz="2400" i="1">
                                <a:solidFill>
                                  <a:schemeClr val="bg1"/>
                                </a:solidFill>
                                <a:latin typeface="Cambria Math" panose="02040503050406030204" pitchFamily="18" charset="0"/>
                                <a:ea typeface="全新硬笔行书简" panose="02010600040101010101" pitchFamily="2" charset="-122"/>
                              </a:rPr>
                              <m:t>𝑥</m:t>
                            </m:r>
                          </m:e>
                          <m:sub>
                            <m:r>
                              <a:rPr lang="en-US" altLang="zh-CN" sz="2400" i="1">
                                <a:solidFill>
                                  <a:schemeClr val="bg1"/>
                                </a:solidFill>
                                <a:latin typeface="Cambria Math" panose="02040503050406030204" pitchFamily="18" charset="0"/>
                                <a:ea typeface="全新硬笔行书简" panose="02010600040101010101" pitchFamily="2" charset="-122"/>
                              </a:rPr>
                              <m:t>0</m:t>
                            </m:r>
                          </m:sub>
                        </m:sSub>
                        <m:r>
                          <a:rPr lang="en-US" altLang="zh-CN" sz="2400">
                            <a:solidFill>
                              <a:schemeClr val="bg1"/>
                            </a:solidFill>
                            <a:latin typeface="Cambria Math" panose="02040503050406030204" pitchFamily="18" charset="0"/>
                            <a:ea typeface="全新硬笔行书简" panose="02010600040101010101" pitchFamily="2" charset="-122"/>
                          </a:rPr>
                          <m:t>)</m:t>
                        </m:r>
                      </m:e>
                      <m:sup>
                        <m:r>
                          <a:rPr lang="en-US" altLang="zh-CN" sz="2400" i="1">
                            <a:solidFill>
                              <a:schemeClr val="bg1"/>
                            </a:solidFill>
                            <a:latin typeface="Cambria Math" panose="02040503050406030204" pitchFamily="18" charset="0"/>
                            <a:ea typeface="Cambria Math" panose="02040503050406030204" pitchFamily="18" charset="0"/>
                          </a:rPr>
                          <m:t>𝑛</m:t>
                        </m:r>
                        <m:r>
                          <a:rPr lang="en-US" altLang="zh-CN" sz="2400" b="0" i="1" smtClean="0">
                            <a:solidFill>
                              <a:schemeClr val="bg1"/>
                            </a:solidFill>
                            <a:latin typeface="Cambria Math" panose="02040503050406030204" pitchFamily="18" charset="0"/>
                            <a:ea typeface="Cambria Math" panose="02040503050406030204" pitchFamily="18" charset="0"/>
                          </a:rPr>
                          <m:t>+1</m:t>
                        </m:r>
                      </m:sup>
                    </m:sSup>
                  </m:oMath>
                </a14:m>
                <a:r>
                  <a:rPr lang="zh-CN" altLang="en-US" sz="2400" dirty="0" smtClean="0">
                    <a:solidFill>
                      <a:schemeClr val="bg1"/>
                    </a:solidFill>
                    <a:latin typeface="全新硬笔行书简" panose="02010600040101010101" pitchFamily="2" charset="-122"/>
                    <a:ea typeface="全新硬笔行书简" panose="02010600040101010101" pitchFamily="2" charset="-122"/>
                  </a:rPr>
                  <a:t>。这是我们在</a:t>
                </a:r>
                <a:r>
                  <a:rPr lang="en-US" altLang="zh-CN" sz="2400" dirty="0" smtClean="0">
                    <a:solidFill>
                      <a:schemeClr val="bg1"/>
                    </a:solidFill>
                    <a:latin typeface="全新硬笔行书简" panose="02010600040101010101" pitchFamily="2" charset="-122"/>
                    <a:ea typeface="全新硬笔行书简" panose="02010600040101010101" pitchFamily="2" charset="-122"/>
                  </a:rPr>
                  <a:t>《</a:t>
                </a:r>
                <a:r>
                  <a:rPr lang="zh-CN" altLang="en-US" sz="2400" dirty="0" smtClean="0">
                    <a:solidFill>
                      <a:schemeClr val="bg1"/>
                    </a:solidFill>
                    <a:latin typeface="全新硬笔行书简" panose="02010600040101010101" pitchFamily="2" charset="-122"/>
                    <a:ea typeface="全新硬笔行书简" panose="02010600040101010101" pitchFamily="2" charset="-122"/>
                  </a:rPr>
                  <a:t>高等数学</a:t>
                </a:r>
                <a:r>
                  <a:rPr lang="en-US" altLang="zh-CN" sz="2400" dirty="0" smtClean="0">
                    <a:solidFill>
                      <a:schemeClr val="bg1"/>
                    </a:solidFill>
                    <a:latin typeface="全新硬笔行书简" panose="02010600040101010101" pitchFamily="2" charset="-122"/>
                    <a:ea typeface="全新硬笔行书简" panose="02010600040101010101" pitchFamily="2" charset="-122"/>
                  </a:rPr>
                  <a:t>》</a:t>
                </a:r>
                <a:r>
                  <a:rPr lang="zh-CN" altLang="en-US" sz="2400" dirty="0" smtClean="0">
                    <a:solidFill>
                      <a:schemeClr val="bg1"/>
                    </a:solidFill>
                    <a:latin typeface="全新硬笔行书简" panose="02010600040101010101" pitchFamily="2" charset="-122"/>
                    <a:ea typeface="全新硬笔行书简" panose="02010600040101010101" pitchFamily="2" charset="-122"/>
                  </a:rPr>
                  <a:t>中已学习过的熟知的结论。</a:t>
                </a:r>
                <a:endParaRPr lang="en-US" altLang="zh-CN" sz="2400" dirty="0" smtClean="0">
                  <a:solidFill>
                    <a:schemeClr val="bg1"/>
                  </a:solidFill>
                  <a:latin typeface="全新硬笔行书简" panose="02010600040101010101" pitchFamily="2" charset="-122"/>
                  <a:ea typeface="全新硬笔行书简" panose="02010600040101010101" pitchFamily="2" charset="-122"/>
                </a:endParaRPr>
              </a:p>
              <a:p>
                <a:r>
                  <a:rPr lang="en-US" altLang="zh-CN" sz="2400" dirty="0" smtClean="0">
                    <a:solidFill>
                      <a:schemeClr val="bg1"/>
                    </a:solidFill>
                    <a:latin typeface="楷体" panose="02010609060101010101" pitchFamily="49" charset="-122"/>
                    <a:ea typeface="楷体" panose="02010609060101010101" pitchFamily="49" charset="-122"/>
                  </a:rPr>
                  <a:t>1.1.2 </a:t>
                </a:r>
                <a:r>
                  <a:rPr lang="zh-CN" altLang="en-US" sz="2400" dirty="0" smtClean="0">
                    <a:solidFill>
                      <a:srgbClr val="FF0000"/>
                    </a:solidFill>
                    <a:latin typeface="楷体" panose="02010609060101010101" pitchFamily="49" charset="-122"/>
                    <a:ea typeface="楷体" panose="02010609060101010101" pitchFamily="49" charset="-122"/>
                  </a:rPr>
                  <a:t>单重节点插值问题 </a:t>
                </a:r>
                <a:r>
                  <a:rPr lang="zh-CN" altLang="en-US" sz="2400" dirty="0">
                    <a:solidFill>
                      <a:schemeClr val="bg1"/>
                    </a:solidFill>
                    <a:latin typeface="全新硬笔行书简" panose="02010600040101010101" pitchFamily="2" charset="-122"/>
                    <a:ea typeface="全新硬笔行书简" panose="02010600040101010101" pitchFamily="2" charset="-122"/>
                  </a:rPr>
                  <a:t>设已知函数</a:t>
                </a:r>
                <a14:m>
                  <m:oMath xmlns:m="http://schemas.openxmlformats.org/officeDocument/2006/math">
                    <m:r>
                      <a:rPr lang="en-US" altLang="zh-CN" sz="2400">
                        <a:solidFill>
                          <a:schemeClr val="bg1"/>
                        </a:solidFill>
                        <a:latin typeface="Cambria Math" panose="02040503050406030204" pitchFamily="18" charset="0"/>
                        <a:ea typeface="全新硬笔行书简" panose="02010600040101010101" pitchFamily="2" charset="-122"/>
                      </a:rPr>
                      <m:t>𝑦</m:t>
                    </m:r>
                    <m:r>
                      <a:rPr lang="en-US" altLang="zh-CN" sz="2400">
                        <a:solidFill>
                          <a:schemeClr val="bg1"/>
                        </a:solidFill>
                        <a:latin typeface="Cambria Math" panose="02040503050406030204" pitchFamily="18" charset="0"/>
                        <a:ea typeface="全新硬笔行书简" panose="02010600040101010101" pitchFamily="2" charset="-122"/>
                      </a:rPr>
                      <m:t>=</m:t>
                    </m:r>
                    <m:r>
                      <a:rPr lang="en-US" altLang="zh-CN" sz="2400">
                        <a:solidFill>
                          <a:schemeClr val="bg1"/>
                        </a:solidFill>
                        <a:latin typeface="Cambria Math" panose="02040503050406030204" pitchFamily="18" charset="0"/>
                        <a:ea typeface="全新硬笔行书简" panose="02010600040101010101" pitchFamily="2" charset="-122"/>
                      </a:rPr>
                      <m:t>𝑓</m:t>
                    </m:r>
                    <m:r>
                      <a:rPr lang="en-US" altLang="zh-CN" sz="2400">
                        <a:solidFill>
                          <a:schemeClr val="bg1"/>
                        </a:solidFill>
                        <a:latin typeface="Cambria Math" panose="02040503050406030204" pitchFamily="18" charset="0"/>
                        <a:ea typeface="全新硬笔行书简" panose="02010600040101010101" pitchFamily="2" charset="-122"/>
                      </a:rPr>
                      <m:t>(</m:t>
                    </m:r>
                    <m:r>
                      <a:rPr lang="en-US" altLang="zh-CN" sz="2400">
                        <a:solidFill>
                          <a:schemeClr val="bg1"/>
                        </a:solidFill>
                        <a:latin typeface="Cambria Math" panose="02040503050406030204" pitchFamily="18" charset="0"/>
                        <a:ea typeface="全新硬笔行书简" panose="02010600040101010101" pitchFamily="2" charset="-122"/>
                      </a:rPr>
                      <m:t>𝑥</m:t>
                    </m:r>
                    <m:r>
                      <a:rPr lang="en-US" altLang="zh-CN" sz="2400">
                        <a:solidFill>
                          <a:schemeClr val="bg1"/>
                        </a:solidFill>
                        <a:latin typeface="Cambria Math" panose="02040503050406030204" pitchFamily="18" charset="0"/>
                        <a:ea typeface="全新硬笔行书简" panose="02010600040101010101" pitchFamily="2" charset="-122"/>
                      </a:rPr>
                      <m:t>)</m:t>
                    </m:r>
                    <m:r>
                      <a:rPr lang="zh-CN" altLang="en-US" sz="2400">
                        <a:solidFill>
                          <a:schemeClr val="bg1"/>
                        </a:solidFill>
                        <a:latin typeface="Cambria Math" panose="02040503050406030204" pitchFamily="18" charset="0"/>
                        <a:ea typeface="全新硬笔行书简" panose="02010600040101010101" pitchFamily="2" charset="-122"/>
                      </a:rPr>
                      <m:t>在</m:t>
                    </m:r>
                  </m:oMath>
                </a14:m>
                <a:r>
                  <a:rPr lang="zh-CN" altLang="en-US" sz="2400" dirty="0">
                    <a:solidFill>
                      <a:schemeClr val="bg1"/>
                    </a:solidFill>
                    <a:latin typeface="全新硬笔行书简" panose="02010600040101010101" pitchFamily="2" charset="-122"/>
                    <a:ea typeface="全新硬笔行书简" panose="02010600040101010101" pitchFamily="2" charset="-122"/>
                  </a:rPr>
                  <a:t>区间</a:t>
                </a:r>
                <a14:m>
                  <m:oMath xmlns:m="http://schemas.openxmlformats.org/officeDocument/2006/math">
                    <m:r>
                      <a:rPr lang="en-US" altLang="zh-CN" sz="2400" dirty="0">
                        <a:solidFill>
                          <a:schemeClr val="bg1"/>
                        </a:solidFill>
                        <a:latin typeface="Cambria Math" panose="02040503050406030204" pitchFamily="18" charset="0"/>
                        <a:ea typeface="全新硬笔行书简" panose="02010600040101010101" pitchFamily="2" charset="-122"/>
                      </a:rPr>
                      <m:t>[</m:t>
                    </m:r>
                    <m:r>
                      <a:rPr lang="en-US" altLang="zh-CN" sz="2400" dirty="0">
                        <a:solidFill>
                          <a:schemeClr val="bg1"/>
                        </a:solidFill>
                        <a:latin typeface="Cambria Math" panose="02040503050406030204" pitchFamily="18" charset="0"/>
                        <a:ea typeface="全新硬笔行书简" panose="02010600040101010101" pitchFamily="2" charset="-122"/>
                      </a:rPr>
                      <m:t>𝑎</m:t>
                    </m:r>
                    <m:r>
                      <a:rPr lang="en-US" altLang="zh-CN" sz="2400" dirty="0">
                        <a:solidFill>
                          <a:schemeClr val="bg1"/>
                        </a:solidFill>
                        <a:latin typeface="Cambria Math" panose="02040503050406030204" pitchFamily="18" charset="0"/>
                        <a:ea typeface="全新硬笔行书简" panose="02010600040101010101" pitchFamily="2" charset="-122"/>
                      </a:rPr>
                      <m:t>,</m:t>
                    </m:r>
                    <m:r>
                      <a:rPr lang="en-US" altLang="zh-CN" sz="2400" dirty="0">
                        <a:solidFill>
                          <a:schemeClr val="bg1"/>
                        </a:solidFill>
                        <a:latin typeface="Cambria Math" panose="02040503050406030204" pitchFamily="18" charset="0"/>
                        <a:ea typeface="全新硬笔行书简" panose="02010600040101010101" pitchFamily="2" charset="-122"/>
                      </a:rPr>
                      <m:t>𝑏</m:t>
                    </m:r>
                    <m:r>
                      <a:rPr lang="en-US" altLang="zh-CN" sz="2400" dirty="0">
                        <a:solidFill>
                          <a:schemeClr val="bg1"/>
                        </a:solidFill>
                        <a:latin typeface="Cambria Math" panose="02040503050406030204" pitchFamily="18" charset="0"/>
                        <a:ea typeface="全新硬笔行书简" panose="02010600040101010101" pitchFamily="2" charset="-122"/>
                      </a:rPr>
                      <m:t>]</m:t>
                    </m:r>
                  </m:oMath>
                </a14:m>
                <a:r>
                  <a:rPr lang="zh-CN" altLang="en-US" sz="2400" dirty="0">
                    <a:solidFill>
                      <a:schemeClr val="bg1"/>
                    </a:solidFill>
                    <a:latin typeface="全新硬笔行书简" panose="02010600040101010101" pitchFamily="2" charset="-122"/>
                    <a:ea typeface="全新硬笔行书简" panose="02010600040101010101" pitchFamily="2" charset="-122"/>
                  </a:rPr>
                  <a:t>内</a:t>
                </a:r>
                <a:r>
                  <a:rPr lang="zh-CN" altLang="en-US" sz="2400" dirty="0" smtClean="0">
                    <a:solidFill>
                      <a:schemeClr val="bg1"/>
                    </a:solidFill>
                    <a:latin typeface="全新硬笔行书简" panose="02010600040101010101" pitchFamily="2" charset="-122"/>
                    <a:ea typeface="全新硬笔行书简" panose="02010600040101010101" pitchFamily="2" charset="-122"/>
                  </a:rPr>
                  <a:t>的不同点</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rPr>
                        </m:ctrlPr>
                      </m:sSubPr>
                      <m:e>
                        <m:r>
                          <a:rPr lang="en-US" altLang="zh-CN" sz="2400" i="1">
                            <a:solidFill>
                              <a:schemeClr val="bg1"/>
                            </a:solidFill>
                            <a:latin typeface="Cambria Math" panose="02040503050406030204" pitchFamily="18" charset="0"/>
                            <a:ea typeface="全新硬笔行书简" panose="02010600040101010101" pitchFamily="2" charset="-122"/>
                          </a:rPr>
                          <m:t>𝑥</m:t>
                        </m:r>
                      </m:e>
                      <m:sub>
                        <m:r>
                          <a:rPr lang="en-US" altLang="zh-CN" sz="2400" i="1">
                            <a:solidFill>
                              <a:schemeClr val="bg1"/>
                            </a:solidFill>
                            <a:latin typeface="Cambria Math" panose="02040503050406030204" pitchFamily="18" charset="0"/>
                            <a:ea typeface="全新硬笔行书简" panose="02010600040101010101" pitchFamily="2" charset="-122"/>
                          </a:rPr>
                          <m:t>0</m:t>
                        </m:r>
                      </m:sub>
                    </m:sSub>
                    <m:r>
                      <a:rPr lang="en-US" altLang="zh-CN" sz="2400" i="1">
                        <a:solidFill>
                          <a:schemeClr val="bg1"/>
                        </a:solidFill>
                        <a:latin typeface="Cambria Math" panose="02040503050406030204" pitchFamily="18" charset="0"/>
                        <a:ea typeface="全新硬笔行书简" panose="02010600040101010101" pitchFamily="2" charset="-122"/>
                      </a:rPr>
                      <m:t>,</m:t>
                    </m:r>
                    <m:sSub>
                      <m:sSubPr>
                        <m:ctrlPr>
                          <a:rPr lang="en-US" altLang="zh-CN" sz="2400" i="1">
                            <a:solidFill>
                              <a:schemeClr val="bg1"/>
                            </a:solidFill>
                            <a:latin typeface="Cambria Math" panose="02040503050406030204" pitchFamily="18" charset="0"/>
                            <a:ea typeface="全新硬笔行书简" panose="02010600040101010101" pitchFamily="2" charset="-122"/>
                          </a:rPr>
                        </m:ctrlPr>
                      </m:sSubPr>
                      <m:e>
                        <m:r>
                          <a:rPr lang="en-US" altLang="zh-CN" sz="2400" i="1">
                            <a:solidFill>
                              <a:schemeClr val="bg1"/>
                            </a:solidFill>
                            <a:latin typeface="Cambria Math" panose="02040503050406030204" pitchFamily="18" charset="0"/>
                            <a:ea typeface="全新硬笔行书简" panose="02010600040101010101" pitchFamily="2" charset="-122"/>
                          </a:rPr>
                          <m:t>𝑥</m:t>
                        </m:r>
                      </m:e>
                      <m:sub>
                        <m:r>
                          <a:rPr lang="en-US" altLang="zh-CN" sz="2400" i="1">
                            <a:solidFill>
                              <a:schemeClr val="bg1"/>
                            </a:solidFill>
                            <a:latin typeface="Cambria Math" panose="02040503050406030204" pitchFamily="18" charset="0"/>
                            <a:ea typeface="全新硬笔行书简" panose="02010600040101010101" pitchFamily="2" charset="-122"/>
                          </a:rPr>
                          <m:t>1</m:t>
                        </m:r>
                      </m:sub>
                    </m:sSub>
                    <m:r>
                      <a:rPr lang="en-US" altLang="zh-CN" sz="2400" i="1">
                        <a:solidFill>
                          <a:schemeClr val="bg1"/>
                        </a:solidFill>
                        <a:latin typeface="Cambria Math" panose="02040503050406030204" pitchFamily="18" charset="0"/>
                        <a:ea typeface="全新硬笔行书简" panose="02010600040101010101" pitchFamily="2" charset="-122"/>
                      </a:rPr>
                      <m:t>,</m:t>
                    </m:r>
                    <m:r>
                      <a:rPr lang="en-US" altLang="zh-CN" sz="2400" i="1">
                        <a:solidFill>
                          <a:schemeClr val="bg1"/>
                        </a:solidFill>
                        <a:latin typeface="Cambria Math" panose="02040503050406030204" pitchFamily="18" charset="0"/>
                        <a:ea typeface="Cambria Math" panose="02040503050406030204" pitchFamily="18" charset="0"/>
                      </a:rPr>
                      <m:t>⋯,</m:t>
                    </m:r>
                    <m:sSub>
                      <m:sSubPr>
                        <m:ctrlPr>
                          <a:rPr lang="en-US" altLang="zh-CN" sz="2400" i="1">
                            <a:solidFill>
                              <a:schemeClr val="bg1"/>
                            </a:solidFill>
                            <a:latin typeface="Cambria Math" panose="02040503050406030204" pitchFamily="18" charset="0"/>
                            <a:ea typeface="Cambria Math" panose="02040503050406030204" pitchFamily="18" charset="0"/>
                          </a:rPr>
                        </m:ctrlPr>
                      </m:sSubPr>
                      <m:e>
                        <m:r>
                          <a:rPr lang="en-US" altLang="zh-CN" sz="2400" i="1">
                            <a:solidFill>
                              <a:schemeClr val="bg1"/>
                            </a:solidFill>
                            <a:latin typeface="Cambria Math" panose="02040503050406030204" pitchFamily="18" charset="0"/>
                            <a:ea typeface="Cambria Math" panose="02040503050406030204" pitchFamily="18" charset="0"/>
                          </a:rPr>
                          <m:t>𝑥</m:t>
                        </m:r>
                      </m:e>
                      <m:sub>
                        <m:r>
                          <a:rPr lang="en-US" altLang="zh-CN" sz="2400" i="1">
                            <a:solidFill>
                              <a:schemeClr val="bg1"/>
                            </a:solidFill>
                            <a:latin typeface="Cambria Math" panose="02040503050406030204" pitchFamily="18" charset="0"/>
                            <a:ea typeface="Cambria Math" panose="02040503050406030204" pitchFamily="18" charset="0"/>
                          </a:rPr>
                          <m:t>𝑛</m:t>
                        </m:r>
                      </m:sub>
                    </m:sSub>
                  </m:oMath>
                </a14:m>
                <a:r>
                  <a:rPr lang="en-US" altLang="zh-CN" sz="2400" dirty="0" smtClean="0">
                    <a:solidFill>
                      <a:schemeClr val="bg1"/>
                    </a:solidFill>
                    <a:latin typeface="楷体" panose="02010609060101010101" pitchFamily="49" charset="-122"/>
                    <a:ea typeface="楷体" panose="02010609060101010101" pitchFamily="49" charset="-122"/>
                  </a:rPr>
                  <a:t>(</a:t>
                </a:r>
                <a:r>
                  <a:rPr lang="zh-CN" altLang="en-US" sz="2400" dirty="0" smtClean="0">
                    <a:solidFill>
                      <a:schemeClr val="bg1"/>
                    </a:solidFill>
                    <a:latin typeface="全新硬笔行书简" panose="02010600040101010101" pitchFamily="2" charset="-122"/>
                    <a:ea typeface="全新硬笔行书简" panose="02010600040101010101" pitchFamily="2" charset="-122"/>
                  </a:rPr>
                  <a:t>称为节点</a:t>
                </a:r>
                <a:r>
                  <a:rPr lang="en-US" altLang="zh-CN" sz="2400" dirty="0" smtClean="0">
                    <a:solidFill>
                      <a:schemeClr val="bg1"/>
                    </a:solidFill>
                    <a:latin typeface="楷体" panose="02010609060101010101" pitchFamily="49" charset="-122"/>
                    <a:ea typeface="楷体" panose="02010609060101010101" pitchFamily="49" charset="-122"/>
                  </a:rPr>
                  <a:t>)</a:t>
                </a:r>
                <a:r>
                  <a:rPr lang="zh-CN" altLang="en-US" sz="2400" dirty="0" smtClean="0">
                    <a:solidFill>
                      <a:schemeClr val="bg1"/>
                    </a:solidFill>
                    <a:latin typeface="全新硬笔行书简" panose="02010600040101010101" pitchFamily="2" charset="-122"/>
                    <a:ea typeface="全新硬笔行书简" panose="02010600040101010101" pitchFamily="2" charset="-122"/>
                  </a:rPr>
                  <a:t>的函数值</a:t>
                </a:r>
                <a14:m>
                  <m:oMath xmlns:m="http://schemas.openxmlformats.org/officeDocument/2006/math">
                    <m:sSub>
                      <m:sSubPr>
                        <m:ctrlPr>
                          <a:rPr lang="en-US" altLang="zh-CN" sz="2400" i="1" smtClean="0">
                            <a:solidFill>
                              <a:schemeClr val="bg1"/>
                            </a:solidFill>
                            <a:latin typeface="Cambria Math" panose="02040503050406030204" pitchFamily="18" charset="0"/>
                            <a:ea typeface="全新硬笔行书简" panose="02010600040101010101" pitchFamily="2" charset="-122"/>
                          </a:rPr>
                        </m:ctrlPr>
                      </m:sSubPr>
                      <m:e>
                        <m:r>
                          <a:rPr lang="en-US" altLang="zh-CN" sz="2400" b="0" i="1" smtClean="0">
                            <a:solidFill>
                              <a:schemeClr val="bg1"/>
                            </a:solidFill>
                            <a:latin typeface="Cambria Math" panose="02040503050406030204" pitchFamily="18" charset="0"/>
                            <a:ea typeface="全新硬笔行书简" panose="02010600040101010101" pitchFamily="2" charset="-122"/>
                          </a:rPr>
                          <m:t>𝑦</m:t>
                        </m:r>
                      </m:e>
                      <m:sub>
                        <m:r>
                          <a:rPr lang="en-US" altLang="zh-CN" sz="2400" b="0" i="1" smtClean="0">
                            <a:solidFill>
                              <a:schemeClr val="bg1"/>
                            </a:solidFill>
                            <a:latin typeface="Cambria Math" panose="02040503050406030204" pitchFamily="18" charset="0"/>
                            <a:ea typeface="全新硬笔行书简" panose="02010600040101010101" pitchFamily="2" charset="-122"/>
                          </a:rPr>
                          <m:t>0</m:t>
                        </m:r>
                      </m:sub>
                    </m:sSub>
                    <m:r>
                      <a:rPr lang="en-US" altLang="zh-CN" sz="2400" b="0"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0" i="1" smtClean="0">
                            <a:solidFill>
                              <a:schemeClr val="bg1"/>
                            </a:solidFill>
                            <a:latin typeface="Cambria Math" panose="02040503050406030204" pitchFamily="18" charset="0"/>
                            <a:ea typeface="全新硬笔行书简" panose="02010600040101010101" pitchFamily="2" charset="-122"/>
                          </a:rPr>
                        </m:ctrlPr>
                      </m:sSubPr>
                      <m:e>
                        <m:r>
                          <a:rPr lang="en-US" altLang="zh-CN" sz="2400" b="0" i="1" smtClean="0">
                            <a:solidFill>
                              <a:schemeClr val="bg1"/>
                            </a:solidFill>
                            <a:latin typeface="Cambria Math" panose="02040503050406030204" pitchFamily="18" charset="0"/>
                            <a:ea typeface="全新硬笔行书简" panose="02010600040101010101" pitchFamily="2" charset="-122"/>
                          </a:rPr>
                          <m:t>𝑦</m:t>
                        </m:r>
                      </m:e>
                      <m:sub>
                        <m:r>
                          <a:rPr lang="en-US" altLang="zh-CN" sz="2400" b="0" i="1" smtClean="0">
                            <a:solidFill>
                              <a:schemeClr val="bg1"/>
                            </a:solidFill>
                            <a:latin typeface="Cambria Math" panose="02040503050406030204" pitchFamily="18" charset="0"/>
                            <a:ea typeface="全新硬笔行书简" panose="02010600040101010101" pitchFamily="2" charset="-122"/>
                          </a:rPr>
                          <m:t>1</m:t>
                        </m:r>
                      </m:sub>
                    </m:sSub>
                    <m:r>
                      <a:rPr lang="en-US" altLang="zh-CN" sz="2400" b="0" i="1" smtClean="0">
                        <a:solidFill>
                          <a:schemeClr val="bg1"/>
                        </a:solidFill>
                        <a:latin typeface="Cambria Math" panose="02040503050406030204" pitchFamily="18" charset="0"/>
                        <a:ea typeface="全新硬笔行书简" panose="02010600040101010101" pitchFamily="2" charset="-122"/>
                      </a:rPr>
                      <m:t>,</m:t>
                    </m:r>
                    <m:r>
                      <a:rPr lang="en-US" altLang="zh-CN" sz="2400" b="0" i="1" smtClean="0">
                        <a:solidFill>
                          <a:schemeClr val="bg1"/>
                        </a:solidFill>
                        <a:latin typeface="Cambria Math" panose="02040503050406030204" pitchFamily="18" charset="0"/>
                        <a:ea typeface="Cambria Math" panose="02040503050406030204" pitchFamily="18" charset="0"/>
                      </a:rPr>
                      <m:t>⋯,</m:t>
                    </m:r>
                    <m:sSub>
                      <m:sSubPr>
                        <m:ctrlPr>
                          <a:rPr lang="en-US" altLang="zh-CN" sz="2400" b="0" i="1" smtClean="0">
                            <a:solidFill>
                              <a:schemeClr val="bg1"/>
                            </a:solidFill>
                            <a:latin typeface="Cambria Math" panose="02040503050406030204" pitchFamily="18" charset="0"/>
                            <a:ea typeface="Cambria Math" panose="02040503050406030204" pitchFamily="18" charset="0"/>
                          </a:rPr>
                        </m:ctrlPr>
                      </m:sSubPr>
                      <m:e>
                        <m:r>
                          <a:rPr lang="en-US" altLang="zh-CN" sz="2400" b="0" i="1" smtClean="0">
                            <a:solidFill>
                              <a:schemeClr val="bg1"/>
                            </a:solidFill>
                            <a:latin typeface="Cambria Math" panose="02040503050406030204" pitchFamily="18" charset="0"/>
                            <a:ea typeface="Cambria Math" panose="02040503050406030204" pitchFamily="18" charset="0"/>
                          </a:rPr>
                          <m:t>𝑦</m:t>
                        </m:r>
                      </m:e>
                      <m:sub>
                        <m:r>
                          <a:rPr lang="en-US" altLang="zh-CN" sz="2400" b="0" i="1" smtClean="0">
                            <a:solidFill>
                              <a:schemeClr val="bg1"/>
                            </a:solidFill>
                            <a:latin typeface="Cambria Math" panose="02040503050406030204" pitchFamily="18" charset="0"/>
                            <a:ea typeface="Cambria Math" panose="02040503050406030204" pitchFamily="18" charset="0"/>
                          </a:rPr>
                          <m:t>𝑛</m:t>
                        </m:r>
                      </m:sub>
                    </m:sSub>
                    <m:r>
                      <a:rPr lang="zh-CN" altLang="en-US" sz="2400" i="1">
                        <a:solidFill>
                          <a:schemeClr val="bg1"/>
                        </a:solidFill>
                        <a:latin typeface="Cambria Math" panose="02040503050406030204" pitchFamily="18" charset="0"/>
                        <a:ea typeface="Cambria Math" panose="02040503050406030204" pitchFamily="18" charset="0"/>
                      </a:rPr>
                      <m:t>，</m:t>
                    </m:r>
                  </m:oMath>
                </a14:m>
                <a:r>
                  <a:rPr lang="zh-CN" altLang="en-US" sz="2400" dirty="0" smtClean="0">
                    <a:solidFill>
                      <a:schemeClr val="bg1"/>
                    </a:solidFill>
                    <a:latin typeface="全新硬笔行书简" panose="02010600040101010101" pitchFamily="2" charset="-122"/>
                    <a:ea typeface="全新硬笔行书简" panose="02010600040101010101" pitchFamily="2" charset="-122"/>
                  </a:rPr>
                  <a:t>求一个</a:t>
                </a:r>
                <a:r>
                  <a:rPr lang="en-US" altLang="zh-CN"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n</a:t>
                </a:r>
                <a:r>
                  <a:rPr lang="zh-CN" altLang="en-US" sz="2400" dirty="0" smtClean="0">
                    <a:solidFill>
                      <a:schemeClr val="bg1"/>
                    </a:solidFill>
                    <a:latin typeface="全新硬笔行书简" panose="02010600040101010101" pitchFamily="2" charset="-122"/>
                    <a:ea typeface="全新硬笔行书简" panose="02010600040101010101" pitchFamily="2" charset="-122"/>
                  </a:rPr>
                  <a:t>次多项式</a:t>
                </a:r>
                <a14:m>
                  <m:oMath xmlns:m="http://schemas.openxmlformats.org/officeDocument/2006/math">
                    <m:sSub>
                      <m:sSubPr>
                        <m:ctrlPr>
                          <a:rPr lang="en-US" altLang="zh-CN" sz="2400" b="0" i="1" smtClean="0">
                            <a:solidFill>
                              <a:schemeClr val="bg1"/>
                            </a:solidFill>
                            <a:latin typeface="Cambria Math" panose="02040503050406030204" pitchFamily="18" charset="0"/>
                            <a:ea typeface="全新硬笔行书简" panose="02010600040101010101" pitchFamily="2" charset="-122"/>
                          </a:rPr>
                        </m:ctrlPr>
                      </m:sSubPr>
                      <m:e>
                        <m:r>
                          <a:rPr lang="en-US" altLang="zh-CN" sz="2400" b="0" i="1" smtClean="0">
                            <a:solidFill>
                              <a:schemeClr val="bg1"/>
                            </a:solidFill>
                            <a:latin typeface="Cambria Math" panose="02040503050406030204" pitchFamily="18" charset="0"/>
                            <a:ea typeface="全新硬笔行书简" panose="02010600040101010101" pitchFamily="2" charset="-122"/>
                          </a:rPr>
                          <m:t>𝑝</m:t>
                        </m:r>
                      </m:e>
                      <m:sub>
                        <m:r>
                          <a:rPr lang="en-US" altLang="zh-CN" sz="2400" b="0" i="1" smtClean="0">
                            <a:solidFill>
                              <a:schemeClr val="bg1"/>
                            </a:solidFill>
                            <a:latin typeface="Cambria Math" panose="02040503050406030204" pitchFamily="18" charset="0"/>
                            <a:ea typeface="全新硬笔行书简" panose="02010600040101010101" pitchFamily="2" charset="-122"/>
                          </a:rPr>
                          <m:t>𝑛</m:t>
                        </m:r>
                      </m:sub>
                    </m:sSub>
                    <m:r>
                      <a:rPr lang="en-US" altLang="zh-CN" sz="2400" b="0" i="1" smtClean="0">
                        <a:solidFill>
                          <a:schemeClr val="bg1"/>
                        </a:solidFill>
                        <a:latin typeface="Cambria Math" panose="02040503050406030204" pitchFamily="18" charset="0"/>
                        <a:ea typeface="全新硬笔行书简" panose="02010600040101010101" pitchFamily="2" charset="-122"/>
                      </a:rPr>
                      <m:t>(</m:t>
                    </m:r>
                    <m:r>
                      <a:rPr lang="en-US" altLang="zh-CN" sz="2400" b="0" i="1" smtClean="0">
                        <a:solidFill>
                          <a:schemeClr val="bg1"/>
                        </a:solidFill>
                        <a:latin typeface="Cambria Math" panose="02040503050406030204" pitchFamily="18" charset="0"/>
                        <a:ea typeface="全新硬笔行书简" panose="02010600040101010101" pitchFamily="2" charset="-122"/>
                      </a:rPr>
                      <m:t>𝑥</m:t>
                    </m:r>
                    <m:r>
                      <a:rPr lang="en-US" altLang="zh-CN" sz="2400" b="0" i="1" smtClean="0">
                        <a:solidFill>
                          <a:schemeClr val="bg1"/>
                        </a:solidFill>
                        <a:latin typeface="Cambria Math" panose="02040503050406030204" pitchFamily="18" charset="0"/>
                        <a:ea typeface="全新硬笔行书简" panose="02010600040101010101" pitchFamily="2" charset="-122"/>
                      </a:rPr>
                      <m:t>)</m:t>
                    </m:r>
                  </m:oMath>
                </a14:m>
                <a:r>
                  <a:rPr lang="zh-CN" altLang="en-US" sz="2400" dirty="0" smtClean="0">
                    <a:solidFill>
                      <a:schemeClr val="bg1"/>
                    </a:solidFill>
                    <a:latin typeface="全新硬笔行书简" panose="02010600040101010101" pitchFamily="2" charset="-122"/>
                    <a:ea typeface="全新硬笔行书简" panose="02010600040101010101" pitchFamily="2" charset="-122"/>
                  </a:rPr>
                  <a:t>，使</a:t>
                </a:r>
                <a14:m>
                  <m:oMath xmlns:m="http://schemas.openxmlformats.org/officeDocument/2006/math">
                    <m:sSub>
                      <m:sSubPr>
                        <m:ctrlPr>
                          <a:rPr lang="en-US" altLang="zh-CN" sz="2400" i="1" smtClean="0">
                            <a:solidFill>
                              <a:schemeClr val="bg1"/>
                            </a:solidFill>
                            <a:latin typeface="Cambria Math" panose="02040503050406030204" pitchFamily="18" charset="0"/>
                            <a:ea typeface="全新硬笔行书简" panose="02010600040101010101" pitchFamily="2" charset="-122"/>
                          </a:rPr>
                        </m:ctrlPr>
                      </m:sSubPr>
                      <m:e>
                        <m:r>
                          <a:rPr lang="en-US" altLang="zh-CN" sz="2400" b="0" i="1" smtClean="0">
                            <a:solidFill>
                              <a:schemeClr val="bg1"/>
                            </a:solidFill>
                            <a:latin typeface="Cambria Math" panose="02040503050406030204" pitchFamily="18" charset="0"/>
                            <a:ea typeface="全新硬笔行书简" panose="02010600040101010101" pitchFamily="2" charset="-122"/>
                          </a:rPr>
                          <m:t>𝑝</m:t>
                        </m:r>
                      </m:e>
                      <m:sub>
                        <m:r>
                          <a:rPr lang="en-US" altLang="zh-CN" sz="2400" b="0" i="1" smtClean="0">
                            <a:solidFill>
                              <a:schemeClr val="bg1"/>
                            </a:solidFill>
                            <a:latin typeface="Cambria Math" panose="02040503050406030204" pitchFamily="18" charset="0"/>
                            <a:ea typeface="全新硬笔行书简" panose="02010600040101010101" pitchFamily="2" charset="-122"/>
                          </a:rPr>
                          <m:t>𝑛</m:t>
                        </m:r>
                      </m:sub>
                    </m:sSub>
                    <m:d>
                      <m:dPr>
                        <m:ctrlPr>
                          <a:rPr lang="en-US" altLang="zh-CN" sz="2400" b="0"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0" i="1" smtClean="0">
                                <a:solidFill>
                                  <a:schemeClr val="bg1"/>
                                </a:solidFill>
                                <a:latin typeface="Cambria Math" panose="02040503050406030204" pitchFamily="18" charset="0"/>
                                <a:ea typeface="全新硬笔行书简" panose="02010600040101010101" pitchFamily="2" charset="-122"/>
                              </a:rPr>
                            </m:ctrlPr>
                          </m:sSubPr>
                          <m:e>
                            <m:r>
                              <a:rPr lang="en-US" altLang="zh-CN" sz="2400" b="0" i="1" smtClean="0">
                                <a:solidFill>
                                  <a:schemeClr val="bg1"/>
                                </a:solidFill>
                                <a:latin typeface="Cambria Math" panose="02040503050406030204" pitchFamily="18" charset="0"/>
                                <a:ea typeface="全新硬笔行书简" panose="02010600040101010101" pitchFamily="2" charset="-122"/>
                              </a:rPr>
                              <m:t>𝑥</m:t>
                            </m:r>
                          </m:e>
                          <m:sub>
                            <m:r>
                              <a:rPr lang="en-US" altLang="zh-CN" sz="2400" b="0" i="1" smtClean="0">
                                <a:solidFill>
                                  <a:schemeClr val="bg1"/>
                                </a:solidFill>
                                <a:latin typeface="Cambria Math" panose="02040503050406030204" pitchFamily="18" charset="0"/>
                                <a:ea typeface="全新硬笔行书简" panose="02010600040101010101" pitchFamily="2" charset="-122"/>
                              </a:rPr>
                              <m:t>𝑖</m:t>
                            </m:r>
                          </m:sub>
                        </m:sSub>
                      </m:e>
                    </m:d>
                    <m:r>
                      <a:rPr lang="en-US" altLang="zh-CN" sz="2400" b="0"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0" i="1" smtClean="0">
                            <a:solidFill>
                              <a:schemeClr val="bg1"/>
                            </a:solidFill>
                            <a:latin typeface="Cambria Math" panose="02040503050406030204" pitchFamily="18" charset="0"/>
                            <a:ea typeface="全新硬笔行书简" panose="02010600040101010101" pitchFamily="2" charset="-122"/>
                          </a:rPr>
                        </m:ctrlPr>
                      </m:sSubPr>
                      <m:e>
                        <m:r>
                          <a:rPr lang="en-US" altLang="zh-CN" sz="2400" b="0" i="1" smtClean="0">
                            <a:solidFill>
                              <a:schemeClr val="bg1"/>
                            </a:solidFill>
                            <a:latin typeface="Cambria Math" panose="02040503050406030204" pitchFamily="18" charset="0"/>
                            <a:ea typeface="全新硬笔行书简" panose="02010600040101010101" pitchFamily="2" charset="-122"/>
                          </a:rPr>
                          <m:t>𝑦</m:t>
                        </m:r>
                      </m:e>
                      <m:sub>
                        <m:r>
                          <a:rPr lang="en-US" altLang="zh-CN" sz="2400" b="0" i="1" smtClean="0">
                            <a:solidFill>
                              <a:schemeClr val="bg1"/>
                            </a:solidFill>
                            <a:latin typeface="Cambria Math" panose="02040503050406030204" pitchFamily="18" charset="0"/>
                            <a:ea typeface="全新硬笔行书简" panose="02010600040101010101" pitchFamily="2" charset="-122"/>
                          </a:rPr>
                          <m:t>𝑖</m:t>
                        </m:r>
                      </m:sub>
                    </m:sSub>
                    <m:r>
                      <a:rPr lang="en-US" altLang="zh-CN" sz="2400" b="0" i="1" smtClean="0">
                        <a:solidFill>
                          <a:schemeClr val="bg1"/>
                        </a:solidFill>
                        <a:latin typeface="Cambria Math" panose="02040503050406030204" pitchFamily="18" charset="0"/>
                        <a:ea typeface="全新硬笔行书简" panose="02010600040101010101" pitchFamily="2" charset="-122"/>
                      </a:rPr>
                      <m:t>(</m:t>
                    </m:r>
                    <m:r>
                      <a:rPr lang="en-US" altLang="zh-CN" sz="2400" b="0" i="1" smtClean="0">
                        <a:solidFill>
                          <a:schemeClr val="bg1"/>
                        </a:solidFill>
                        <a:latin typeface="Cambria Math" panose="02040503050406030204" pitchFamily="18" charset="0"/>
                        <a:ea typeface="全新硬笔行书简" panose="02010600040101010101" pitchFamily="2" charset="-122"/>
                      </a:rPr>
                      <m:t>𝑖</m:t>
                    </m:r>
                    <m:r>
                      <a:rPr lang="en-US" altLang="zh-CN" sz="2400" b="0" i="1" smtClean="0">
                        <a:solidFill>
                          <a:schemeClr val="bg1"/>
                        </a:solidFill>
                        <a:latin typeface="Cambria Math" panose="02040503050406030204" pitchFamily="18" charset="0"/>
                        <a:ea typeface="全新硬笔行书简" panose="02010600040101010101" pitchFamily="2" charset="-122"/>
                      </a:rPr>
                      <m:t>=0,1,2,⋯,</m:t>
                    </m:r>
                    <m:r>
                      <a:rPr lang="en-US" altLang="zh-CN" sz="2400" b="0" i="1" smtClean="0">
                        <a:solidFill>
                          <a:schemeClr val="bg1"/>
                        </a:solidFill>
                        <a:latin typeface="Cambria Math" panose="02040503050406030204" pitchFamily="18" charset="0"/>
                        <a:ea typeface="Cambria Math" panose="02040503050406030204" pitchFamily="18" charset="0"/>
                      </a:rPr>
                      <m:t>𝑛</m:t>
                    </m:r>
                    <m:r>
                      <a:rPr lang="en-US" altLang="zh-CN" sz="2400" b="0" i="1" smtClean="0">
                        <a:solidFill>
                          <a:schemeClr val="bg1"/>
                        </a:solidFill>
                        <a:latin typeface="Cambria Math" panose="02040503050406030204" pitchFamily="18" charset="0"/>
                        <a:ea typeface="Cambria Math" panose="02040503050406030204" pitchFamily="18" charset="0"/>
                      </a:rPr>
                      <m:t>)</m:t>
                    </m:r>
                  </m:oMath>
                </a14:m>
                <a:r>
                  <a:rPr lang="en-US" altLang="zh-CN" sz="2400" dirty="0" smtClean="0">
                    <a:solidFill>
                      <a:schemeClr val="bg1"/>
                    </a:solidFill>
                    <a:latin typeface="全新硬笔行书简" panose="02010600040101010101" pitchFamily="2" charset="-122"/>
                    <a:ea typeface="全新硬笔行书简" panose="02010600040101010101" pitchFamily="2" charset="-122"/>
                  </a:rPr>
                  <a:t>.</a:t>
                </a:r>
              </a:p>
              <a:p>
                <a:r>
                  <a:rPr lang="zh-CN" altLang="en-US" sz="2400" dirty="0" smtClean="0">
                    <a:solidFill>
                      <a:schemeClr val="bg1"/>
                    </a:solidFill>
                    <a:latin typeface="全新硬笔行书简" panose="02010600040101010101" pitchFamily="2" charset="-122"/>
                    <a:ea typeface="全新硬笔行书简" panose="02010600040101010101" pitchFamily="2" charset="-122"/>
                  </a:rPr>
                  <a:t>这也被 称为</a:t>
                </a:r>
                <a:r>
                  <a:rPr lang="zh-CN" altLang="en-US" sz="2400" dirty="0" smtClean="0">
                    <a:solidFill>
                      <a:srgbClr val="FF0000"/>
                    </a:solidFill>
                    <a:latin typeface="全新硬笔行书简" panose="02010600040101010101" pitchFamily="2" charset="-122"/>
                    <a:ea typeface="全新硬笔行书简" panose="02010600040101010101" pitchFamily="2" charset="-122"/>
                  </a:rPr>
                  <a:t>拉格朗日插值问题</a:t>
                </a:r>
                <a:r>
                  <a:rPr lang="zh-CN" altLang="en-US" sz="2400" dirty="0" smtClean="0">
                    <a:solidFill>
                      <a:schemeClr val="bg1"/>
                    </a:solidFill>
                    <a:latin typeface="全新硬笔行书简" panose="02010600040101010101" pitchFamily="2" charset="-122"/>
                    <a:ea typeface="全新硬笔行书简" panose="02010600040101010101" pitchFamily="2" charset="-122"/>
                  </a:rPr>
                  <a:t>。</a:t>
                </a:r>
                <a:endParaRPr lang="en-US" altLang="zh-CN" sz="2400" dirty="0" smtClean="0">
                  <a:solidFill>
                    <a:schemeClr val="bg1"/>
                  </a:solidFill>
                  <a:latin typeface="全新硬笔行书简" panose="02010600040101010101" pitchFamily="2" charset="-122"/>
                  <a:ea typeface="全新硬笔行书简" panose="02010600040101010101" pitchFamily="2" charset="-122"/>
                </a:endParaRPr>
              </a:p>
              <a:p>
                <a:r>
                  <a:rPr lang="en-US" altLang="zh-CN" sz="2400" dirty="0" smtClean="0">
                    <a:solidFill>
                      <a:schemeClr val="bg1"/>
                    </a:solidFill>
                    <a:latin typeface="楷体" panose="02010609060101010101" pitchFamily="49" charset="-122"/>
                    <a:ea typeface="楷体" panose="02010609060101010101" pitchFamily="49" charset="-122"/>
                  </a:rPr>
                  <a:t>1.1.3 </a:t>
                </a:r>
                <a:r>
                  <a:rPr lang="zh-CN" altLang="en-US" sz="2400" dirty="0" smtClean="0">
                    <a:solidFill>
                      <a:schemeClr val="bg1"/>
                    </a:solidFill>
                    <a:latin typeface="楷体" panose="02010609060101010101" pitchFamily="49" charset="-122"/>
                    <a:ea typeface="楷体" panose="02010609060101010101" pitchFamily="49" charset="-122"/>
                  </a:rPr>
                  <a:t>切触插值问题 </a:t>
                </a:r>
                <a:r>
                  <a:rPr lang="zh-CN" altLang="en-US" sz="2400" dirty="0" smtClean="0">
                    <a:solidFill>
                      <a:schemeClr val="bg1"/>
                    </a:solidFill>
                    <a:latin typeface="全新硬笔行书简" panose="02010600040101010101" pitchFamily="2" charset="-122"/>
                    <a:ea typeface="全新硬笔行书简" panose="02010600040101010101" pitchFamily="2" charset="-122"/>
                  </a:rPr>
                  <a:t>求作多项式</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rPr>
                        </m:ctrlPr>
                      </m:sSubPr>
                      <m:e>
                        <m:r>
                          <a:rPr lang="en-US" altLang="zh-CN" sz="2400" i="1">
                            <a:solidFill>
                              <a:schemeClr val="bg1"/>
                            </a:solidFill>
                            <a:latin typeface="Cambria Math" panose="02040503050406030204" pitchFamily="18" charset="0"/>
                            <a:ea typeface="全新硬笔行书简" panose="02010600040101010101" pitchFamily="2" charset="-122"/>
                          </a:rPr>
                          <m:t>𝑝</m:t>
                        </m:r>
                      </m:e>
                      <m:sub>
                        <m:r>
                          <a:rPr lang="en-US" altLang="zh-CN" sz="2400" i="1">
                            <a:solidFill>
                              <a:schemeClr val="bg1"/>
                            </a:solidFill>
                            <a:latin typeface="Cambria Math" panose="02040503050406030204" pitchFamily="18" charset="0"/>
                            <a:ea typeface="全新硬笔行书简" panose="02010600040101010101" pitchFamily="2" charset="-122"/>
                          </a:rPr>
                          <m:t>𝑛</m:t>
                        </m:r>
                      </m:sub>
                    </m:sSub>
                    <m:r>
                      <a:rPr lang="en-US" altLang="zh-CN" sz="2400" i="1">
                        <a:solidFill>
                          <a:schemeClr val="bg1"/>
                        </a:solidFill>
                        <a:latin typeface="Cambria Math" panose="02040503050406030204" pitchFamily="18" charset="0"/>
                        <a:ea typeface="全新硬笔行书简" panose="02010600040101010101" pitchFamily="2" charset="-122"/>
                      </a:rPr>
                      <m:t>(</m:t>
                    </m:r>
                    <m:r>
                      <a:rPr lang="en-US" altLang="zh-CN" sz="2400" i="1">
                        <a:solidFill>
                          <a:schemeClr val="bg1"/>
                        </a:solidFill>
                        <a:latin typeface="Cambria Math" panose="02040503050406030204" pitchFamily="18" charset="0"/>
                        <a:ea typeface="全新硬笔行书简" panose="02010600040101010101" pitchFamily="2" charset="-122"/>
                      </a:rPr>
                      <m:t>𝑥</m:t>
                    </m:r>
                    <m:r>
                      <a:rPr lang="en-US" altLang="zh-CN" sz="2400" i="1">
                        <a:solidFill>
                          <a:schemeClr val="bg1"/>
                        </a:solidFill>
                        <a:latin typeface="Cambria Math" panose="02040503050406030204" pitchFamily="18" charset="0"/>
                        <a:ea typeface="全新硬笔行书简" panose="02010600040101010101" pitchFamily="2" charset="-122"/>
                      </a:rPr>
                      <m:t>)</m:t>
                    </m:r>
                  </m:oMath>
                </a14:m>
                <a:r>
                  <a:rPr lang="zh-CN" altLang="en-US" sz="2400" dirty="0" smtClean="0">
                    <a:solidFill>
                      <a:schemeClr val="bg1"/>
                    </a:solidFill>
                    <a:latin typeface="全新硬笔行书简" panose="02010600040101010101" pitchFamily="2" charset="-122"/>
                    <a:ea typeface="全新硬笔行书简" panose="02010600040101010101" pitchFamily="2" charset="-122"/>
                  </a:rPr>
                  <a:t>，使在各节点处</a:t>
                </a:r>
                <a:r>
                  <a:rPr lang="en-US" altLang="zh-CN" sz="2400" dirty="0" smtClean="0">
                    <a:solidFill>
                      <a:schemeClr val="bg1"/>
                    </a:solidFill>
                    <a:latin typeface="全新硬笔行书简" panose="02010600040101010101" pitchFamily="2" charset="-122"/>
                    <a:ea typeface="全新硬笔行书简" panose="02010600040101010101" pitchFamily="2" charset="-122"/>
                  </a:rPr>
                  <a:t> </a:t>
                </a:r>
                <a:r>
                  <a:rPr lang="zh-CN" altLang="en-US" sz="2400" dirty="0" smtClean="0">
                    <a:solidFill>
                      <a:schemeClr val="bg1"/>
                    </a:solidFill>
                    <a:latin typeface="全新硬笔行书简" panose="02010600040101010101" pitchFamily="2" charset="-122"/>
                    <a:ea typeface="全新硬笔行书简" panose="02010600040101010101" pitchFamily="2" charset="-122"/>
                  </a:rPr>
                  <a:t>有与</a:t>
                </a:r>
                <a:r>
                  <a:rPr lang="zh-CN" altLang="en-US" sz="2400" dirty="0">
                    <a:solidFill>
                      <a:schemeClr val="bg1"/>
                    </a:solidFill>
                    <a:latin typeface="全新硬笔行书简" panose="02010600040101010101" pitchFamily="2" charset="-122"/>
                    <a:ea typeface="全新硬笔行书简" panose="02010600040101010101" pitchFamily="2" charset="-122"/>
                  </a:rPr>
                  <a:t>函数</a:t>
                </a:r>
                <a14:m>
                  <m:oMath xmlns:m="http://schemas.openxmlformats.org/officeDocument/2006/math">
                    <m:r>
                      <a:rPr lang="en-US" altLang="zh-CN" sz="2400">
                        <a:solidFill>
                          <a:schemeClr val="bg1"/>
                        </a:solidFill>
                        <a:latin typeface="Cambria Math" panose="02040503050406030204" pitchFamily="18" charset="0"/>
                        <a:ea typeface="全新硬笔行书简" panose="02010600040101010101" pitchFamily="2" charset="-122"/>
                      </a:rPr>
                      <m:t>𝑦</m:t>
                    </m:r>
                    <m:r>
                      <a:rPr lang="en-US" altLang="zh-CN" sz="2400">
                        <a:solidFill>
                          <a:schemeClr val="bg1"/>
                        </a:solidFill>
                        <a:latin typeface="Cambria Math" panose="02040503050406030204" pitchFamily="18" charset="0"/>
                        <a:ea typeface="全新硬笔行书简" panose="02010600040101010101" pitchFamily="2" charset="-122"/>
                      </a:rPr>
                      <m:t>=</m:t>
                    </m:r>
                    <m:r>
                      <a:rPr lang="en-US" altLang="zh-CN" sz="2400">
                        <a:solidFill>
                          <a:schemeClr val="bg1"/>
                        </a:solidFill>
                        <a:latin typeface="Cambria Math" panose="02040503050406030204" pitchFamily="18" charset="0"/>
                        <a:ea typeface="全新硬笔行书简" panose="02010600040101010101" pitchFamily="2" charset="-122"/>
                      </a:rPr>
                      <m:t>𝑓</m:t>
                    </m:r>
                    <m:r>
                      <a:rPr lang="en-US" altLang="zh-CN" sz="2400">
                        <a:solidFill>
                          <a:schemeClr val="bg1"/>
                        </a:solidFill>
                        <a:latin typeface="Cambria Math" panose="02040503050406030204" pitchFamily="18" charset="0"/>
                        <a:ea typeface="全新硬笔行书简" panose="02010600040101010101" pitchFamily="2" charset="-122"/>
                      </a:rPr>
                      <m:t>(</m:t>
                    </m:r>
                    <m:r>
                      <a:rPr lang="en-US" altLang="zh-CN" sz="2400">
                        <a:solidFill>
                          <a:schemeClr val="bg1"/>
                        </a:solidFill>
                        <a:latin typeface="Cambria Math" panose="02040503050406030204" pitchFamily="18" charset="0"/>
                        <a:ea typeface="全新硬笔行书简" panose="02010600040101010101" pitchFamily="2" charset="-122"/>
                      </a:rPr>
                      <m:t>𝑥</m:t>
                    </m:r>
                    <m:r>
                      <a:rPr lang="en-US" altLang="zh-CN" sz="2400">
                        <a:solidFill>
                          <a:schemeClr val="bg1"/>
                        </a:solidFill>
                        <a:latin typeface="Cambria Math" panose="02040503050406030204" pitchFamily="18" charset="0"/>
                        <a:ea typeface="全新硬笔行书简" panose="02010600040101010101" pitchFamily="2" charset="-122"/>
                      </a:rPr>
                      <m:t>)</m:t>
                    </m:r>
                  </m:oMath>
                </a14:m>
                <a:r>
                  <a:rPr lang="zh-CN" altLang="en-US" sz="2400" dirty="0" smtClean="0">
                    <a:solidFill>
                      <a:schemeClr val="bg1"/>
                    </a:solidFill>
                    <a:latin typeface="全新硬笔行书简" panose="02010600040101010101" pitchFamily="2" charset="-122"/>
                    <a:ea typeface="全新硬笔行书简" panose="02010600040101010101" pitchFamily="2" charset="-122"/>
                  </a:rPr>
                  <a:t>有相等的已知的函数值及直到某一阶的已知的导数值。这类插值也称为埃尔米特</a:t>
                </a:r>
                <a:r>
                  <a:rPr lang="en-US" altLang="zh-CN"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en-US" altLang="zh-CN" sz="2400" i="1" dirty="0" err="1" smtClean="0">
                    <a:solidFill>
                      <a:schemeClr val="bg1"/>
                    </a:solidFill>
                    <a:latin typeface="方正硬笔楷书繁体" panose="03000509000000000000" pitchFamily="65" charset="-122"/>
                    <a:ea typeface="方正硬笔楷书繁体" panose="03000509000000000000" pitchFamily="65" charset="-122"/>
                    <a:cs typeface="Times New Roman" panose="02020603050405020304" pitchFamily="18" charset="0"/>
                  </a:rPr>
                  <a:t>Hermite</a:t>
                </a:r>
                <a:r>
                  <a:rPr lang="en-US" altLang="zh-CN"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dirty="0" smtClean="0">
                    <a:solidFill>
                      <a:schemeClr val="bg1"/>
                    </a:solidFill>
                    <a:latin typeface="全新硬笔行书简" panose="02010600040101010101" pitchFamily="2" charset="-122"/>
                    <a:ea typeface="全新硬笔行书简" panose="02010600040101010101" pitchFamily="2" charset="-122"/>
                  </a:rPr>
                  <a:t>插值。</a:t>
                </a:r>
                <a:endParaRPr lang="en-US" altLang="zh-CN" sz="2400" dirty="0" smtClean="0">
                  <a:solidFill>
                    <a:schemeClr val="bg1"/>
                  </a:solidFill>
                  <a:latin typeface="全新硬笔行书简" panose="02010600040101010101" pitchFamily="2" charset="-122"/>
                  <a:ea typeface="全新硬笔行书简" panose="02010600040101010101" pitchFamily="2" charset="-122"/>
                </a:endParaRPr>
              </a:p>
              <a:p>
                <a:r>
                  <a:rPr lang="en-US" altLang="zh-CN" sz="2400" dirty="0">
                    <a:solidFill>
                      <a:schemeClr val="bg1"/>
                    </a:solidFill>
                    <a:latin typeface="全新硬笔行书简" panose="02010600040101010101" pitchFamily="2" charset="-122"/>
                    <a:ea typeface="全新硬笔行书简" panose="02010600040101010101" pitchFamily="2" charset="-122"/>
                    <a:cs typeface="Times New Roman" panose="02020603050405020304" pitchFamily="18" charset="0"/>
                  </a:rPr>
                  <a:t> </a:t>
                </a:r>
                <a:r>
                  <a:rPr lang="en-US" altLang="zh-CN" sz="2400" dirty="0" smtClean="0">
                    <a:solidFill>
                      <a:schemeClr val="bg1"/>
                    </a:solidFill>
                    <a:latin typeface="全新硬笔行书简" panose="02010600040101010101" pitchFamily="2" charset="-122"/>
                    <a:ea typeface="全新硬笔行书简" panose="02010600040101010101" pitchFamily="2" charset="-122"/>
                    <a:cs typeface="Times New Roman" panose="02020603050405020304" pitchFamily="18" charset="0"/>
                  </a:rPr>
                  <a:t>     </a:t>
                </a:r>
                <a:r>
                  <a:rPr lang="zh-CN" altLang="en-US" sz="2400" dirty="0" smtClean="0">
                    <a:solidFill>
                      <a:schemeClr val="bg1"/>
                    </a:solidFill>
                    <a:latin typeface="全新硬笔行书简" panose="02010600040101010101" pitchFamily="2" charset="-122"/>
                    <a:ea typeface="全新硬笔行书简" panose="02010600040101010101" pitchFamily="2" charset="-122"/>
                    <a:cs typeface="Times New Roman" panose="02020603050405020304" pitchFamily="18" charset="0"/>
                  </a:rPr>
                  <a:t>下面从满足问题条件的插值函数的存在性、唯一性及形式、误差几方面分别讨论。</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endParaRPr lang="zh-CN" altLang="en-US" dirty="0" smtClean="0"/>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228600" y="1435100"/>
                <a:ext cx="11810844" cy="4965700"/>
              </a:xfrm>
              <a:blipFill rotWithShape="1">
                <a:blip r:embed="rId3"/>
                <a:stretch>
                  <a:fillRect l="-826" t="-982" r="-774" b="-3313"/>
                </a:stretch>
              </a:blipFill>
            </p:spPr>
            <p:txBody>
              <a:bodyPr/>
              <a:lstStyle/>
              <a:p>
                <a:r>
                  <a:rPr lang="zh-CN" altLang="en-US">
                    <a:noFill/>
                  </a:rPr>
                  <a:t> </a:t>
                </a:r>
                <a:endParaRPr lang="zh-CN" altLang="en-US">
                  <a:noFill/>
                </a:endParaRPr>
              </a:p>
            </p:txBody>
          </p:sp>
        </mc:Fallback>
      </mc:AlternateContent>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1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100"/>
                                  </p:iterate>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100"/>
                                  </p:iterate>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100"/>
                                  </p:iterate>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100"/>
                                  </p:iterate>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wd">
                                    <p:tmAbs val="100"/>
                                  </p:iterate>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noChangeArrowheads="1"/>
          </p:cNvSpPr>
          <p:nvPr>
            <p:ph type="title"/>
          </p:nvPr>
        </p:nvSpPr>
        <p:spPr/>
        <p:txBody>
          <a:bodyPr/>
          <a:lstStyle/>
          <a:p>
            <a:r>
              <a:rPr lang="zh-CN" altLang="en-US" sz="4400" dirty="0" smtClean="0">
                <a:solidFill>
                  <a:srgbClr val="FF0000"/>
                </a:solidFill>
                <a:latin typeface="全新硬笔行书简" panose="02010600040101010101" pitchFamily="2" charset="-122"/>
                <a:ea typeface="全新硬笔行书简" panose="02010600040101010101" pitchFamily="2" charset="-122"/>
              </a:rPr>
              <a:t>一、数据插值</a:t>
            </a: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0" y="1435100"/>
                <a:ext cx="4419644" cy="4965700"/>
              </a:xfrm>
            </p:spPr>
            <p:txBody>
              <a:bodyPr/>
              <a:lstStyle/>
              <a:p>
                <a:r>
                  <a:rPr lang="en-US" altLang="zh-CN"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1.1.4 </a:t>
                </a:r>
                <a:r>
                  <a:rPr lang="zh-CN" altLang="en-US"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插值多项式的存在性和唯一性</a:t>
                </a:r>
                <a:endParaRPr lang="en-US" altLang="zh-CN"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1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定理</a:t>
                </a:r>
                <a:r>
                  <a:rPr lang="en-US" altLang="zh-CN"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1 </a:t>
                </a:r>
                <a:r>
                  <a:rPr lang="zh-CN" altLang="en-US"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与函数</a:t>
                </a:r>
                <a14:m>
                  <m:oMath xmlns:m="http://schemas.openxmlformats.org/officeDocument/2006/math">
                    <m:r>
                      <a:rPr lang="en-US" altLang="zh-CN" sz="1800">
                        <a:solidFill>
                          <a:schemeClr val="bg1"/>
                        </a:solidFill>
                        <a:latin typeface="Cambria Math" panose="02040503050406030204" pitchFamily="18" charset="0"/>
                        <a:ea typeface="全新硬笔行书简" panose="02010600040101010101" pitchFamily="2" charset="-122"/>
                      </a:rPr>
                      <m:t>𝑓</m:t>
                    </m:r>
                    <m:r>
                      <a:rPr lang="en-US" altLang="zh-CN" sz="1800">
                        <a:solidFill>
                          <a:schemeClr val="bg1"/>
                        </a:solidFill>
                        <a:latin typeface="Cambria Math" panose="02040503050406030204" pitchFamily="18" charset="0"/>
                        <a:ea typeface="全新硬笔行书简" panose="02010600040101010101" pitchFamily="2" charset="-122"/>
                      </a:rPr>
                      <m:t>(</m:t>
                    </m:r>
                    <m:r>
                      <a:rPr lang="en-US" altLang="zh-CN" sz="1800">
                        <a:solidFill>
                          <a:schemeClr val="bg1"/>
                        </a:solidFill>
                        <a:latin typeface="Cambria Math" panose="02040503050406030204" pitchFamily="18" charset="0"/>
                        <a:ea typeface="全新硬笔行书简" panose="02010600040101010101" pitchFamily="2" charset="-122"/>
                      </a:rPr>
                      <m:t>𝑥</m:t>
                    </m:r>
                    <m:r>
                      <a:rPr lang="en-US" altLang="zh-CN" sz="1800">
                        <a:solidFill>
                          <a:schemeClr val="bg1"/>
                        </a:solidFill>
                        <a:latin typeface="Cambria Math" panose="02040503050406030204" pitchFamily="18" charset="0"/>
                        <a:ea typeface="全新硬笔行书简" panose="02010600040101010101" pitchFamily="2" charset="-122"/>
                      </a:rPr>
                      <m:t>)</m:t>
                    </m:r>
                  </m:oMath>
                </a14:m>
                <a:r>
                  <a:rPr lang="zh-CN" altLang="en-US"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具有相同的函数值及直到</a:t>
                </a:r>
                <a14:m>
                  <m:oMath xmlns:m="http://schemas.openxmlformats.org/officeDocument/2006/math">
                    <m:r>
                      <m:rPr>
                        <m:sty m:val="p"/>
                      </m:rPr>
                      <a:rPr lang="en-US" altLang="zh-CN" sz="18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n</m:t>
                    </m:r>
                    <m:r>
                      <a:rPr lang="zh-CN" altLang="en-US" sz="180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阶</m:t>
                    </m:r>
                  </m:oMath>
                </a14:m>
                <a:r>
                  <a:rPr lang="zh-CN" altLang="en-US"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导数值的</a:t>
                </a:r>
                <a:r>
                  <a:rPr lang="en-US" altLang="zh-CN"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n</a:t>
                </a:r>
                <a:r>
                  <a:rPr lang="zh-CN" altLang="en-US"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次多项式</a:t>
                </a:r>
                <a14:m>
                  <m:oMath xmlns:m="http://schemas.openxmlformats.org/officeDocument/2006/math">
                    <m:sSub>
                      <m:sSubPr>
                        <m:ctrlPr>
                          <a:rPr lang="en-US" altLang="zh-CN" sz="180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1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𝑇</m:t>
                        </m:r>
                      </m:e>
                      <m:sub>
                        <m:r>
                          <a:rPr lang="en-US" altLang="zh-CN" sz="18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𝑛</m:t>
                        </m:r>
                      </m:sub>
                    </m:sSub>
                    <m:r>
                      <a:rPr lang="zh-CN" altLang="en-US" sz="1800" i="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是</m:t>
                    </m:r>
                  </m:oMath>
                </a14:m>
                <a:r>
                  <a:rPr lang="zh-CN" altLang="en-US"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存在且唯一的。</a:t>
                </a:r>
                <a:endParaRPr lang="en-US" altLang="zh-CN"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1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定理</a:t>
                </a:r>
                <a:r>
                  <a:rPr lang="en-US" altLang="zh-CN"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2  </a:t>
                </a:r>
                <a:r>
                  <a:rPr lang="zh-CN" altLang="en-US"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与函数</a:t>
                </a:r>
                <a14:m>
                  <m:oMath xmlns:m="http://schemas.openxmlformats.org/officeDocument/2006/math">
                    <m:r>
                      <a:rPr lang="en-US" altLang="zh-CN" sz="1800">
                        <a:solidFill>
                          <a:schemeClr val="bg1"/>
                        </a:solidFill>
                        <a:latin typeface="Cambria Math" panose="02040503050406030204" pitchFamily="18" charset="0"/>
                        <a:ea typeface="全新硬笔行书简" panose="02010600040101010101" pitchFamily="2" charset="-122"/>
                      </a:rPr>
                      <m:t>𝑓</m:t>
                    </m:r>
                    <m:r>
                      <a:rPr lang="en-US" altLang="zh-CN" sz="1800">
                        <a:solidFill>
                          <a:schemeClr val="bg1"/>
                        </a:solidFill>
                        <a:latin typeface="Cambria Math" panose="02040503050406030204" pitchFamily="18" charset="0"/>
                        <a:ea typeface="全新硬笔行书简" panose="02010600040101010101" pitchFamily="2" charset="-122"/>
                      </a:rPr>
                      <m:t>(</m:t>
                    </m:r>
                    <m:r>
                      <a:rPr lang="en-US" altLang="zh-CN" sz="1800">
                        <a:solidFill>
                          <a:schemeClr val="bg1"/>
                        </a:solidFill>
                        <a:latin typeface="Cambria Math" panose="02040503050406030204" pitchFamily="18" charset="0"/>
                        <a:ea typeface="全新硬笔行书简" panose="02010600040101010101" pitchFamily="2" charset="-122"/>
                      </a:rPr>
                      <m:t>𝑥</m:t>
                    </m:r>
                    <m:r>
                      <a:rPr lang="en-US" altLang="zh-CN" sz="1800">
                        <a:solidFill>
                          <a:schemeClr val="bg1"/>
                        </a:solidFill>
                        <a:latin typeface="Cambria Math" panose="02040503050406030204" pitchFamily="18" charset="0"/>
                        <a:ea typeface="全新硬笔行书简" panose="02010600040101010101" pitchFamily="2" charset="-122"/>
                      </a:rPr>
                      <m:t>)</m:t>
                    </m:r>
                  </m:oMath>
                </a14:m>
                <a:r>
                  <a:rPr lang="zh-CN" altLang="en-US"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在</a:t>
                </a:r>
                <a:r>
                  <a:rPr lang="en-US" altLang="zh-CN"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n+1</a:t>
                </a:r>
                <a:r>
                  <a:rPr lang="zh-CN" altLang="en-US"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个互不相同的节点</a:t>
                </a:r>
                <a14:m>
                  <m:oMath xmlns:m="http://schemas.openxmlformats.org/officeDocument/2006/math">
                    <m:sSub>
                      <m:sSubPr>
                        <m:ctrlPr>
                          <a:rPr lang="en-US" altLang="zh-CN" sz="1800" i="1">
                            <a:solidFill>
                              <a:schemeClr val="bg1"/>
                            </a:solidFill>
                            <a:latin typeface="Cambria Math" panose="02040503050406030204" pitchFamily="18" charset="0"/>
                            <a:ea typeface="全新硬笔行书简" panose="02010600040101010101" pitchFamily="2" charset="-122"/>
                          </a:rPr>
                        </m:ctrlPr>
                      </m:sSubPr>
                      <m:e>
                        <m:r>
                          <a:rPr lang="en-US" altLang="zh-CN" sz="1800" i="1">
                            <a:solidFill>
                              <a:schemeClr val="bg1"/>
                            </a:solidFill>
                            <a:latin typeface="Cambria Math" panose="02040503050406030204" pitchFamily="18" charset="0"/>
                            <a:ea typeface="全新硬笔行书简" panose="02010600040101010101" pitchFamily="2" charset="-122"/>
                          </a:rPr>
                          <m:t>𝑥</m:t>
                        </m:r>
                      </m:e>
                      <m:sub>
                        <m:r>
                          <a:rPr lang="en-US" altLang="zh-CN" sz="1800" i="1">
                            <a:solidFill>
                              <a:schemeClr val="bg1"/>
                            </a:solidFill>
                            <a:latin typeface="Cambria Math" panose="02040503050406030204" pitchFamily="18" charset="0"/>
                            <a:ea typeface="全新硬笔行书简" panose="02010600040101010101" pitchFamily="2" charset="-122"/>
                          </a:rPr>
                          <m:t>0</m:t>
                        </m:r>
                      </m:sub>
                    </m:sSub>
                    <m:r>
                      <a:rPr lang="en-US" altLang="zh-CN" sz="1800" i="1">
                        <a:solidFill>
                          <a:schemeClr val="bg1"/>
                        </a:solidFill>
                        <a:latin typeface="Cambria Math" panose="02040503050406030204" pitchFamily="18" charset="0"/>
                        <a:ea typeface="全新硬笔行书简" panose="02010600040101010101" pitchFamily="2" charset="-122"/>
                      </a:rPr>
                      <m:t>,</m:t>
                    </m:r>
                    <m:sSub>
                      <m:sSubPr>
                        <m:ctrlPr>
                          <a:rPr lang="en-US" altLang="zh-CN" sz="1800" i="1">
                            <a:solidFill>
                              <a:schemeClr val="bg1"/>
                            </a:solidFill>
                            <a:latin typeface="Cambria Math" panose="02040503050406030204" pitchFamily="18" charset="0"/>
                            <a:ea typeface="全新硬笔行书简" panose="02010600040101010101" pitchFamily="2" charset="-122"/>
                          </a:rPr>
                        </m:ctrlPr>
                      </m:sSubPr>
                      <m:e>
                        <m:r>
                          <a:rPr lang="en-US" altLang="zh-CN" sz="1800" i="1">
                            <a:solidFill>
                              <a:schemeClr val="bg1"/>
                            </a:solidFill>
                            <a:latin typeface="Cambria Math" panose="02040503050406030204" pitchFamily="18" charset="0"/>
                            <a:ea typeface="全新硬笔行书简" panose="02010600040101010101" pitchFamily="2" charset="-122"/>
                          </a:rPr>
                          <m:t>𝑥</m:t>
                        </m:r>
                      </m:e>
                      <m:sub>
                        <m:r>
                          <a:rPr lang="en-US" altLang="zh-CN" sz="1800" i="1">
                            <a:solidFill>
                              <a:schemeClr val="bg1"/>
                            </a:solidFill>
                            <a:latin typeface="Cambria Math" panose="02040503050406030204" pitchFamily="18" charset="0"/>
                            <a:ea typeface="全新硬笔行书简" panose="02010600040101010101" pitchFamily="2" charset="-122"/>
                          </a:rPr>
                          <m:t>1</m:t>
                        </m:r>
                      </m:sub>
                    </m:sSub>
                    <m:r>
                      <a:rPr lang="en-US" altLang="zh-CN" sz="1800" i="1">
                        <a:solidFill>
                          <a:schemeClr val="bg1"/>
                        </a:solidFill>
                        <a:latin typeface="Cambria Math" panose="02040503050406030204" pitchFamily="18" charset="0"/>
                        <a:ea typeface="全新硬笔行书简" panose="02010600040101010101" pitchFamily="2" charset="-122"/>
                      </a:rPr>
                      <m:t>,</m:t>
                    </m:r>
                    <m:r>
                      <a:rPr lang="en-US" altLang="zh-CN" sz="1800" i="1">
                        <a:solidFill>
                          <a:schemeClr val="bg1"/>
                        </a:solidFill>
                        <a:latin typeface="Cambria Math" panose="02040503050406030204" pitchFamily="18" charset="0"/>
                        <a:ea typeface="Cambria Math" panose="02040503050406030204" pitchFamily="18" charset="0"/>
                      </a:rPr>
                      <m:t>⋯,</m:t>
                    </m:r>
                    <m:sSub>
                      <m:sSubPr>
                        <m:ctrlPr>
                          <a:rPr lang="en-US" altLang="zh-CN" sz="1800" i="1">
                            <a:solidFill>
                              <a:schemeClr val="bg1"/>
                            </a:solidFill>
                            <a:latin typeface="Cambria Math" panose="02040503050406030204" pitchFamily="18" charset="0"/>
                            <a:ea typeface="Cambria Math" panose="02040503050406030204" pitchFamily="18" charset="0"/>
                          </a:rPr>
                        </m:ctrlPr>
                      </m:sSubPr>
                      <m:e>
                        <m:r>
                          <a:rPr lang="en-US" altLang="zh-CN" sz="1800" i="1">
                            <a:solidFill>
                              <a:schemeClr val="bg1"/>
                            </a:solidFill>
                            <a:latin typeface="Cambria Math" panose="02040503050406030204" pitchFamily="18" charset="0"/>
                            <a:ea typeface="Cambria Math" panose="02040503050406030204" pitchFamily="18" charset="0"/>
                          </a:rPr>
                          <m:t>𝑥</m:t>
                        </m:r>
                      </m:e>
                      <m:sub>
                        <m:r>
                          <a:rPr lang="en-US" altLang="zh-CN" sz="1800" i="1">
                            <a:solidFill>
                              <a:schemeClr val="bg1"/>
                            </a:solidFill>
                            <a:latin typeface="Cambria Math" panose="02040503050406030204" pitchFamily="18" charset="0"/>
                            <a:ea typeface="Cambria Math" panose="02040503050406030204" pitchFamily="18" charset="0"/>
                          </a:rPr>
                          <m:t>𝑛</m:t>
                        </m:r>
                      </m:sub>
                    </m:sSub>
                  </m:oMath>
                </a14:m>
                <a:r>
                  <a:rPr lang="zh-CN" altLang="en-US"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处的函数值对应相同的</a:t>
                </a:r>
                <a:r>
                  <a:rPr lang="en-US" altLang="zh-CN"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n</a:t>
                </a:r>
                <a:r>
                  <a:rPr lang="zh-CN" altLang="en-US"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次插值多项式存在且唯一。</a:t>
                </a:r>
                <a:endParaRPr lang="en-US" altLang="zh-CN"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1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1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值得注意的是，由于插值多项式唯一，因此，尽管可能表达式的形式不完全相同，但经过恒等变形后，同一问题的各种形式的插值多项式一定是相同的。</a:t>
                </a: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0" y="1435100"/>
                <a:ext cx="4419644" cy="4965700"/>
              </a:xfrm>
              <a:blipFill rotWithShape="1">
                <a:blip r:embed="rId4"/>
                <a:stretch>
                  <a:fillRect l="-1103" t="-613" r="-110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 name="文本框 1"/>
              <p:cNvSpPr txBox="1"/>
              <p:nvPr/>
            </p:nvSpPr>
            <p:spPr bwMode="auto">
              <a:xfrm>
                <a:off x="5029228" y="533476"/>
                <a:ext cx="6781622" cy="5218865"/>
              </a:xfrm>
              <a:prstGeom prst="rect">
                <a:avLst/>
              </a:prstGeom>
              <a:noFill/>
              <a:ln>
                <a:noFill/>
              </a:ln>
            </p:spPr>
            <p:txBody>
              <a:bodyPr wrap="square" rtlCol="0">
                <a:spAutoFit/>
              </a:bodyPr>
              <a:lstStyle/>
              <a:p>
                <a:pPr eaLnBrk="0" hangingPunct="0">
                  <a:buFontTx/>
                  <a:buNone/>
                </a:pPr>
                <a:r>
                  <a:rPr lang="zh-CN" altLang="en-US" dirty="0" smtClean="0">
                    <a:solidFill>
                      <a:schemeClr val="bg1"/>
                    </a:solidFill>
                    <a:sym typeface="+mn-ea"/>
                  </a:rPr>
                  <a:t>定理</a:t>
                </a:r>
                <a:r>
                  <a:rPr lang="en-US" altLang="zh-CN" dirty="0" smtClean="0">
                    <a:solidFill>
                      <a:schemeClr val="bg1"/>
                    </a:solidFill>
                    <a:sym typeface="+mn-ea"/>
                  </a:rPr>
                  <a:t>2</a:t>
                </a:r>
                <a:r>
                  <a:rPr lang="zh-CN" altLang="en-US" dirty="0" smtClean="0">
                    <a:solidFill>
                      <a:schemeClr val="bg1"/>
                    </a:solidFill>
                    <a:sym typeface="+mn-ea"/>
                  </a:rPr>
                  <a:t>证明：设多项式</a:t>
                </a:r>
                <a14:m>
                  <m:oMath xmlns:m="http://schemas.openxmlformats.org/officeDocument/2006/math">
                    <m:sSub>
                      <m:sSubPr>
                        <m:ctrlPr>
                          <a:rPr lang="en-US" altLang="zh-CN" i="1" dirty="0" smtClean="0">
                            <a:solidFill>
                              <a:schemeClr val="bg1"/>
                            </a:solidFill>
                            <a:latin typeface="Cambria Math" panose="02040503050406030204" pitchFamily="18" charset="0"/>
                            <a:ea typeface="全新硬笔行书简" panose="02010600040101010101" pitchFamily="2" charset="-122"/>
                          </a:rPr>
                        </m:ctrlPr>
                      </m:sSubPr>
                      <m:e>
                        <m:r>
                          <a:rPr lang="en-US" altLang="zh-CN" b="0" i="1" dirty="0" smtClean="0">
                            <a:solidFill>
                              <a:schemeClr val="bg1"/>
                            </a:solidFill>
                            <a:latin typeface="Cambria Math" panose="02040503050406030204" pitchFamily="18" charset="0"/>
                            <a:ea typeface="全新硬笔行书简" panose="02010600040101010101" pitchFamily="2" charset="-122"/>
                          </a:rPr>
                          <m:t>𝑝</m:t>
                        </m:r>
                      </m:e>
                      <m:sub>
                        <m:r>
                          <a:rPr lang="en-US" altLang="zh-CN" b="0" i="1" dirty="0" smtClean="0">
                            <a:solidFill>
                              <a:schemeClr val="bg1"/>
                            </a:solidFill>
                            <a:latin typeface="Cambria Math" panose="02040503050406030204" pitchFamily="18" charset="0"/>
                            <a:ea typeface="全新硬笔行书简" panose="02010600040101010101" pitchFamily="2" charset="-122"/>
                          </a:rPr>
                          <m:t>𝑛</m:t>
                        </m:r>
                      </m:sub>
                    </m:sSub>
                    <m:d>
                      <m:dPr>
                        <m:ctrlPr>
                          <a:rPr lang="en-US" altLang="zh-CN" i="1" dirty="0" smtClean="0">
                            <a:solidFill>
                              <a:schemeClr val="bg1"/>
                            </a:solidFill>
                            <a:latin typeface="Cambria Math" panose="02040503050406030204" pitchFamily="18" charset="0"/>
                            <a:ea typeface="全新硬笔行书简" panose="02010600040101010101" pitchFamily="2" charset="-122"/>
                          </a:rPr>
                        </m:ctrlPr>
                      </m:dPr>
                      <m:e>
                        <m:r>
                          <a:rPr lang="en-US" altLang="zh-CN" i="1" dirty="0" smtClean="0">
                            <a:solidFill>
                              <a:schemeClr val="bg1"/>
                            </a:solidFill>
                            <a:latin typeface="Cambria Math" panose="02040503050406030204" pitchFamily="18" charset="0"/>
                            <a:ea typeface="全新硬笔行书简" panose="02010600040101010101" pitchFamily="2" charset="-122"/>
                          </a:rPr>
                          <m:t>𝑥</m:t>
                        </m:r>
                      </m:e>
                    </m:d>
                    <m:r>
                      <a:rPr lang="en-US" altLang="zh-CN" i="1" dirty="0" smtClean="0">
                        <a:solidFill>
                          <a:schemeClr val="bg1"/>
                        </a:solidFill>
                        <a:latin typeface="Cambria Math" panose="02040503050406030204" pitchFamily="18" charset="0"/>
                        <a:sym typeface="+mn-ea"/>
                      </a:rPr>
                      <m:t>=</m:t>
                    </m:r>
                    <m:sSub>
                      <m:sSubPr>
                        <m:ctrlPr>
                          <a:rPr lang="en-US" altLang="zh-CN" i="1" dirty="0" smtClean="0">
                            <a:solidFill>
                              <a:schemeClr val="bg1"/>
                            </a:solidFill>
                            <a:latin typeface="Cambria Math" panose="02040503050406030204" pitchFamily="18" charset="0"/>
                            <a:sym typeface="+mn-ea"/>
                          </a:rPr>
                        </m:ctrlPr>
                      </m:sSubPr>
                      <m:e>
                        <m:r>
                          <a:rPr lang="en-US" altLang="zh-CN" b="0" i="1" dirty="0" smtClean="0">
                            <a:solidFill>
                              <a:schemeClr val="bg1"/>
                            </a:solidFill>
                            <a:latin typeface="Cambria Math" panose="02040503050406030204" pitchFamily="18" charset="0"/>
                            <a:sym typeface="+mn-ea"/>
                          </a:rPr>
                          <m:t>𝑎</m:t>
                        </m:r>
                      </m:e>
                      <m:sub>
                        <m:r>
                          <a:rPr lang="en-US" altLang="zh-CN" b="0" i="1" dirty="0" smtClean="0">
                            <a:solidFill>
                              <a:schemeClr val="bg1"/>
                            </a:solidFill>
                            <a:latin typeface="Cambria Math" panose="02040503050406030204" pitchFamily="18" charset="0"/>
                            <a:sym typeface="+mn-ea"/>
                          </a:rPr>
                          <m:t>0</m:t>
                        </m:r>
                      </m:sub>
                    </m:sSub>
                    <m:r>
                      <a:rPr lang="en-US" altLang="zh-CN" b="0" i="1" dirty="0" smtClean="0">
                        <a:solidFill>
                          <a:schemeClr val="bg1"/>
                        </a:solidFill>
                        <a:latin typeface="Cambria Math" panose="02040503050406030204" pitchFamily="18" charset="0"/>
                        <a:sym typeface="+mn-ea"/>
                      </a:rPr>
                      <m:t>+</m:t>
                    </m:r>
                    <m:sSub>
                      <m:sSubPr>
                        <m:ctrlPr>
                          <a:rPr lang="en-US" altLang="zh-CN" i="1" dirty="0">
                            <a:solidFill>
                              <a:schemeClr val="bg1"/>
                            </a:solidFill>
                            <a:latin typeface="Cambria Math" panose="02040503050406030204" pitchFamily="18" charset="0"/>
                            <a:sym typeface="+mn-ea"/>
                          </a:rPr>
                        </m:ctrlPr>
                      </m:sSubPr>
                      <m:e>
                        <m:r>
                          <a:rPr lang="en-US" altLang="zh-CN" i="1" dirty="0">
                            <a:solidFill>
                              <a:schemeClr val="bg1"/>
                            </a:solidFill>
                            <a:latin typeface="Cambria Math" panose="02040503050406030204" pitchFamily="18" charset="0"/>
                            <a:sym typeface="+mn-ea"/>
                          </a:rPr>
                          <m:t>𝑎</m:t>
                        </m:r>
                      </m:e>
                      <m:sub>
                        <m:r>
                          <a:rPr lang="en-US" altLang="zh-CN" b="0" i="1" dirty="0" smtClean="0">
                            <a:solidFill>
                              <a:schemeClr val="bg1"/>
                            </a:solidFill>
                            <a:latin typeface="Cambria Math" panose="02040503050406030204" pitchFamily="18" charset="0"/>
                            <a:sym typeface="+mn-ea"/>
                          </a:rPr>
                          <m:t>1</m:t>
                        </m:r>
                      </m:sub>
                    </m:sSub>
                    <m:r>
                      <a:rPr lang="en-US" altLang="zh-CN" b="0" i="1" dirty="0" smtClean="0">
                        <a:solidFill>
                          <a:schemeClr val="bg1"/>
                        </a:solidFill>
                        <a:latin typeface="Cambria Math" panose="02040503050406030204" pitchFamily="18" charset="0"/>
                        <a:sym typeface="+mn-ea"/>
                      </a:rPr>
                      <m:t>𝑥</m:t>
                    </m:r>
                    <m:r>
                      <a:rPr lang="en-US" altLang="zh-CN" b="0" i="1" dirty="0" smtClean="0">
                        <a:solidFill>
                          <a:schemeClr val="bg1"/>
                        </a:solidFill>
                        <a:latin typeface="Cambria Math" panose="02040503050406030204" pitchFamily="18" charset="0"/>
                        <a:sym typeface="+mn-ea"/>
                      </a:rPr>
                      <m:t>+</m:t>
                    </m:r>
                    <m:sSub>
                      <m:sSubPr>
                        <m:ctrlPr>
                          <a:rPr lang="en-US" altLang="zh-CN" i="1" dirty="0">
                            <a:solidFill>
                              <a:schemeClr val="bg1"/>
                            </a:solidFill>
                            <a:latin typeface="Cambria Math" panose="02040503050406030204" pitchFamily="18" charset="0"/>
                            <a:sym typeface="+mn-ea"/>
                          </a:rPr>
                        </m:ctrlPr>
                      </m:sSubPr>
                      <m:e>
                        <m:r>
                          <a:rPr lang="en-US" altLang="zh-CN" i="1" dirty="0">
                            <a:solidFill>
                              <a:schemeClr val="bg1"/>
                            </a:solidFill>
                            <a:latin typeface="Cambria Math" panose="02040503050406030204" pitchFamily="18" charset="0"/>
                            <a:sym typeface="+mn-ea"/>
                          </a:rPr>
                          <m:t>𝑎</m:t>
                        </m:r>
                      </m:e>
                      <m:sub>
                        <m:r>
                          <a:rPr lang="en-US" altLang="zh-CN" b="0" i="1" dirty="0" smtClean="0">
                            <a:solidFill>
                              <a:schemeClr val="bg1"/>
                            </a:solidFill>
                            <a:latin typeface="Cambria Math" panose="02040503050406030204" pitchFamily="18" charset="0"/>
                            <a:sym typeface="+mn-ea"/>
                          </a:rPr>
                          <m:t>2</m:t>
                        </m:r>
                      </m:sub>
                    </m:sSub>
                    <m:sSup>
                      <m:sSupPr>
                        <m:ctrlPr>
                          <a:rPr lang="en-US" altLang="zh-CN" i="1" dirty="0" smtClean="0">
                            <a:solidFill>
                              <a:schemeClr val="bg1"/>
                            </a:solidFill>
                            <a:latin typeface="Cambria Math" panose="02040503050406030204" pitchFamily="18" charset="0"/>
                            <a:sym typeface="+mn-ea"/>
                          </a:rPr>
                        </m:ctrlPr>
                      </m:sSupPr>
                      <m:e>
                        <m:r>
                          <a:rPr lang="en-US" altLang="zh-CN" b="0" i="1" dirty="0" smtClean="0">
                            <a:solidFill>
                              <a:schemeClr val="bg1"/>
                            </a:solidFill>
                            <a:latin typeface="Cambria Math" panose="02040503050406030204" pitchFamily="18" charset="0"/>
                            <a:sym typeface="+mn-ea"/>
                          </a:rPr>
                          <m:t>𝑥</m:t>
                        </m:r>
                      </m:e>
                      <m:sup>
                        <m:r>
                          <a:rPr lang="en-US" altLang="zh-CN" b="0" i="1" dirty="0" smtClean="0">
                            <a:solidFill>
                              <a:schemeClr val="bg1"/>
                            </a:solidFill>
                            <a:latin typeface="Cambria Math" panose="02040503050406030204" pitchFamily="18" charset="0"/>
                            <a:sym typeface="+mn-ea"/>
                          </a:rPr>
                          <m:t>2</m:t>
                        </m:r>
                      </m:sup>
                    </m:sSup>
                    <m:r>
                      <a:rPr lang="en-US" altLang="zh-CN" b="0" i="1" dirty="0" smtClean="0">
                        <a:solidFill>
                          <a:schemeClr val="bg1"/>
                        </a:solidFill>
                        <a:latin typeface="Cambria Math" panose="02040503050406030204" pitchFamily="18" charset="0"/>
                        <a:sym typeface="+mn-ea"/>
                      </a:rPr>
                      <m:t>+</m:t>
                    </m:r>
                    <m:r>
                      <a:rPr lang="en-US" altLang="zh-CN" b="0" i="1" dirty="0" smtClean="0">
                        <a:solidFill>
                          <a:schemeClr val="bg1"/>
                        </a:solidFill>
                        <a:latin typeface="Cambria Math" panose="02040503050406030204" pitchFamily="18" charset="0"/>
                        <a:ea typeface="Cambria Math" panose="02040503050406030204" pitchFamily="18" charset="0"/>
                        <a:sym typeface="+mn-ea"/>
                      </a:rPr>
                      <m:t>⋯+</m:t>
                    </m:r>
                    <m:sSub>
                      <m:sSubPr>
                        <m:ctrlPr>
                          <a:rPr lang="en-US" altLang="zh-CN" i="1" dirty="0">
                            <a:solidFill>
                              <a:schemeClr val="bg1"/>
                            </a:solidFill>
                            <a:latin typeface="Cambria Math" panose="02040503050406030204" pitchFamily="18" charset="0"/>
                            <a:sym typeface="+mn-ea"/>
                          </a:rPr>
                        </m:ctrlPr>
                      </m:sSubPr>
                      <m:e>
                        <m:r>
                          <a:rPr lang="en-US" altLang="zh-CN" i="1" dirty="0">
                            <a:solidFill>
                              <a:schemeClr val="bg1"/>
                            </a:solidFill>
                            <a:latin typeface="Cambria Math" panose="02040503050406030204" pitchFamily="18" charset="0"/>
                            <a:sym typeface="+mn-ea"/>
                          </a:rPr>
                          <m:t>𝑎</m:t>
                        </m:r>
                      </m:e>
                      <m:sub>
                        <m:r>
                          <a:rPr lang="en-US" altLang="zh-CN" b="0" i="1" dirty="0" smtClean="0">
                            <a:solidFill>
                              <a:schemeClr val="bg1"/>
                            </a:solidFill>
                            <a:latin typeface="Cambria Math" panose="02040503050406030204" pitchFamily="18" charset="0"/>
                            <a:sym typeface="+mn-ea"/>
                          </a:rPr>
                          <m:t>𝑛</m:t>
                        </m:r>
                      </m:sub>
                    </m:sSub>
                    <m:sSup>
                      <m:sSupPr>
                        <m:ctrlPr>
                          <a:rPr lang="en-US" altLang="zh-CN" i="1" dirty="0">
                            <a:solidFill>
                              <a:schemeClr val="bg1"/>
                            </a:solidFill>
                            <a:latin typeface="Cambria Math" panose="02040503050406030204" pitchFamily="18" charset="0"/>
                            <a:sym typeface="+mn-ea"/>
                          </a:rPr>
                        </m:ctrlPr>
                      </m:sSupPr>
                      <m:e>
                        <m:r>
                          <a:rPr lang="en-US" altLang="zh-CN" i="1" dirty="0">
                            <a:solidFill>
                              <a:schemeClr val="bg1"/>
                            </a:solidFill>
                            <a:latin typeface="Cambria Math" panose="02040503050406030204" pitchFamily="18" charset="0"/>
                            <a:sym typeface="+mn-ea"/>
                          </a:rPr>
                          <m:t>𝑥</m:t>
                        </m:r>
                      </m:e>
                      <m:sup>
                        <m:r>
                          <a:rPr lang="en-US" altLang="zh-CN" b="0" i="1" dirty="0" smtClean="0">
                            <a:solidFill>
                              <a:schemeClr val="bg1"/>
                            </a:solidFill>
                            <a:latin typeface="Cambria Math" panose="02040503050406030204" pitchFamily="18" charset="0"/>
                            <a:sym typeface="+mn-ea"/>
                          </a:rPr>
                          <m:t>𝑛</m:t>
                        </m:r>
                      </m:sup>
                    </m:sSup>
                  </m:oMath>
                </a14:m>
                <a:r>
                  <a:rPr lang="zh-CN" altLang="en-US" dirty="0" smtClean="0">
                    <a:solidFill>
                      <a:schemeClr val="bg1"/>
                    </a:solidFill>
                    <a:sym typeface="+mn-ea"/>
                  </a:rPr>
                  <a:t>满足</a:t>
                </a:r>
                <a:endParaRPr lang="en-US" altLang="zh-CN" dirty="0" smtClean="0">
                  <a:solidFill>
                    <a:schemeClr val="bg1"/>
                  </a:solidFill>
                  <a:sym typeface="+mn-ea"/>
                </a:endParaRPr>
              </a:p>
              <a:p>
                <a:pPr eaLnBrk="0" hangingPunct="0">
                  <a:buFontTx/>
                  <a:buNone/>
                </a:pPr>
                <a14:m>
                  <m:oMathPara xmlns:m="http://schemas.openxmlformats.org/officeDocument/2006/math">
                    <m:oMathParaPr>
                      <m:jc m:val="centerGroup"/>
                    </m:oMathParaPr>
                    <m:oMath xmlns:m="http://schemas.openxmlformats.org/officeDocument/2006/math">
                      <m:sSub>
                        <m:sSubPr>
                          <m:ctrlPr>
                            <a:rPr lang="en-US" altLang="zh-CN" i="1" dirty="0">
                              <a:solidFill>
                                <a:schemeClr val="bg1"/>
                              </a:solidFill>
                              <a:latin typeface="Cambria Math" panose="02040503050406030204" pitchFamily="18" charset="0"/>
                              <a:ea typeface="全新硬笔行书简" panose="02010600040101010101" pitchFamily="2" charset="-122"/>
                            </a:rPr>
                          </m:ctrlPr>
                        </m:sSubPr>
                        <m:e>
                          <m:r>
                            <a:rPr lang="en-US" altLang="zh-CN" i="1" dirty="0">
                              <a:solidFill>
                                <a:schemeClr val="bg1"/>
                              </a:solidFill>
                              <a:latin typeface="Cambria Math" panose="02040503050406030204" pitchFamily="18" charset="0"/>
                              <a:ea typeface="全新硬笔行书简" panose="02010600040101010101" pitchFamily="2" charset="-122"/>
                            </a:rPr>
                            <m:t>𝑝</m:t>
                          </m:r>
                        </m:e>
                        <m:sub>
                          <m:r>
                            <a:rPr lang="en-US" altLang="zh-CN" i="1" dirty="0">
                              <a:solidFill>
                                <a:schemeClr val="bg1"/>
                              </a:solidFill>
                              <a:latin typeface="Cambria Math" panose="02040503050406030204" pitchFamily="18" charset="0"/>
                              <a:ea typeface="全新硬笔行书简" panose="02010600040101010101" pitchFamily="2" charset="-122"/>
                            </a:rPr>
                            <m:t>𝑛</m:t>
                          </m:r>
                        </m:sub>
                      </m:sSub>
                      <m:d>
                        <m:dPr>
                          <m:ctrlPr>
                            <a:rPr lang="en-US" altLang="zh-CN" i="1" dirty="0">
                              <a:solidFill>
                                <a:schemeClr val="bg1"/>
                              </a:solidFill>
                              <a:latin typeface="Cambria Math" panose="02040503050406030204" pitchFamily="18" charset="0"/>
                              <a:ea typeface="全新硬笔行书简" panose="02010600040101010101" pitchFamily="2" charset="-122"/>
                            </a:rPr>
                          </m:ctrlPr>
                        </m:dPr>
                        <m:e>
                          <m:sSub>
                            <m:sSubPr>
                              <m:ctrlPr>
                                <a:rPr lang="en-US" altLang="zh-CN" i="1" dirty="0" smtClean="0">
                                  <a:solidFill>
                                    <a:schemeClr val="bg1"/>
                                  </a:solidFill>
                                  <a:latin typeface="Cambria Math" panose="02040503050406030204" pitchFamily="18" charset="0"/>
                                  <a:ea typeface="全新硬笔行书简" panose="02010600040101010101" pitchFamily="2" charset="-122"/>
                                </a:rPr>
                              </m:ctrlPr>
                            </m:sSubPr>
                            <m:e>
                              <m:r>
                                <a:rPr lang="en-US" altLang="zh-CN" b="0" i="1" dirty="0" smtClean="0">
                                  <a:solidFill>
                                    <a:schemeClr val="bg1"/>
                                  </a:solidFill>
                                  <a:latin typeface="Cambria Math" panose="02040503050406030204" pitchFamily="18" charset="0"/>
                                  <a:ea typeface="全新硬笔行书简" panose="02010600040101010101" pitchFamily="2" charset="-122"/>
                                </a:rPr>
                                <m:t>𝑥</m:t>
                              </m:r>
                            </m:e>
                            <m:sub>
                              <m:r>
                                <a:rPr lang="en-US" altLang="zh-CN" b="0" i="1" dirty="0" smtClean="0">
                                  <a:solidFill>
                                    <a:schemeClr val="bg1"/>
                                  </a:solidFill>
                                  <a:latin typeface="Cambria Math" panose="02040503050406030204" pitchFamily="18" charset="0"/>
                                  <a:ea typeface="全新硬笔行书简" panose="02010600040101010101" pitchFamily="2" charset="-122"/>
                                </a:rPr>
                                <m:t>𝑖</m:t>
                              </m:r>
                            </m:sub>
                          </m:sSub>
                        </m:e>
                      </m:d>
                      <m:r>
                        <a:rPr lang="en-US" altLang="zh-CN" i="1" dirty="0">
                          <a:solidFill>
                            <a:schemeClr val="bg1"/>
                          </a:solidFill>
                          <a:latin typeface="Cambria Math" panose="02040503050406030204" pitchFamily="18" charset="0"/>
                          <a:sym typeface="+mn-ea"/>
                        </a:rPr>
                        <m:t>=</m:t>
                      </m:r>
                      <m:r>
                        <a:rPr lang="en-US" altLang="zh-CN" b="0" i="1" dirty="0" smtClean="0">
                          <a:solidFill>
                            <a:schemeClr val="bg1"/>
                          </a:solidFill>
                          <a:latin typeface="Cambria Math" panose="02040503050406030204" pitchFamily="18" charset="0"/>
                          <a:ea typeface="全新硬笔行书简" panose="02010600040101010101" pitchFamily="2" charset="-122"/>
                        </a:rPr>
                        <m:t>𝑓</m:t>
                      </m:r>
                      <m:d>
                        <m:dPr>
                          <m:ctrlPr>
                            <a:rPr lang="en-US" altLang="zh-CN" i="1" dirty="0">
                              <a:solidFill>
                                <a:schemeClr val="bg1"/>
                              </a:solidFill>
                              <a:latin typeface="Cambria Math" panose="02040503050406030204" pitchFamily="18" charset="0"/>
                              <a:ea typeface="全新硬笔行书简" panose="02010600040101010101" pitchFamily="2" charset="-122"/>
                            </a:rPr>
                          </m:ctrlPr>
                        </m:dPr>
                        <m:e>
                          <m:sSub>
                            <m:sSubPr>
                              <m:ctrlPr>
                                <a:rPr lang="en-US" altLang="zh-CN" i="1" dirty="0">
                                  <a:solidFill>
                                    <a:schemeClr val="bg1"/>
                                  </a:solidFill>
                                  <a:latin typeface="Cambria Math" panose="02040503050406030204" pitchFamily="18" charset="0"/>
                                  <a:ea typeface="全新硬笔行书简" panose="02010600040101010101" pitchFamily="2" charset="-122"/>
                                </a:rPr>
                              </m:ctrlPr>
                            </m:sSubPr>
                            <m:e>
                              <m:r>
                                <a:rPr lang="en-US" altLang="zh-CN" i="1" dirty="0">
                                  <a:solidFill>
                                    <a:schemeClr val="bg1"/>
                                  </a:solidFill>
                                  <a:latin typeface="Cambria Math" panose="02040503050406030204" pitchFamily="18" charset="0"/>
                                  <a:ea typeface="全新硬笔行书简" panose="02010600040101010101" pitchFamily="2" charset="-122"/>
                                </a:rPr>
                                <m:t>𝑥</m:t>
                              </m:r>
                            </m:e>
                            <m:sub>
                              <m:r>
                                <a:rPr lang="en-US" altLang="zh-CN" i="1" dirty="0">
                                  <a:solidFill>
                                    <a:schemeClr val="bg1"/>
                                  </a:solidFill>
                                  <a:latin typeface="Cambria Math" panose="02040503050406030204" pitchFamily="18" charset="0"/>
                                  <a:ea typeface="全新硬笔行书简" panose="02010600040101010101" pitchFamily="2" charset="-122"/>
                                </a:rPr>
                                <m:t>𝑖</m:t>
                              </m:r>
                            </m:sub>
                          </m:sSub>
                        </m:e>
                      </m:d>
                      <m:r>
                        <a:rPr lang="en-US" altLang="zh-CN" b="0" i="1" dirty="0" smtClean="0">
                          <a:solidFill>
                            <a:schemeClr val="bg1"/>
                          </a:solidFill>
                          <a:latin typeface="Cambria Math" panose="02040503050406030204" pitchFamily="18" charset="0"/>
                          <a:ea typeface="全新硬笔行书简" panose="02010600040101010101" pitchFamily="2" charset="-122"/>
                        </a:rPr>
                        <m:t>=</m:t>
                      </m:r>
                      <m:sSub>
                        <m:sSubPr>
                          <m:ctrlPr>
                            <a:rPr lang="en-US" altLang="zh-CN" b="0" i="1" dirty="0" smtClean="0">
                              <a:solidFill>
                                <a:schemeClr val="bg1"/>
                              </a:solidFill>
                              <a:latin typeface="Cambria Math" panose="02040503050406030204" pitchFamily="18" charset="0"/>
                              <a:ea typeface="全新硬笔行书简" panose="02010600040101010101" pitchFamily="2" charset="-122"/>
                            </a:rPr>
                          </m:ctrlPr>
                        </m:sSubPr>
                        <m:e>
                          <m:r>
                            <a:rPr lang="en-US" altLang="zh-CN" b="0" i="1" dirty="0" smtClean="0">
                              <a:solidFill>
                                <a:schemeClr val="bg1"/>
                              </a:solidFill>
                              <a:latin typeface="Cambria Math" panose="02040503050406030204" pitchFamily="18" charset="0"/>
                              <a:ea typeface="全新硬笔行书简" panose="02010600040101010101" pitchFamily="2" charset="-122"/>
                            </a:rPr>
                            <m:t>𝑦</m:t>
                          </m:r>
                        </m:e>
                        <m:sub>
                          <m:r>
                            <a:rPr lang="en-US" altLang="zh-CN" b="0" i="1" dirty="0" smtClean="0">
                              <a:solidFill>
                                <a:schemeClr val="bg1"/>
                              </a:solidFill>
                              <a:latin typeface="Cambria Math" panose="02040503050406030204" pitchFamily="18" charset="0"/>
                              <a:ea typeface="全新硬笔行书简" panose="02010600040101010101" pitchFamily="2" charset="-122"/>
                            </a:rPr>
                            <m:t>𝑖</m:t>
                          </m:r>
                        </m:sub>
                      </m:sSub>
                      <m:r>
                        <a:rPr lang="en-US" altLang="zh-CN" b="0" i="1" dirty="0" smtClean="0">
                          <a:solidFill>
                            <a:schemeClr val="bg1"/>
                          </a:solidFill>
                          <a:latin typeface="Cambria Math" panose="02040503050406030204" pitchFamily="18" charset="0"/>
                          <a:ea typeface="全新硬笔行书简" panose="02010600040101010101" pitchFamily="2" charset="-122"/>
                        </a:rPr>
                        <m:t>(</m:t>
                      </m:r>
                      <m:r>
                        <a:rPr lang="en-US" altLang="zh-CN" b="0" i="1" dirty="0" smtClean="0">
                          <a:solidFill>
                            <a:schemeClr val="bg1"/>
                          </a:solidFill>
                          <a:latin typeface="Cambria Math" panose="02040503050406030204" pitchFamily="18" charset="0"/>
                          <a:ea typeface="全新硬笔行书简" panose="02010600040101010101" pitchFamily="2" charset="-122"/>
                        </a:rPr>
                        <m:t>𝑖</m:t>
                      </m:r>
                      <m:r>
                        <a:rPr lang="en-US" altLang="zh-CN" b="0" i="1" dirty="0" smtClean="0">
                          <a:solidFill>
                            <a:schemeClr val="bg1"/>
                          </a:solidFill>
                          <a:latin typeface="Cambria Math" panose="02040503050406030204" pitchFamily="18" charset="0"/>
                          <a:ea typeface="全新硬笔行书简" panose="02010600040101010101" pitchFamily="2" charset="-122"/>
                        </a:rPr>
                        <m:t>=0,1,2,⋯,</m:t>
                      </m:r>
                      <m:r>
                        <a:rPr lang="en-US" altLang="zh-CN" b="0" i="1" dirty="0" smtClean="0">
                          <a:solidFill>
                            <a:schemeClr val="bg1"/>
                          </a:solidFill>
                          <a:latin typeface="Cambria Math" panose="02040503050406030204" pitchFamily="18" charset="0"/>
                          <a:ea typeface="Cambria Math" panose="02040503050406030204" pitchFamily="18" charset="0"/>
                        </a:rPr>
                        <m:t>𝑛</m:t>
                      </m:r>
                      <m:r>
                        <a:rPr lang="en-US" altLang="zh-CN" b="0" i="1" dirty="0" smtClean="0">
                          <a:solidFill>
                            <a:schemeClr val="bg1"/>
                          </a:solidFill>
                          <a:latin typeface="Cambria Math" panose="02040503050406030204" pitchFamily="18" charset="0"/>
                          <a:ea typeface="Cambria Math" panose="02040503050406030204" pitchFamily="18" charset="0"/>
                        </a:rPr>
                        <m:t>)</m:t>
                      </m:r>
                    </m:oMath>
                  </m:oMathPara>
                </a14:m>
                <a:endParaRPr lang="en-US" altLang="zh-CN" dirty="0" smtClean="0">
                  <a:solidFill>
                    <a:schemeClr val="bg1"/>
                  </a:solidFill>
                  <a:sym typeface="+mn-ea"/>
                </a:endParaRPr>
              </a:p>
              <a:p>
                <a:pPr eaLnBrk="0" hangingPunct="0">
                  <a:buFontTx/>
                  <a:buNone/>
                </a:pPr>
                <a:r>
                  <a:rPr lang="zh-CN" altLang="en-US" dirty="0" smtClean="0">
                    <a:solidFill>
                      <a:schemeClr val="bg1"/>
                    </a:solidFill>
                    <a:sym typeface="+mn-ea"/>
                  </a:rPr>
                  <a:t>则多项式的系数满足下列线性方程组：</a:t>
                </a:r>
                <a:endParaRPr lang="en-US" altLang="zh-CN" dirty="0" smtClean="0">
                  <a:solidFill>
                    <a:schemeClr val="bg1"/>
                  </a:solidFill>
                  <a:sym typeface="+mn-ea"/>
                </a:endParaRPr>
              </a:p>
              <a:p>
                <a:pPr eaLnBrk="0" hangingPunct="0">
                  <a:buFontTx/>
                  <a:buNone/>
                </a:pPr>
                <a14:m>
                  <m:oMathPara xmlns:m="http://schemas.openxmlformats.org/officeDocument/2006/math">
                    <m:oMathParaPr>
                      <m:jc m:val="centerGroup"/>
                    </m:oMathParaPr>
                    <m:oMath xmlns:m="http://schemas.openxmlformats.org/officeDocument/2006/math">
                      <m:d>
                        <m:dPr>
                          <m:begChr m:val="{"/>
                          <m:endChr m:val=""/>
                          <m:ctrlPr>
                            <a:rPr lang="en-US" altLang="zh-CN" i="1" smtClean="0">
                              <a:solidFill>
                                <a:schemeClr val="bg1"/>
                              </a:solidFill>
                              <a:latin typeface="Cambria Math" panose="02040503050406030204" pitchFamily="18" charset="0"/>
                              <a:sym typeface="+mn-ea"/>
                            </a:rPr>
                          </m:ctrlPr>
                        </m:dPr>
                        <m:e>
                          <m:eqArr>
                            <m:eqArrPr>
                              <m:ctrlPr>
                                <a:rPr lang="en-US" altLang="zh-CN" i="1">
                                  <a:solidFill>
                                    <a:schemeClr val="bg1"/>
                                  </a:solidFill>
                                  <a:latin typeface="Cambria Math" panose="02040503050406030204" pitchFamily="18" charset="0"/>
                                  <a:sym typeface="+mn-ea"/>
                                </a:rPr>
                              </m:ctrlPr>
                            </m:eqArrPr>
                            <m:e>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𝑎</m:t>
                                  </m:r>
                                </m:e>
                                <m:sub>
                                  <m:r>
                                    <a:rPr lang="en-US" altLang="zh-CN" i="1">
                                      <a:solidFill>
                                        <a:schemeClr val="bg1"/>
                                      </a:solidFill>
                                      <a:latin typeface="Cambria Math" panose="02040503050406030204" pitchFamily="18" charset="0"/>
                                      <a:sym typeface="+mn-ea"/>
                                    </a:rPr>
                                    <m:t>0</m:t>
                                  </m:r>
                                </m:sub>
                              </m:sSub>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𝑎</m:t>
                                  </m:r>
                                </m:e>
                                <m:sub>
                                  <m:r>
                                    <a:rPr lang="en-US" altLang="zh-CN" i="1">
                                      <a:solidFill>
                                        <a:schemeClr val="bg1"/>
                                      </a:solidFill>
                                      <a:latin typeface="Cambria Math" panose="02040503050406030204" pitchFamily="18" charset="0"/>
                                      <a:sym typeface="+mn-ea"/>
                                    </a:rPr>
                                    <m:t>1</m:t>
                                  </m:r>
                                </m:sub>
                              </m:sSub>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0</m:t>
                                  </m:r>
                                </m:sub>
                              </m:sSub>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𝑎</m:t>
                                  </m:r>
                                </m:e>
                                <m:sub>
                                  <m:r>
                                    <a:rPr lang="en-US" altLang="zh-CN" i="1">
                                      <a:solidFill>
                                        <a:schemeClr val="bg1"/>
                                      </a:solidFill>
                                      <a:latin typeface="Cambria Math" panose="02040503050406030204" pitchFamily="18" charset="0"/>
                                      <a:sym typeface="+mn-ea"/>
                                    </a:rPr>
                                    <m:t>2</m:t>
                                  </m:r>
                                </m:sub>
                              </m:sSub>
                              <m:sSubSup>
                                <m:sSubSupPr>
                                  <m:ctrlPr>
                                    <a:rPr lang="en-US" altLang="zh-CN" i="1">
                                      <a:solidFill>
                                        <a:schemeClr val="bg1"/>
                                      </a:solidFill>
                                      <a:latin typeface="Cambria Math" panose="02040503050406030204" pitchFamily="18" charset="0"/>
                                      <a:sym typeface="+mn-ea"/>
                                    </a:rPr>
                                  </m:ctrlPr>
                                </m:sSubSupPr>
                                <m:e>
                                  <m:r>
                                    <a:rPr lang="en-US" altLang="zh-CN" i="1">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0</m:t>
                                  </m:r>
                                </m:sub>
                                <m:sup>
                                  <m:r>
                                    <a:rPr lang="en-US" altLang="zh-CN" i="1">
                                      <a:solidFill>
                                        <a:schemeClr val="bg1"/>
                                      </a:solidFill>
                                      <a:latin typeface="Cambria Math" panose="02040503050406030204" pitchFamily="18" charset="0"/>
                                      <a:sym typeface="+mn-ea"/>
                                    </a:rPr>
                                    <m:t>2</m:t>
                                  </m:r>
                                </m:sup>
                              </m:sSubSup>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𝑎</m:t>
                                  </m:r>
                                </m:e>
                                <m:sub>
                                  <m:r>
                                    <a:rPr lang="en-US" altLang="zh-CN" i="1">
                                      <a:solidFill>
                                        <a:schemeClr val="bg1"/>
                                      </a:solidFill>
                                      <a:latin typeface="Cambria Math" panose="02040503050406030204" pitchFamily="18" charset="0"/>
                                      <a:sym typeface="+mn-ea"/>
                                    </a:rPr>
                                    <m:t>𝑛</m:t>
                                  </m:r>
                                </m:sub>
                              </m:sSub>
                              <m:sSubSup>
                                <m:sSubSupPr>
                                  <m:ctrlPr>
                                    <a:rPr lang="en-US" altLang="zh-CN" i="1">
                                      <a:solidFill>
                                        <a:schemeClr val="bg1"/>
                                      </a:solidFill>
                                      <a:latin typeface="Cambria Math" panose="02040503050406030204" pitchFamily="18" charset="0"/>
                                      <a:sym typeface="+mn-ea"/>
                                    </a:rPr>
                                  </m:ctrlPr>
                                </m:sSubSupPr>
                                <m:e>
                                  <m:r>
                                    <a:rPr lang="en-US" altLang="zh-CN" b="0" i="1" smtClean="0">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0</m:t>
                                  </m:r>
                                </m:sub>
                                <m:sup>
                                  <m:r>
                                    <a:rPr lang="en-US" altLang="zh-CN" i="1">
                                      <a:solidFill>
                                        <a:schemeClr val="bg1"/>
                                      </a:solidFill>
                                      <a:latin typeface="Cambria Math" panose="02040503050406030204" pitchFamily="18" charset="0"/>
                                      <a:sym typeface="+mn-ea"/>
                                    </a:rPr>
                                    <m:t>𝑛</m:t>
                                  </m:r>
                                </m:sup>
                              </m:sSubSup>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𝑦</m:t>
                                  </m:r>
                                </m:e>
                                <m:sub>
                                  <m:r>
                                    <a:rPr lang="en-US" altLang="zh-CN" b="0" i="1" smtClean="0">
                                      <a:solidFill>
                                        <a:schemeClr val="bg1"/>
                                      </a:solidFill>
                                      <a:latin typeface="Cambria Math" panose="02040503050406030204" pitchFamily="18" charset="0"/>
                                      <a:sym typeface="+mn-ea"/>
                                    </a:rPr>
                                    <m:t>0</m:t>
                                  </m:r>
                                </m:sub>
                              </m:sSub>
                            </m:e>
                            <m:e>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𝑎</m:t>
                                  </m:r>
                                </m:e>
                                <m:sub>
                                  <m:r>
                                    <a:rPr lang="en-US" altLang="zh-CN" i="1">
                                      <a:solidFill>
                                        <a:schemeClr val="bg1"/>
                                      </a:solidFill>
                                      <a:latin typeface="Cambria Math" panose="02040503050406030204" pitchFamily="18" charset="0"/>
                                      <a:sym typeface="+mn-ea"/>
                                    </a:rPr>
                                    <m:t>0</m:t>
                                  </m:r>
                                </m:sub>
                              </m:sSub>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𝑎</m:t>
                                  </m:r>
                                </m:e>
                                <m:sub>
                                  <m:r>
                                    <a:rPr lang="en-US" altLang="zh-CN" i="1">
                                      <a:solidFill>
                                        <a:schemeClr val="bg1"/>
                                      </a:solidFill>
                                      <a:latin typeface="Cambria Math" panose="02040503050406030204" pitchFamily="18" charset="0"/>
                                      <a:sym typeface="+mn-ea"/>
                                    </a:rPr>
                                    <m:t>1</m:t>
                                  </m:r>
                                </m:sub>
                              </m:sSub>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1</m:t>
                                  </m:r>
                                </m:sub>
                              </m:sSub>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𝑎</m:t>
                                  </m:r>
                                </m:e>
                                <m:sub>
                                  <m:r>
                                    <a:rPr lang="en-US" altLang="zh-CN" i="1">
                                      <a:solidFill>
                                        <a:schemeClr val="bg1"/>
                                      </a:solidFill>
                                      <a:latin typeface="Cambria Math" panose="02040503050406030204" pitchFamily="18" charset="0"/>
                                      <a:sym typeface="+mn-ea"/>
                                    </a:rPr>
                                    <m:t>2</m:t>
                                  </m:r>
                                </m:sub>
                              </m:sSub>
                              <m:sSubSup>
                                <m:sSubSupPr>
                                  <m:ctrlPr>
                                    <a:rPr lang="en-US" altLang="zh-CN" i="1" smtClean="0">
                                      <a:solidFill>
                                        <a:schemeClr val="bg1"/>
                                      </a:solidFill>
                                      <a:latin typeface="Cambria Math" panose="02040503050406030204" pitchFamily="18" charset="0"/>
                                      <a:sym typeface="+mn-ea"/>
                                    </a:rPr>
                                  </m:ctrlPr>
                                </m:sSubSupPr>
                                <m:e>
                                  <m:r>
                                    <a:rPr lang="en-US" altLang="zh-CN" i="1">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1</m:t>
                                  </m:r>
                                </m:sub>
                                <m:sup>
                                  <m:r>
                                    <a:rPr lang="en-US" altLang="zh-CN" i="1">
                                      <a:solidFill>
                                        <a:schemeClr val="bg1"/>
                                      </a:solidFill>
                                      <a:latin typeface="Cambria Math" panose="02040503050406030204" pitchFamily="18" charset="0"/>
                                      <a:sym typeface="+mn-ea"/>
                                    </a:rPr>
                                    <m:t>2</m:t>
                                  </m:r>
                                </m:sup>
                              </m:sSubSup>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𝑎</m:t>
                                  </m:r>
                                </m:e>
                                <m:sub>
                                  <m:r>
                                    <a:rPr lang="en-US" altLang="zh-CN" i="1">
                                      <a:solidFill>
                                        <a:schemeClr val="bg1"/>
                                      </a:solidFill>
                                      <a:latin typeface="Cambria Math" panose="02040503050406030204" pitchFamily="18" charset="0"/>
                                      <a:sym typeface="+mn-ea"/>
                                    </a:rPr>
                                    <m:t>𝑛</m:t>
                                  </m:r>
                                </m:sub>
                              </m:sSub>
                              <m:sSubSup>
                                <m:sSubSupPr>
                                  <m:ctrlPr>
                                    <a:rPr lang="en-US" altLang="zh-CN" i="1">
                                      <a:solidFill>
                                        <a:schemeClr val="bg1"/>
                                      </a:solidFill>
                                      <a:latin typeface="Cambria Math" panose="02040503050406030204" pitchFamily="18" charset="0"/>
                                      <a:sym typeface="+mn-ea"/>
                                    </a:rPr>
                                  </m:ctrlPr>
                                </m:sSubSupPr>
                                <m:e>
                                  <m:r>
                                    <a:rPr lang="en-US" altLang="zh-CN" b="0" i="1" smtClean="0">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1</m:t>
                                  </m:r>
                                </m:sub>
                                <m:sup>
                                  <m:r>
                                    <a:rPr lang="en-US" altLang="zh-CN" i="1">
                                      <a:solidFill>
                                        <a:schemeClr val="bg1"/>
                                      </a:solidFill>
                                      <a:latin typeface="Cambria Math" panose="02040503050406030204" pitchFamily="18" charset="0"/>
                                      <a:sym typeface="+mn-ea"/>
                                    </a:rPr>
                                    <m:t>𝑛</m:t>
                                  </m:r>
                                </m:sup>
                              </m:sSubSup>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𝑦</m:t>
                                  </m:r>
                                </m:e>
                                <m:sub>
                                  <m:r>
                                    <a:rPr lang="en-US" altLang="zh-CN" b="0" i="1" smtClean="0">
                                      <a:solidFill>
                                        <a:schemeClr val="bg1"/>
                                      </a:solidFill>
                                      <a:latin typeface="Cambria Math" panose="02040503050406030204" pitchFamily="18" charset="0"/>
                                      <a:sym typeface="+mn-ea"/>
                                    </a:rPr>
                                    <m:t>1</m:t>
                                  </m:r>
                                </m:sub>
                              </m:sSub>
                            </m:e>
                            <m:e>
                              <m:r>
                                <a:rPr lang="en-US" altLang="zh-CN" i="1" smtClean="0">
                                  <a:solidFill>
                                    <a:schemeClr val="bg1"/>
                                  </a:solidFill>
                                  <a:latin typeface="Cambria Math" panose="02040503050406030204" pitchFamily="18" charset="0"/>
                                  <a:ea typeface="Cambria Math" panose="02040503050406030204" pitchFamily="18" charset="0"/>
                                  <a:sym typeface="+mn-ea"/>
                                </a:rPr>
                                <m:t>⋯⋯</m:t>
                              </m:r>
                            </m:e>
                            <m:e>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𝑎</m:t>
                                  </m:r>
                                </m:e>
                                <m:sub>
                                  <m:r>
                                    <a:rPr lang="en-US" altLang="zh-CN" i="1">
                                      <a:solidFill>
                                        <a:schemeClr val="bg1"/>
                                      </a:solidFill>
                                      <a:latin typeface="Cambria Math" panose="02040503050406030204" pitchFamily="18" charset="0"/>
                                      <a:sym typeface="+mn-ea"/>
                                    </a:rPr>
                                    <m:t>0</m:t>
                                  </m:r>
                                </m:sub>
                              </m:sSub>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𝑎</m:t>
                                  </m:r>
                                </m:e>
                                <m:sub>
                                  <m:r>
                                    <a:rPr lang="en-US" altLang="zh-CN" i="1">
                                      <a:solidFill>
                                        <a:schemeClr val="bg1"/>
                                      </a:solidFill>
                                      <a:latin typeface="Cambria Math" panose="02040503050406030204" pitchFamily="18" charset="0"/>
                                      <a:sym typeface="+mn-ea"/>
                                    </a:rPr>
                                    <m:t>1</m:t>
                                  </m:r>
                                </m:sub>
                              </m:sSub>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𝑛</m:t>
                                  </m:r>
                                </m:sub>
                              </m:sSub>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𝑎</m:t>
                                  </m:r>
                                </m:e>
                                <m:sub>
                                  <m:r>
                                    <a:rPr lang="en-US" altLang="zh-CN" i="1">
                                      <a:solidFill>
                                        <a:schemeClr val="bg1"/>
                                      </a:solidFill>
                                      <a:latin typeface="Cambria Math" panose="02040503050406030204" pitchFamily="18" charset="0"/>
                                      <a:sym typeface="+mn-ea"/>
                                    </a:rPr>
                                    <m:t>2</m:t>
                                  </m:r>
                                </m:sub>
                              </m:sSub>
                              <m:sSubSup>
                                <m:sSubSupPr>
                                  <m:ctrlPr>
                                    <a:rPr lang="en-US" altLang="zh-CN" i="1">
                                      <a:solidFill>
                                        <a:schemeClr val="bg1"/>
                                      </a:solidFill>
                                      <a:latin typeface="Cambria Math" panose="02040503050406030204" pitchFamily="18" charset="0"/>
                                      <a:sym typeface="+mn-ea"/>
                                    </a:rPr>
                                  </m:ctrlPr>
                                </m:sSubSup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𝑛</m:t>
                                  </m:r>
                                </m:sub>
                                <m:sup>
                                  <m:r>
                                    <a:rPr lang="en-US" altLang="zh-CN" i="1">
                                      <a:solidFill>
                                        <a:schemeClr val="bg1"/>
                                      </a:solidFill>
                                      <a:latin typeface="Cambria Math" panose="02040503050406030204" pitchFamily="18" charset="0"/>
                                      <a:sym typeface="+mn-ea"/>
                                    </a:rPr>
                                    <m:t>2</m:t>
                                  </m:r>
                                </m:sup>
                              </m:sSubSup>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𝑎</m:t>
                                  </m:r>
                                </m:e>
                                <m:sub>
                                  <m:r>
                                    <a:rPr lang="en-US" altLang="zh-CN" i="1">
                                      <a:solidFill>
                                        <a:schemeClr val="bg1"/>
                                      </a:solidFill>
                                      <a:latin typeface="Cambria Math" panose="02040503050406030204" pitchFamily="18" charset="0"/>
                                      <a:sym typeface="+mn-ea"/>
                                    </a:rPr>
                                    <m:t>𝑛</m:t>
                                  </m:r>
                                </m:sub>
                              </m:sSub>
                              <m:sSubSup>
                                <m:sSubSupPr>
                                  <m:ctrlPr>
                                    <a:rPr lang="en-US" altLang="zh-CN" i="1">
                                      <a:solidFill>
                                        <a:schemeClr val="bg1"/>
                                      </a:solidFill>
                                      <a:latin typeface="Cambria Math" panose="02040503050406030204" pitchFamily="18" charset="0"/>
                                      <a:sym typeface="+mn-ea"/>
                                    </a:rPr>
                                  </m:ctrlPr>
                                </m:sSubSupPr>
                                <m:e>
                                  <m:r>
                                    <a:rPr lang="en-US" altLang="zh-CN" b="0" i="1" smtClean="0">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𝑛</m:t>
                                  </m:r>
                                </m:sub>
                                <m:sup>
                                  <m:r>
                                    <a:rPr lang="en-US" altLang="zh-CN" i="1">
                                      <a:solidFill>
                                        <a:schemeClr val="bg1"/>
                                      </a:solidFill>
                                      <a:latin typeface="Cambria Math" panose="02040503050406030204" pitchFamily="18" charset="0"/>
                                      <a:sym typeface="+mn-ea"/>
                                    </a:rPr>
                                    <m:t>𝑛</m:t>
                                  </m:r>
                                </m:sup>
                              </m:sSubSup>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𝑦</m:t>
                                  </m:r>
                                </m:e>
                                <m:sub>
                                  <m:r>
                                    <a:rPr lang="en-US" altLang="zh-CN" i="1">
                                      <a:solidFill>
                                        <a:schemeClr val="bg1"/>
                                      </a:solidFill>
                                      <a:latin typeface="Cambria Math" panose="02040503050406030204" pitchFamily="18" charset="0"/>
                                      <a:sym typeface="+mn-ea"/>
                                    </a:rPr>
                                    <m:t>𝑛</m:t>
                                  </m:r>
                                </m:sub>
                              </m:sSub>
                            </m:e>
                          </m:eqArr>
                        </m:e>
                      </m:d>
                    </m:oMath>
                  </m:oMathPara>
                </a14:m>
                <a:endParaRPr lang="en-US" altLang="zh-CN" dirty="0" smtClean="0">
                  <a:solidFill>
                    <a:schemeClr val="bg1"/>
                  </a:solidFill>
                  <a:sym typeface="+mn-ea"/>
                </a:endParaRPr>
              </a:p>
              <a:p>
                <a:pPr eaLnBrk="0" hangingPunct="0">
                  <a:buFontTx/>
                  <a:buNone/>
                </a:pPr>
                <a:r>
                  <a:rPr lang="zh-CN" altLang="en-US" dirty="0" smtClean="0">
                    <a:solidFill>
                      <a:schemeClr val="bg1"/>
                    </a:solidFill>
                    <a:sym typeface="+mn-ea"/>
                  </a:rPr>
                  <a:t>其系数行列式是一个范德姆</a:t>
                </a:r>
                <a:r>
                  <a:rPr lang="en-US" altLang="zh-CN" dirty="0" smtClean="0">
                    <a:solidFill>
                      <a:schemeClr val="bg1"/>
                    </a:solidFill>
                    <a:sym typeface="+mn-ea"/>
                  </a:rPr>
                  <a:t>(</a:t>
                </a:r>
                <a:r>
                  <a:rPr lang="en-US" altLang="zh-CN" dirty="0" err="1" smtClean="0">
                    <a:solidFill>
                      <a:schemeClr val="bg1"/>
                    </a:solidFill>
                    <a:sym typeface="+mn-ea"/>
                  </a:rPr>
                  <a:t>Vandermonde</a:t>
                </a:r>
                <a:r>
                  <a:rPr lang="en-US" altLang="zh-CN" dirty="0" smtClean="0">
                    <a:solidFill>
                      <a:schemeClr val="bg1"/>
                    </a:solidFill>
                    <a:sym typeface="+mn-ea"/>
                  </a:rPr>
                  <a:t>)</a:t>
                </a:r>
                <a:r>
                  <a:rPr lang="zh-CN" altLang="en-US" dirty="0" smtClean="0">
                    <a:solidFill>
                      <a:schemeClr val="bg1"/>
                    </a:solidFill>
                    <a:sym typeface="+mn-ea"/>
                  </a:rPr>
                  <a:t>行列式</a:t>
                </a:r>
                <a:endParaRPr lang="en-US" altLang="zh-CN" dirty="0" smtClean="0">
                  <a:solidFill>
                    <a:schemeClr val="bg1"/>
                  </a:solidFill>
                  <a:sym typeface="+mn-ea"/>
                </a:endParaRPr>
              </a:p>
              <a:p>
                <a:pPr eaLnBrk="0" hangingPunct="0">
                  <a:buFontTx/>
                  <a:buNone/>
                </a:pPr>
                <a:endParaRPr lang="en-US" altLang="zh-CN" dirty="0">
                  <a:solidFill>
                    <a:schemeClr val="bg1"/>
                  </a:solidFill>
                  <a:sym typeface="+mn-ea"/>
                </a:endParaRPr>
              </a:p>
              <a:p>
                <a:pPr eaLnBrk="0" hangingPunct="0">
                  <a:buFontTx/>
                  <a:buNone/>
                </a:pPr>
                <a:endParaRPr lang="en-US" altLang="zh-CN" dirty="0" smtClean="0">
                  <a:solidFill>
                    <a:schemeClr val="bg1"/>
                  </a:solidFill>
                  <a:sym typeface="+mn-ea"/>
                </a:endParaRPr>
              </a:p>
              <a:p>
                <a:pPr eaLnBrk="0" hangingPunct="0">
                  <a:buFontTx/>
                  <a:buNone/>
                </a:pPr>
                <a:endParaRPr lang="en-US" altLang="zh-CN" dirty="0">
                  <a:solidFill>
                    <a:schemeClr val="bg1"/>
                  </a:solidFill>
                  <a:sym typeface="+mn-ea"/>
                </a:endParaRPr>
              </a:p>
              <a:p>
                <a:pPr eaLnBrk="0" hangingPunct="0">
                  <a:buFontTx/>
                  <a:buNone/>
                </a:pPr>
                <a:endParaRPr lang="en-US" altLang="zh-CN" dirty="0" smtClean="0">
                  <a:solidFill>
                    <a:schemeClr val="bg1"/>
                  </a:solidFill>
                  <a:sym typeface="+mn-ea"/>
                </a:endParaRPr>
              </a:p>
              <a:p>
                <a:pPr eaLnBrk="0" hangingPunct="0">
                  <a:buFontTx/>
                  <a:buNone/>
                </a:pPr>
                <a:endParaRPr lang="en-US" altLang="zh-CN" dirty="0">
                  <a:solidFill>
                    <a:schemeClr val="bg1"/>
                  </a:solidFill>
                  <a:sym typeface="+mn-ea"/>
                </a:endParaRPr>
              </a:p>
              <a:p>
                <a:pPr eaLnBrk="0" hangingPunct="0">
                  <a:buFontTx/>
                  <a:buNone/>
                </a:pPr>
                <a:endParaRPr lang="en-US" altLang="zh-CN" dirty="0" smtClean="0">
                  <a:solidFill>
                    <a:schemeClr val="bg1"/>
                  </a:solidFill>
                  <a:sym typeface="+mn-ea"/>
                </a:endParaRPr>
              </a:p>
              <a:p>
                <a:pPr eaLnBrk="0" hangingPunct="0">
                  <a:buFontTx/>
                  <a:buNone/>
                </a:pPr>
                <a:endParaRPr lang="en-US" altLang="zh-CN" dirty="0" smtClean="0">
                  <a:solidFill>
                    <a:schemeClr val="bg1"/>
                  </a:solidFill>
                  <a:sym typeface="+mn-ea"/>
                </a:endParaRPr>
              </a:p>
              <a:p>
                <a:pPr eaLnBrk="0" hangingPunct="0">
                  <a:buFontTx/>
                  <a:buNone/>
                </a:pPr>
                <a:r>
                  <a:rPr lang="zh-CN" altLang="en-US" dirty="0" smtClean="0">
                    <a:solidFill>
                      <a:schemeClr val="bg1"/>
                    </a:solidFill>
                    <a:sym typeface="+mn-ea"/>
                  </a:rPr>
                  <a:t>由克拉默法则知，存在唯一的一组系数</a:t>
                </a:r>
                <a14:m>
                  <m:oMath xmlns:m="http://schemas.openxmlformats.org/officeDocument/2006/math">
                    <m:sSub>
                      <m:sSubPr>
                        <m:ctrlPr>
                          <a:rPr lang="en-US" altLang="zh-CN" i="1" dirty="0">
                            <a:solidFill>
                              <a:schemeClr val="bg1"/>
                            </a:solidFill>
                            <a:latin typeface="Cambria Math" panose="02040503050406030204" pitchFamily="18" charset="0"/>
                            <a:sym typeface="+mn-ea"/>
                          </a:rPr>
                        </m:ctrlPr>
                      </m:sSubPr>
                      <m:e>
                        <m:r>
                          <a:rPr lang="en-US" altLang="zh-CN" i="1" dirty="0">
                            <a:solidFill>
                              <a:schemeClr val="bg1"/>
                            </a:solidFill>
                            <a:latin typeface="Cambria Math" panose="02040503050406030204" pitchFamily="18" charset="0"/>
                            <a:sym typeface="+mn-ea"/>
                          </a:rPr>
                          <m:t>𝑎</m:t>
                        </m:r>
                      </m:e>
                      <m:sub>
                        <m:r>
                          <a:rPr lang="en-US" altLang="zh-CN" i="1" dirty="0">
                            <a:solidFill>
                              <a:schemeClr val="bg1"/>
                            </a:solidFill>
                            <a:latin typeface="Cambria Math" panose="02040503050406030204" pitchFamily="18" charset="0"/>
                            <a:sym typeface="+mn-ea"/>
                          </a:rPr>
                          <m:t>0</m:t>
                        </m:r>
                      </m:sub>
                    </m:sSub>
                    <m:r>
                      <a:rPr lang="zh-CN" altLang="en-US" i="1" dirty="0" smtClean="0">
                        <a:solidFill>
                          <a:schemeClr val="bg1"/>
                        </a:solidFill>
                        <a:latin typeface="Cambria Math" panose="02040503050406030204" pitchFamily="18" charset="0"/>
                        <a:sym typeface="+mn-ea"/>
                      </a:rPr>
                      <m:t>，</m:t>
                    </m:r>
                    <m:sSub>
                      <m:sSubPr>
                        <m:ctrlPr>
                          <a:rPr lang="en-US" altLang="zh-CN" i="1" dirty="0">
                            <a:solidFill>
                              <a:schemeClr val="bg1"/>
                            </a:solidFill>
                            <a:latin typeface="Cambria Math" panose="02040503050406030204" pitchFamily="18" charset="0"/>
                            <a:sym typeface="+mn-ea"/>
                          </a:rPr>
                        </m:ctrlPr>
                      </m:sSubPr>
                      <m:e>
                        <m:r>
                          <a:rPr lang="en-US" altLang="zh-CN" i="1" dirty="0">
                            <a:solidFill>
                              <a:schemeClr val="bg1"/>
                            </a:solidFill>
                            <a:latin typeface="Cambria Math" panose="02040503050406030204" pitchFamily="18" charset="0"/>
                            <a:sym typeface="+mn-ea"/>
                          </a:rPr>
                          <m:t>𝑎</m:t>
                        </m:r>
                      </m:e>
                      <m:sub>
                        <m:r>
                          <a:rPr lang="en-US" altLang="zh-CN" i="1" dirty="0">
                            <a:solidFill>
                              <a:schemeClr val="bg1"/>
                            </a:solidFill>
                            <a:latin typeface="Cambria Math" panose="02040503050406030204" pitchFamily="18" charset="0"/>
                            <a:sym typeface="+mn-ea"/>
                          </a:rPr>
                          <m:t>1</m:t>
                        </m:r>
                      </m:sub>
                    </m:sSub>
                    <m:r>
                      <a:rPr lang="zh-CN" altLang="en-US" i="1" dirty="0" smtClean="0">
                        <a:solidFill>
                          <a:schemeClr val="bg1"/>
                        </a:solidFill>
                        <a:latin typeface="Cambria Math" panose="02040503050406030204" pitchFamily="18" charset="0"/>
                        <a:sym typeface="+mn-ea"/>
                      </a:rPr>
                      <m:t>，</m:t>
                    </m:r>
                    <m:sSub>
                      <m:sSubPr>
                        <m:ctrlPr>
                          <a:rPr lang="en-US" altLang="zh-CN" i="1" dirty="0">
                            <a:solidFill>
                              <a:schemeClr val="bg1"/>
                            </a:solidFill>
                            <a:latin typeface="Cambria Math" panose="02040503050406030204" pitchFamily="18" charset="0"/>
                            <a:sym typeface="+mn-ea"/>
                          </a:rPr>
                        </m:ctrlPr>
                      </m:sSubPr>
                      <m:e>
                        <m:r>
                          <a:rPr lang="en-US" altLang="zh-CN" i="1" dirty="0">
                            <a:solidFill>
                              <a:schemeClr val="bg1"/>
                            </a:solidFill>
                            <a:latin typeface="Cambria Math" panose="02040503050406030204" pitchFamily="18" charset="0"/>
                            <a:sym typeface="+mn-ea"/>
                          </a:rPr>
                          <m:t>𝑎</m:t>
                        </m:r>
                      </m:e>
                      <m:sub>
                        <m:r>
                          <a:rPr lang="en-US" altLang="zh-CN" i="1" dirty="0">
                            <a:solidFill>
                              <a:schemeClr val="bg1"/>
                            </a:solidFill>
                            <a:latin typeface="Cambria Math" panose="02040503050406030204" pitchFamily="18" charset="0"/>
                            <a:sym typeface="+mn-ea"/>
                          </a:rPr>
                          <m:t>2</m:t>
                        </m:r>
                      </m:sub>
                    </m:sSub>
                    <m:r>
                      <a:rPr lang="zh-CN" altLang="en-US" i="1" dirty="0" smtClean="0">
                        <a:solidFill>
                          <a:schemeClr val="bg1"/>
                        </a:solidFill>
                        <a:latin typeface="Cambria Math" panose="02040503050406030204" pitchFamily="18" charset="0"/>
                        <a:sym typeface="+mn-ea"/>
                      </a:rPr>
                      <m:t>，</m:t>
                    </m:r>
                    <m:r>
                      <a:rPr lang="en-US" altLang="zh-CN" i="1" dirty="0">
                        <a:solidFill>
                          <a:schemeClr val="bg1"/>
                        </a:solidFill>
                        <a:latin typeface="Cambria Math" panose="02040503050406030204" pitchFamily="18" charset="0"/>
                        <a:ea typeface="Cambria Math" panose="02040503050406030204" pitchFamily="18" charset="0"/>
                        <a:sym typeface="+mn-ea"/>
                      </a:rPr>
                      <m:t>⋯</m:t>
                    </m:r>
                    <m:sSub>
                      <m:sSubPr>
                        <m:ctrlPr>
                          <a:rPr lang="en-US" altLang="zh-CN" i="1" dirty="0">
                            <a:solidFill>
                              <a:schemeClr val="bg1"/>
                            </a:solidFill>
                            <a:latin typeface="Cambria Math" panose="02040503050406030204" pitchFamily="18" charset="0"/>
                            <a:sym typeface="+mn-ea"/>
                          </a:rPr>
                        </m:ctrlPr>
                      </m:sSubPr>
                      <m:e>
                        <m:r>
                          <a:rPr lang="en-US" altLang="zh-CN" i="1" dirty="0">
                            <a:solidFill>
                              <a:schemeClr val="bg1"/>
                            </a:solidFill>
                            <a:latin typeface="Cambria Math" panose="02040503050406030204" pitchFamily="18" charset="0"/>
                            <a:sym typeface="+mn-ea"/>
                          </a:rPr>
                          <m:t>𝑎</m:t>
                        </m:r>
                      </m:e>
                      <m:sub>
                        <m:r>
                          <a:rPr lang="en-US" altLang="zh-CN" i="1" dirty="0">
                            <a:solidFill>
                              <a:schemeClr val="bg1"/>
                            </a:solidFill>
                            <a:latin typeface="Cambria Math" panose="02040503050406030204" pitchFamily="18" charset="0"/>
                            <a:sym typeface="+mn-ea"/>
                          </a:rPr>
                          <m:t>𝑛</m:t>
                        </m:r>
                      </m:sub>
                    </m:sSub>
                  </m:oMath>
                </a14:m>
                <a:r>
                  <a:rPr lang="zh-CN" altLang="en-US" dirty="0" smtClean="0">
                    <a:solidFill>
                      <a:schemeClr val="bg1"/>
                    </a:solidFill>
                    <a:sym typeface="+mn-ea"/>
                  </a:rPr>
                  <a:t>满足上述线性方程组。从而定理</a:t>
                </a:r>
                <a:r>
                  <a:rPr lang="en-US" altLang="zh-CN" dirty="0" smtClean="0">
                    <a:solidFill>
                      <a:schemeClr val="bg1"/>
                    </a:solidFill>
                    <a:sym typeface="+mn-ea"/>
                  </a:rPr>
                  <a:t>2</a:t>
                </a:r>
                <a:r>
                  <a:rPr lang="zh-CN" altLang="en-US" dirty="0" smtClean="0">
                    <a:solidFill>
                      <a:schemeClr val="bg1"/>
                    </a:solidFill>
                    <a:sym typeface="+mn-ea"/>
                  </a:rPr>
                  <a:t>得证。</a:t>
                </a:r>
                <a:endParaRPr lang="en-US" altLang="zh-CN" dirty="0" smtClean="0">
                  <a:solidFill>
                    <a:schemeClr val="bg1"/>
                  </a:solidFill>
                  <a:sym typeface="+mn-ea"/>
                </a:endParaRPr>
              </a:p>
              <a:p>
                <a:pPr eaLnBrk="0" hangingPunct="0">
                  <a:buFontTx/>
                  <a:buNone/>
                </a:pPr>
                <a:endParaRPr lang="zh-CN" altLang="en-US" dirty="0">
                  <a:solidFill>
                    <a:schemeClr val="bg1"/>
                  </a:solidFill>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bwMode="auto">
              <a:xfrm>
                <a:off x="5029228" y="533476"/>
                <a:ext cx="6781622" cy="5218865"/>
              </a:xfrm>
              <a:prstGeom prst="rect">
                <a:avLst/>
              </a:prstGeom>
              <a:blipFill rotWithShape="1">
                <a:blip r:embed="rId5"/>
                <a:stretch>
                  <a:fillRect l="-719" t="-935"/>
                </a:stretch>
              </a:blipFill>
              <a:ln>
                <a:noFill/>
              </a:ln>
            </p:spPr>
            <p:txBody>
              <a:bodyPr/>
              <a:lstStyle/>
              <a:p>
                <a:r>
                  <a:rPr lang="zh-CN" altLang="en-US">
                    <a:noFill/>
                  </a:rPr>
                  <a:t> </a:t>
                </a:r>
                <a:endParaRPr lang="zh-CN" altLang="en-US">
                  <a:noFill/>
                </a:endParaRPr>
              </a:p>
            </p:txBody>
          </p:sp>
        </mc:Fallback>
      </mc:AlternateContent>
      <p:graphicFrame>
        <p:nvGraphicFramePr>
          <p:cNvPr id="7" name="对象 6"/>
          <p:cNvGraphicFramePr>
            <a:graphicFrameLocks noChangeAspect="1"/>
          </p:cNvGraphicFramePr>
          <p:nvPr/>
        </p:nvGraphicFramePr>
        <p:xfrm>
          <a:off x="5465763" y="2971800"/>
          <a:ext cx="5029200" cy="1676400"/>
        </p:xfrm>
        <a:graphic>
          <a:graphicData uri="http://schemas.openxmlformats.org/presentationml/2006/ole">
            <mc:AlternateContent xmlns:mc="http://schemas.openxmlformats.org/markup-compatibility/2006">
              <mc:Choice xmlns:v="urn:schemas-microsoft-com:vml" Requires="v">
                <p:oleObj spid="_x0000_s1067" name="Equation" r:id="rId6" imgW="67665600" imgH="22555200" progId="Equation.DSMT4">
                  <p:embed/>
                </p:oleObj>
              </mc:Choice>
              <mc:Fallback>
                <p:oleObj name="Equation" r:id="rId6" imgW="67665600" imgH="22555200" progId="Equation.DSMT4">
                  <p:embed/>
                  <p:pic>
                    <p:nvPicPr>
                      <p:cNvPr id="0" name="图片 1050"/>
                      <p:cNvPicPr/>
                      <p:nvPr/>
                    </p:nvPicPr>
                    <p:blipFill>
                      <a:blip r:embed="rId7"/>
                      <a:stretch>
                        <a:fillRect/>
                      </a:stretch>
                    </p:blipFill>
                    <p:spPr>
                      <a:xfrm>
                        <a:off x="5465763" y="2971800"/>
                        <a:ext cx="5029200" cy="1676400"/>
                      </a:xfrm>
                      <a:prstGeom prst="rect">
                        <a:avLst/>
                      </a:prstGeom>
                      <a:solidFill>
                        <a:schemeClr val="bg1"/>
                      </a:solidFill>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wd">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iterate type="wd">
                                    <p:tmPct val="10000"/>
                                  </p:iterate>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iterate type="wd">
                                    <p:tmPct val="10000"/>
                                  </p:iterate>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iterate type="wd">
                                    <p:tmPct val="10000"/>
                                  </p:iterate>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additive="base">
                                        <p:cTn id="3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4" name="矩形 1"/>
          <p:cNvSpPr>
            <a:spLocks noChangeArrowheads="1"/>
          </p:cNvSpPr>
          <p:nvPr/>
        </p:nvSpPr>
        <p:spPr bwMode="auto">
          <a:xfrm>
            <a:off x="990600" y="523875"/>
            <a:ext cx="47147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dirty="0" smtClean="0">
                <a:solidFill>
                  <a:srgbClr val="FF0000"/>
                </a:solidFill>
                <a:latin typeface="方正硬笔楷书繁体" panose="03000509000000000000" pitchFamily="65" charset="-122"/>
                <a:ea typeface="方正硬笔楷书繁体" panose="03000509000000000000" pitchFamily="65" charset="-122"/>
              </a:rPr>
              <a:t>1.2 </a:t>
            </a:r>
            <a:r>
              <a:rPr lang="zh-CN" altLang="en-US" sz="3600" b="1" dirty="0" smtClean="0">
                <a:solidFill>
                  <a:srgbClr val="FF0000"/>
                </a:solidFill>
                <a:latin typeface="方正硬笔楷书繁体" panose="03000509000000000000" pitchFamily="65" charset="-122"/>
                <a:ea typeface="方正硬笔楷书繁体" panose="03000509000000000000" pitchFamily="65" charset="-122"/>
              </a:rPr>
              <a:t>拉格朗日插值公式</a:t>
            </a:r>
            <a:endParaRPr lang="zh-CN" altLang="en-US" sz="3600" b="1" dirty="0">
              <a:solidFill>
                <a:srgbClr val="FF0000"/>
              </a:solidFill>
              <a:latin typeface="方正硬笔楷书繁体" panose="03000509000000000000" pitchFamily="65" charset="-122"/>
              <a:ea typeface="方正硬笔楷书繁体" panose="03000509000000000000" pitchFamily="65" charset="-122"/>
            </a:endParaRPr>
          </a:p>
        </p:txBody>
      </p:sp>
      <mc:AlternateContent xmlns:mc="http://schemas.openxmlformats.org/markup-compatibility/2006" xmlns:a14="http://schemas.microsoft.com/office/drawing/2010/main">
        <mc:Choice Requires="a14">
          <p:sp>
            <p:nvSpPr>
              <p:cNvPr id="2" name="文本框 1"/>
              <p:cNvSpPr txBox="1"/>
              <p:nvPr/>
            </p:nvSpPr>
            <p:spPr bwMode="auto">
              <a:xfrm>
                <a:off x="886691" y="1385454"/>
                <a:ext cx="10695565" cy="4892863"/>
              </a:xfrm>
              <a:prstGeom prst="rect">
                <a:avLst/>
              </a:prstGeom>
              <a:noFill/>
              <a:ln>
                <a:noFill/>
              </a:ln>
            </p:spPr>
            <p:txBody>
              <a:bodyPr wrap="square" rtlCol="0">
                <a:spAutoFit/>
              </a:bodyPr>
              <a:lstStyle/>
              <a:p>
                <a:pPr marL="285750" indent="-285750" eaLnBrk="0" hangingPunct="0">
                  <a:buFont typeface="Arial" panose="020B0604020202020204" pitchFamily="34" charset="0"/>
                  <a:buChar char="•"/>
                </a:pPr>
                <a:r>
                  <a:rPr lang="en-US" altLang="zh-CN" dirty="0" smtClean="0">
                    <a:solidFill>
                      <a:schemeClr val="bg1"/>
                    </a:solidFill>
                    <a:sym typeface="+mn-ea"/>
                  </a:rPr>
                  <a:t>1.2.1 </a:t>
                </a:r>
                <a:r>
                  <a:rPr lang="zh-CN" altLang="en-US" dirty="0" smtClean="0">
                    <a:solidFill>
                      <a:schemeClr val="bg1"/>
                    </a:solidFill>
                    <a:sym typeface="+mn-ea"/>
                  </a:rPr>
                  <a:t>拉格朗日插值基函数</a:t>
                </a:r>
                <a:endParaRPr lang="en-US" altLang="zh-CN" dirty="0" smtClean="0">
                  <a:solidFill>
                    <a:schemeClr val="bg1"/>
                  </a:solidFill>
                  <a:sym typeface="+mn-ea"/>
                </a:endParaRPr>
              </a:p>
              <a:p>
                <a:pPr eaLnBrk="0" hangingPunct="0"/>
                <a:r>
                  <a:rPr lang="zh-CN" altLang="en-US" dirty="0" smtClean="0">
                    <a:solidFill>
                      <a:schemeClr val="bg1"/>
                    </a:solidFill>
                    <a:sym typeface="+mn-ea"/>
                  </a:rPr>
                  <a:t>定义：设有</a:t>
                </a:r>
                <a:r>
                  <a:rPr lang="en-US" altLang="zh-CN" dirty="0" smtClean="0">
                    <a:solidFill>
                      <a:schemeClr val="bg1"/>
                    </a:solidFill>
                    <a:sym typeface="+mn-ea"/>
                  </a:rPr>
                  <a:t>n</a:t>
                </a:r>
                <a:r>
                  <a:rPr lang="zh-CN" altLang="en-US" dirty="0" smtClean="0">
                    <a:solidFill>
                      <a:schemeClr val="bg1"/>
                    </a:solidFill>
                    <a:sym typeface="+mn-ea"/>
                  </a:rPr>
                  <a:t>个不同节点</a:t>
                </a:r>
                <a14:m>
                  <m:oMath xmlns:m="http://schemas.openxmlformats.org/officeDocument/2006/math">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𝑥</m:t>
                        </m:r>
                      </m:e>
                      <m:sub>
                        <m:r>
                          <a:rPr lang="en-US" altLang="zh-CN" i="1">
                            <a:solidFill>
                              <a:schemeClr val="bg1"/>
                            </a:solidFill>
                            <a:latin typeface="Cambria Math" panose="02040503050406030204" pitchFamily="18" charset="0"/>
                            <a:ea typeface="全新硬笔行书简" panose="02010600040101010101" pitchFamily="2" charset="-122"/>
                          </a:rPr>
                          <m:t>0</m:t>
                        </m:r>
                      </m:sub>
                    </m:sSub>
                    <m:r>
                      <a:rPr lang="en-US" altLang="zh-CN" i="1">
                        <a:solidFill>
                          <a:schemeClr val="bg1"/>
                        </a:solidFill>
                        <a:latin typeface="Cambria Math" panose="02040503050406030204" pitchFamily="18" charset="0"/>
                        <a:ea typeface="全新硬笔行书简" panose="02010600040101010101" pitchFamily="2" charset="-122"/>
                      </a:rPr>
                      <m:t>,</m:t>
                    </m:r>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𝑥</m:t>
                        </m:r>
                      </m:e>
                      <m:sub>
                        <m:r>
                          <a:rPr lang="en-US" altLang="zh-CN" i="1">
                            <a:solidFill>
                              <a:schemeClr val="bg1"/>
                            </a:solidFill>
                            <a:latin typeface="Cambria Math" panose="02040503050406030204" pitchFamily="18" charset="0"/>
                            <a:ea typeface="全新硬笔行书简" panose="02010600040101010101" pitchFamily="2" charset="-122"/>
                          </a:rPr>
                          <m:t>1</m:t>
                        </m:r>
                      </m:sub>
                    </m:sSub>
                    <m:r>
                      <a:rPr lang="en-US" altLang="zh-CN" i="1">
                        <a:solidFill>
                          <a:schemeClr val="bg1"/>
                        </a:solidFill>
                        <a:latin typeface="Cambria Math" panose="02040503050406030204" pitchFamily="18" charset="0"/>
                        <a:ea typeface="全新硬笔行书简" panose="02010600040101010101" pitchFamily="2" charset="-122"/>
                      </a:rPr>
                      <m:t>,</m:t>
                    </m:r>
                    <m:r>
                      <a:rPr lang="en-US" altLang="zh-CN" i="1">
                        <a:solidFill>
                          <a:schemeClr val="bg1"/>
                        </a:solidFill>
                        <a:latin typeface="Cambria Math" panose="02040503050406030204" pitchFamily="18" charset="0"/>
                        <a:ea typeface="Cambria Math" panose="02040503050406030204" pitchFamily="18" charset="0"/>
                      </a:rPr>
                      <m:t>⋯,</m:t>
                    </m:r>
                    <m:sSub>
                      <m:sSubPr>
                        <m:ctrlPr>
                          <a:rPr lang="en-US" altLang="zh-CN" i="1">
                            <a:solidFill>
                              <a:schemeClr val="bg1"/>
                            </a:solidFill>
                            <a:latin typeface="Cambria Math" panose="02040503050406030204" pitchFamily="18" charset="0"/>
                            <a:ea typeface="Cambria Math" panose="02040503050406030204" pitchFamily="18" charset="0"/>
                          </a:rPr>
                        </m:ctrlPr>
                      </m:sSubPr>
                      <m:e>
                        <m:r>
                          <a:rPr lang="en-US" altLang="zh-CN" i="1">
                            <a:solidFill>
                              <a:schemeClr val="bg1"/>
                            </a:solidFill>
                            <a:latin typeface="Cambria Math" panose="02040503050406030204" pitchFamily="18" charset="0"/>
                            <a:ea typeface="Cambria Math" panose="02040503050406030204" pitchFamily="18" charset="0"/>
                          </a:rPr>
                          <m:t>𝑥</m:t>
                        </m:r>
                      </m:e>
                      <m:sub>
                        <m:r>
                          <a:rPr lang="en-US" altLang="zh-CN" i="1">
                            <a:solidFill>
                              <a:schemeClr val="bg1"/>
                            </a:solidFill>
                            <a:latin typeface="Cambria Math" panose="02040503050406030204" pitchFamily="18" charset="0"/>
                            <a:ea typeface="Cambria Math" panose="02040503050406030204" pitchFamily="18" charset="0"/>
                          </a:rPr>
                          <m:t>𝑛</m:t>
                        </m:r>
                      </m:sub>
                    </m:sSub>
                  </m:oMath>
                </a14:m>
                <a:r>
                  <a:rPr lang="zh-CN" altLang="en-US" dirty="0" smtClean="0">
                    <a:solidFill>
                      <a:schemeClr val="bg1"/>
                    </a:solidFill>
                    <a:sym typeface="+mn-ea"/>
                  </a:rPr>
                  <a:t>，</a:t>
                </a:r>
                <a:r>
                  <a:rPr lang="en-US" altLang="zh-CN" dirty="0" smtClean="0">
                    <a:solidFill>
                      <a:schemeClr val="bg1"/>
                    </a:solidFill>
                    <a:sym typeface="+mn-ea"/>
                  </a:rPr>
                  <a:t>n</a:t>
                </a:r>
                <a:r>
                  <a:rPr lang="zh-CN" altLang="en-US" dirty="0" smtClean="0">
                    <a:solidFill>
                      <a:schemeClr val="bg1"/>
                    </a:solidFill>
                    <a:sym typeface="+mn-ea"/>
                  </a:rPr>
                  <a:t>次函数</a:t>
                </a:r>
                <a14:m>
                  <m:oMath xmlns:m="http://schemas.openxmlformats.org/officeDocument/2006/math">
                    <m:sSub>
                      <m:sSubPr>
                        <m:ctrlPr>
                          <a:rPr lang="en-US" altLang="zh-CN"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𝑙</m:t>
                        </m:r>
                      </m:e>
                      <m:sub>
                        <m:r>
                          <a:rPr lang="en-US" altLang="zh-CN" b="0" i="1" smtClean="0">
                            <a:solidFill>
                              <a:schemeClr val="bg1"/>
                            </a:solidFill>
                            <a:latin typeface="Cambria Math" panose="02040503050406030204" pitchFamily="18" charset="0"/>
                            <a:sym typeface="+mn-ea"/>
                          </a:rPr>
                          <m:t>𝑖</m:t>
                        </m:r>
                      </m:sub>
                    </m:sSub>
                    <m:d>
                      <m:dPr>
                        <m:ctrlPr>
                          <a:rPr lang="en-US" altLang="zh-CN" b="0" i="1" smtClean="0">
                            <a:solidFill>
                              <a:schemeClr val="bg1"/>
                            </a:solidFill>
                            <a:latin typeface="Cambria Math" panose="02040503050406030204" pitchFamily="18" charset="0"/>
                            <a:sym typeface="+mn-ea"/>
                          </a:rPr>
                        </m:ctrlPr>
                      </m:dPr>
                      <m:e>
                        <m:r>
                          <a:rPr lang="en-US" altLang="zh-CN" b="0" i="1" smtClean="0">
                            <a:solidFill>
                              <a:schemeClr val="bg1"/>
                            </a:solidFill>
                            <a:latin typeface="Cambria Math" panose="02040503050406030204" pitchFamily="18" charset="0"/>
                            <a:sym typeface="+mn-ea"/>
                          </a:rPr>
                          <m:t>𝑥</m:t>
                        </m:r>
                      </m:e>
                    </m:d>
                    <m:r>
                      <a:rPr lang="en-US" altLang="zh-CN" b="0" i="1" smtClean="0">
                        <a:solidFill>
                          <a:schemeClr val="bg1"/>
                        </a:solidFill>
                        <a:latin typeface="Cambria Math" panose="02040503050406030204" pitchFamily="18" charset="0"/>
                        <a:sym typeface="+mn-ea"/>
                      </a:rPr>
                      <m:t>=</m:t>
                    </m:r>
                    <m:nary>
                      <m:naryPr>
                        <m:chr m:val="∏"/>
                        <m:supHide m:val="on"/>
                        <m:ctrlPr>
                          <a:rPr lang="en-US" altLang="zh-CN" b="0" i="1" smtClean="0">
                            <a:solidFill>
                              <a:schemeClr val="bg1"/>
                            </a:solidFill>
                            <a:latin typeface="Cambria Math" panose="02040503050406030204" pitchFamily="18" charset="0"/>
                            <a:sym typeface="+mn-ea"/>
                          </a:rPr>
                        </m:ctrlPr>
                      </m:naryPr>
                      <m:sub>
                        <m:r>
                          <m:rPr>
                            <m:brk m:alnAt="7"/>
                          </m:rPr>
                          <a:rPr lang="en-US" altLang="zh-CN" b="0" i="1" smtClean="0">
                            <a:solidFill>
                              <a:schemeClr val="bg1"/>
                            </a:solidFill>
                            <a:latin typeface="Cambria Math" panose="02040503050406030204" pitchFamily="18" charset="0"/>
                            <a:sym typeface="+mn-ea"/>
                          </a:rPr>
                          <m:t>𝑘</m:t>
                        </m:r>
                        <m:r>
                          <a:rPr lang="en-US" altLang="zh-CN" b="0" i="1" smtClean="0">
                            <a:solidFill>
                              <a:schemeClr val="bg1"/>
                            </a:solidFill>
                            <a:latin typeface="Cambria Math" panose="02040503050406030204" pitchFamily="18" charset="0"/>
                            <a:ea typeface="Cambria Math" panose="02040503050406030204" pitchFamily="18" charset="0"/>
                            <a:sym typeface="+mn-ea"/>
                          </a:rPr>
                          <m:t>≠</m:t>
                        </m:r>
                        <m:r>
                          <a:rPr lang="en-US" altLang="zh-CN" b="0" i="1" smtClean="0">
                            <a:solidFill>
                              <a:schemeClr val="bg1"/>
                            </a:solidFill>
                            <a:latin typeface="Cambria Math" panose="02040503050406030204" pitchFamily="18" charset="0"/>
                            <a:ea typeface="Cambria Math" panose="02040503050406030204" pitchFamily="18" charset="0"/>
                            <a:sym typeface="+mn-ea"/>
                          </a:rPr>
                          <m:t>𝑖</m:t>
                        </m:r>
                      </m:sub>
                      <m:sup/>
                      <m:e>
                        <m:f>
                          <m:fPr>
                            <m:ctrlPr>
                              <a:rPr lang="en-US" altLang="zh-CN" i="1">
                                <a:solidFill>
                                  <a:schemeClr val="bg1"/>
                                </a:solidFill>
                                <a:latin typeface="Cambria Math" panose="02040503050406030204" pitchFamily="18" charset="0"/>
                                <a:sym typeface="+mn-ea"/>
                              </a:rPr>
                            </m:ctrlPr>
                          </m:fPr>
                          <m:num>
                            <m:r>
                              <a:rPr lang="en-US" altLang="zh-CN" i="1">
                                <a:solidFill>
                                  <a:schemeClr val="bg1"/>
                                </a:solidFill>
                                <a:latin typeface="Cambria Math" panose="02040503050406030204" pitchFamily="18" charset="0"/>
                                <a:sym typeface="+mn-ea"/>
                              </a:rPr>
                              <m:t> (</m:t>
                            </m:r>
                            <m:r>
                              <a:rPr lang="en-US" altLang="zh-CN" i="1">
                                <a:solidFill>
                                  <a:schemeClr val="bg1"/>
                                </a:solidFill>
                                <a:latin typeface="Cambria Math" panose="02040503050406030204" pitchFamily="18" charset="0"/>
                                <a:sym typeface="+mn-ea"/>
                              </a:rPr>
                              <m:t>𝑥</m:t>
                            </m:r>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𝑘</m:t>
                                </m:r>
                              </m:sub>
                            </m:sSub>
                            <m:r>
                              <a:rPr lang="en-US" altLang="zh-CN" i="1">
                                <a:solidFill>
                                  <a:schemeClr val="bg1"/>
                                </a:solidFill>
                                <a:latin typeface="Cambria Math" panose="02040503050406030204" pitchFamily="18" charset="0"/>
                                <a:sym typeface="+mn-ea"/>
                              </a:rPr>
                              <m:t>)</m:t>
                            </m:r>
                          </m:num>
                          <m:den>
                            <m:r>
                              <a:rPr lang="en-US" altLang="zh-CN" i="1">
                                <a:solidFill>
                                  <a:schemeClr val="bg1"/>
                                </a:solidFill>
                                <a:latin typeface="Cambria Math" panose="02040503050406030204" pitchFamily="18" charset="0"/>
                                <a:sym typeface="+mn-ea"/>
                              </a:rPr>
                              <m:t> (</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𝑖</m:t>
                                </m:r>
                              </m:sub>
                            </m:sSub>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𝑘</m:t>
                                </m:r>
                              </m:sub>
                            </m:sSub>
                            <m:r>
                              <a:rPr lang="en-US" altLang="zh-CN" i="1">
                                <a:solidFill>
                                  <a:schemeClr val="bg1"/>
                                </a:solidFill>
                                <a:latin typeface="Cambria Math" panose="02040503050406030204" pitchFamily="18" charset="0"/>
                                <a:sym typeface="+mn-ea"/>
                              </a:rPr>
                              <m:t>)</m:t>
                            </m:r>
                          </m:den>
                        </m:f>
                      </m:e>
                    </m:nary>
                    <m:r>
                      <a:rPr lang="zh-CN" altLang="en-US" i="1">
                        <a:solidFill>
                          <a:schemeClr val="bg1"/>
                        </a:solidFill>
                        <a:latin typeface="Cambria Math" panose="02040503050406030204" pitchFamily="18" charset="0"/>
                        <a:sym typeface="+mn-ea"/>
                      </a:rPr>
                      <m:t>是</m:t>
                    </m:r>
                  </m:oMath>
                </a14:m>
                <a:r>
                  <a:rPr lang="zh-CN" altLang="en-US" dirty="0" smtClean="0">
                    <a:solidFill>
                      <a:schemeClr val="bg1"/>
                    </a:solidFill>
                    <a:sym typeface="+mn-ea"/>
                  </a:rPr>
                  <a:t>一个在节点</a:t>
                </a:r>
                <a14:m>
                  <m:oMath xmlns:m="http://schemas.openxmlformats.org/officeDocument/2006/math">
                    <m:sSub>
                      <m:sSubPr>
                        <m:ctrlPr>
                          <a:rPr lang="en-US" altLang="zh-CN"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𝑖</m:t>
                        </m:r>
                      </m:sub>
                    </m:sSub>
                  </m:oMath>
                </a14:m>
                <a:r>
                  <a:rPr lang="zh-CN" altLang="en-US" dirty="0" smtClean="0">
                    <a:solidFill>
                      <a:schemeClr val="bg1"/>
                    </a:solidFill>
                    <a:sym typeface="+mn-ea"/>
                  </a:rPr>
                  <a:t>处取值为</a:t>
                </a:r>
                <a:r>
                  <a:rPr lang="en-US" altLang="zh-CN" dirty="0" smtClean="0">
                    <a:solidFill>
                      <a:schemeClr val="bg1"/>
                    </a:solidFill>
                    <a:sym typeface="+mn-ea"/>
                  </a:rPr>
                  <a:t>1</a:t>
                </a:r>
                <a:r>
                  <a:rPr lang="zh-CN" altLang="en-US" dirty="0" smtClean="0">
                    <a:solidFill>
                      <a:schemeClr val="bg1"/>
                    </a:solidFill>
                    <a:sym typeface="+mn-ea"/>
                  </a:rPr>
                  <a:t>，其它</a:t>
                </a:r>
                <a:r>
                  <a:rPr lang="en-US" altLang="zh-CN" dirty="0" smtClean="0">
                    <a:solidFill>
                      <a:schemeClr val="bg1"/>
                    </a:solidFill>
                    <a:sym typeface="+mn-ea"/>
                  </a:rPr>
                  <a:t>n</a:t>
                </a:r>
                <a:r>
                  <a:rPr lang="zh-CN" altLang="en-US" dirty="0" smtClean="0">
                    <a:solidFill>
                      <a:schemeClr val="bg1"/>
                    </a:solidFill>
                    <a:sym typeface="+mn-ea"/>
                  </a:rPr>
                  <a:t>个节点处取值为</a:t>
                </a:r>
                <a:r>
                  <a:rPr lang="en-US" altLang="zh-CN" dirty="0" smtClean="0">
                    <a:solidFill>
                      <a:schemeClr val="bg1"/>
                    </a:solidFill>
                    <a:sym typeface="+mn-ea"/>
                  </a:rPr>
                  <a:t>0</a:t>
                </a:r>
                <a:r>
                  <a:rPr lang="zh-CN" altLang="en-US" dirty="0" smtClean="0">
                    <a:solidFill>
                      <a:schemeClr val="bg1"/>
                    </a:solidFill>
                    <a:sym typeface="+mn-ea"/>
                  </a:rPr>
                  <a:t>的函数</a:t>
                </a:r>
                <a14:m>
                  <m:oMath xmlns:m="http://schemas.openxmlformats.org/officeDocument/2006/math">
                    <m:r>
                      <a:rPr lang="en-US" altLang="zh-CN" b="0" i="0" smtClean="0">
                        <a:solidFill>
                          <a:schemeClr val="bg1"/>
                        </a:solidFill>
                        <a:latin typeface="Cambria Math" panose="02040503050406030204" pitchFamily="18" charset="0"/>
                        <a:sym typeface="+mn-ea"/>
                      </a:rPr>
                      <m:t>(</m:t>
                    </m:r>
                    <m:r>
                      <a:rPr lang="en-US" altLang="zh-CN" b="0" i="1" smtClean="0">
                        <a:solidFill>
                          <a:schemeClr val="bg1"/>
                        </a:solidFill>
                        <a:latin typeface="Cambria Math" panose="02040503050406030204" pitchFamily="18" charset="0"/>
                        <a:sym typeface="+mn-ea"/>
                      </a:rPr>
                      <m:t>𝑖</m:t>
                    </m:r>
                    <m:r>
                      <a:rPr lang="en-US" altLang="zh-CN" b="0" i="1" smtClean="0">
                        <a:solidFill>
                          <a:schemeClr val="bg1"/>
                        </a:solidFill>
                        <a:latin typeface="Cambria Math" panose="02040503050406030204" pitchFamily="18" charset="0"/>
                        <a:sym typeface="+mn-ea"/>
                      </a:rPr>
                      <m:t>=0,1,2,⋯,</m:t>
                    </m:r>
                    <m:r>
                      <a:rPr lang="en-US" altLang="zh-CN" b="0" i="1" smtClean="0">
                        <a:solidFill>
                          <a:schemeClr val="bg1"/>
                        </a:solidFill>
                        <a:latin typeface="Cambria Math" panose="02040503050406030204" pitchFamily="18" charset="0"/>
                        <a:ea typeface="Cambria Math" panose="02040503050406030204" pitchFamily="18" charset="0"/>
                        <a:sym typeface="+mn-ea"/>
                      </a:rPr>
                      <m:t>𝑛</m:t>
                    </m:r>
                    <m:r>
                      <a:rPr lang="en-US" altLang="zh-CN" b="0" i="1" smtClean="0">
                        <a:solidFill>
                          <a:schemeClr val="bg1"/>
                        </a:solidFill>
                        <a:latin typeface="Cambria Math" panose="02040503050406030204" pitchFamily="18" charset="0"/>
                        <a:ea typeface="Cambria Math" panose="02040503050406030204" pitchFamily="18" charset="0"/>
                        <a:sym typeface="+mn-ea"/>
                      </a:rPr>
                      <m:t>)</m:t>
                    </m:r>
                  </m:oMath>
                </a14:m>
                <a:r>
                  <a:rPr lang="en-US" altLang="zh-CN" dirty="0" smtClean="0">
                    <a:solidFill>
                      <a:schemeClr val="bg1"/>
                    </a:solidFill>
                    <a:sym typeface="+mn-ea"/>
                  </a:rPr>
                  <a:t>.</a:t>
                </a:r>
                <a:r>
                  <a:rPr lang="zh-CN" altLang="en-US" dirty="0" smtClean="0">
                    <a:solidFill>
                      <a:schemeClr val="bg1"/>
                    </a:solidFill>
                    <a:sym typeface="+mn-ea"/>
                  </a:rPr>
                  <a:t>称这种函数</a:t>
                </a:r>
                <a14:m>
                  <m:oMath xmlns:m="http://schemas.openxmlformats.org/officeDocument/2006/math">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𝑙</m:t>
                        </m:r>
                      </m:e>
                      <m:sub>
                        <m:r>
                          <a:rPr lang="en-US" altLang="zh-CN" i="1">
                            <a:solidFill>
                              <a:schemeClr val="bg1"/>
                            </a:solidFill>
                            <a:latin typeface="Cambria Math" panose="02040503050406030204" pitchFamily="18" charset="0"/>
                            <a:sym typeface="+mn-ea"/>
                          </a:rPr>
                          <m:t>𝑖</m:t>
                        </m:r>
                      </m:sub>
                    </m:sSub>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e>
                    </m:d>
                  </m:oMath>
                </a14:m>
                <a:r>
                  <a:rPr lang="zh-CN" altLang="en-US" dirty="0" smtClean="0">
                    <a:solidFill>
                      <a:schemeClr val="bg1"/>
                    </a:solidFill>
                    <a:sym typeface="+mn-ea"/>
                  </a:rPr>
                  <a:t>为</a:t>
                </a:r>
                <a:r>
                  <a:rPr lang="zh-CN" altLang="en-US" dirty="0" smtClean="0">
                    <a:solidFill>
                      <a:srgbClr val="FFFF00"/>
                    </a:solidFill>
                    <a:sym typeface="+mn-ea"/>
                  </a:rPr>
                  <a:t>拉格朗日插值基函数</a:t>
                </a:r>
                <a:r>
                  <a:rPr lang="zh-CN" altLang="en-US" dirty="0" smtClean="0">
                    <a:solidFill>
                      <a:schemeClr val="bg1"/>
                    </a:solidFill>
                    <a:sym typeface="+mn-ea"/>
                  </a:rPr>
                  <a:t>。</a:t>
                </a:r>
                <a:endParaRPr lang="en-US" altLang="zh-CN" dirty="0" smtClean="0">
                  <a:solidFill>
                    <a:schemeClr val="bg1"/>
                  </a:solidFill>
                  <a:sym typeface="+mn-ea"/>
                </a:endParaRPr>
              </a:p>
              <a:p>
                <a:pPr marL="285750" indent="-285750" eaLnBrk="0" hangingPunct="0">
                  <a:buFont typeface="Arial" panose="020B0604020202020204" pitchFamily="34" charset="0"/>
                  <a:buChar char="•"/>
                </a:pPr>
                <a:r>
                  <a:rPr lang="en-US" altLang="zh-CN" dirty="0" smtClean="0">
                    <a:solidFill>
                      <a:schemeClr val="bg1"/>
                    </a:solidFill>
                    <a:sym typeface="+mn-ea"/>
                  </a:rPr>
                  <a:t>1.2.2  </a:t>
                </a:r>
                <a:r>
                  <a:rPr lang="zh-CN" altLang="en-US" dirty="0" smtClean="0">
                    <a:solidFill>
                      <a:schemeClr val="bg1"/>
                    </a:solidFill>
                    <a:sym typeface="+mn-ea"/>
                  </a:rPr>
                  <a:t>拉格朗日插值公式</a:t>
                </a:r>
                <a:endParaRPr lang="en-US" altLang="zh-CN" dirty="0" smtClean="0">
                  <a:solidFill>
                    <a:schemeClr val="bg1"/>
                  </a:solidFill>
                  <a:sym typeface="+mn-ea"/>
                </a:endParaRPr>
              </a:p>
              <a:p>
                <a:pPr eaLnBrk="0" hangingPunct="0"/>
                <a:r>
                  <a:rPr lang="en-US" altLang="zh-CN" dirty="0">
                    <a:solidFill>
                      <a:schemeClr val="bg1"/>
                    </a:solidFill>
                    <a:sym typeface="+mn-ea"/>
                  </a:rPr>
                  <a:t> </a:t>
                </a:r>
                <a:r>
                  <a:rPr lang="en-US" altLang="zh-CN" dirty="0" smtClean="0">
                    <a:solidFill>
                      <a:schemeClr val="bg1"/>
                    </a:solidFill>
                    <a:sym typeface="+mn-ea"/>
                  </a:rPr>
                  <a:t>   </a:t>
                </a:r>
                <a:r>
                  <a:rPr lang="zh-CN" altLang="en-US" dirty="0" smtClean="0">
                    <a:solidFill>
                      <a:schemeClr val="bg1"/>
                    </a:solidFill>
                    <a:sym typeface="+mn-ea"/>
                  </a:rPr>
                  <a:t>利用拉格朗日插值基函数的性质容易构造出满足拉格朗日插值问题的插值多项式为：</a:t>
                </a:r>
                <a:endParaRPr lang="en-US" altLang="zh-CN" dirty="0" smtClean="0">
                  <a:solidFill>
                    <a:schemeClr val="bg1"/>
                  </a:solidFill>
                  <a:sym typeface="+mn-ea"/>
                </a:endParaRPr>
              </a:p>
              <a:p>
                <a:pPr eaLnBrk="0" hangingPunct="0"/>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𝐿</m:t>
                          </m:r>
                        </m:e>
                        <m:sub>
                          <m:r>
                            <a:rPr lang="en-US" altLang="zh-CN" b="0" i="1" smtClean="0">
                              <a:solidFill>
                                <a:schemeClr val="bg1"/>
                              </a:solidFill>
                              <a:latin typeface="Cambria Math" panose="02040503050406030204" pitchFamily="18" charset="0"/>
                              <a:sym typeface="+mn-ea"/>
                            </a:rPr>
                            <m:t>𝑛</m:t>
                          </m:r>
                        </m:sub>
                      </m:sSub>
                      <m:d>
                        <m:dPr>
                          <m:ctrlPr>
                            <a:rPr lang="en-US" altLang="zh-CN" b="0" i="1" smtClean="0">
                              <a:solidFill>
                                <a:schemeClr val="bg1"/>
                              </a:solidFill>
                              <a:latin typeface="Cambria Math" panose="02040503050406030204" pitchFamily="18" charset="0"/>
                              <a:sym typeface="+mn-ea"/>
                            </a:rPr>
                          </m:ctrlPr>
                        </m:dPr>
                        <m:e>
                          <m:r>
                            <a:rPr lang="en-US" altLang="zh-CN" b="0" i="1" smtClean="0">
                              <a:solidFill>
                                <a:schemeClr val="bg1"/>
                              </a:solidFill>
                              <a:latin typeface="Cambria Math" panose="02040503050406030204" pitchFamily="18" charset="0"/>
                              <a:sym typeface="+mn-ea"/>
                            </a:rPr>
                            <m:t>𝑥</m:t>
                          </m:r>
                        </m:e>
                      </m:d>
                      <m:r>
                        <a:rPr lang="en-US" altLang="zh-CN" b="0" i="1" smtClean="0">
                          <a:solidFill>
                            <a:schemeClr val="bg1"/>
                          </a:solidFill>
                          <a:latin typeface="Cambria Math" panose="02040503050406030204" pitchFamily="18" charset="0"/>
                          <a:sym typeface="+mn-ea"/>
                        </a:rPr>
                        <m:t>=</m:t>
                      </m:r>
                      <m:nary>
                        <m:naryPr>
                          <m:chr m:val="∑"/>
                          <m:ctrlPr>
                            <a:rPr lang="en-US" altLang="zh-CN" b="0" i="1" smtClean="0">
                              <a:solidFill>
                                <a:schemeClr val="bg1"/>
                              </a:solidFill>
                              <a:latin typeface="Cambria Math" panose="02040503050406030204" pitchFamily="18" charset="0"/>
                              <a:sym typeface="+mn-ea"/>
                            </a:rPr>
                          </m:ctrlPr>
                        </m:naryPr>
                        <m:sub>
                          <m:r>
                            <m:rPr>
                              <m:brk m:alnAt="23"/>
                            </m:rPr>
                            <a:rPr lang="en-US" altLang="zh-CN" b="0" i="1" smtClean="0">
                              <a:solidFill>
                                <a:schemeClr val="bg1"/>
                              </a:solidFill>
                              <a:latin typeface="Cambria Math" panose="02040503050406030204" pitchFamily="18" charset="0"/>
                              <a:sym typeface="+mn-ea"/>
                            </a:rPr>
                            <m:t>𝑖</m:t>
                          </m:r>
                          <m:r>
                            <a:rPr lang="en-US" altLang="zh-CN" b="0" i="1" smtClean="0">
                              <a:solidFill>
                                <a:schemeClr val="bg1"/>
                              </a:solidFill>
                              <a:latin typeface="Cambria Math" panose="02040503050406030204" pitchFamily="18" charset="0"/>
                              <a:sym typeface="+mn-ea"/>
                            </a:rPr>
                            <m:t>=0</m:t>
                          </m:r>
                        </m:sub>
                        <m:sup>
                          <m:r>
                            <a:rPr lang="en-US" altLang="zh-CN" b="0" i="1" smtClean="0">
                              <a:solidFill>
                                <a:schemeClr val="bg1"/>
                              </a:solidFill>
                              <a:latin typeface="Cambria Math" panose="02040503050406030204" pitchFamily="18" charset="0"/>
                              <a:sym typeface="+mn-ea"/>
                            </a:rPr>
                            <m:t>𝑛</m:t>
                          </m:r>
                        </m:sup>
                        <m:e>
                          <m:sSub>
                            <m:sSubPr>
                              <m:ctrlPr>
                                <a:rPr lang="en-US" altLang="zh-CN" b="0"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𝑦</m:t>
                              </m:r>
                            </m:e>
                            <m:sub>
                              <m:r>
                                <a:rPr lang="en-US" altLang="zh-CN" b="0" i="1" smtClean="0">
                                  <a:solidFill>
                                    <a:schemeClr val="bg1"/>
                                  </a:solidFill>
                                  <a:latin typeface="Cambria Math" panose="02040503050406030204" pitchFamily="18" charset="0"/>
                                  <a:sym typeface="+mn-ea"/>
                                </a:rPr>
                                <m:t>𝑖</m:t>
                              </m:r>
                            </m:sub>
                          </m:sSub>
                          <m:sSub>
                            <m:sSubPr>
                              <m:ctrlPr>
                                <a:rPr lang="en-US" altLang="zh-CN" b="0"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𝑙</m:t>
                              </m:r>
                            </m:e>
                            <m:sub>
                              <m:r>
                                <a:rPr lang="en-US" altLang="zh-CN" b="0" i="1" smtClean="0">
                                  <a:solidFill>
                                    <a:schemeClr val="bg1"/>
                                  </a:solidFill>
                                  <a:latin typeface="Cambria Math" panose="02040503050406030204" pitchFamily="18" charset="0"/>
                                  <a:sym typeface="+mn-ea"/>
                                </a:rPr>
                                <m:t>𝑖</m:t>
                              </m:r>
                            </m:sub>
                          </m:sSub>
                          <m:r>
                            <a:rPr lang="en-US" altLang="zh-CN" b="0" i="1" smtClean="0">
                              <a:solidFill>
                                <a:schemeClr val="bg1"/>
                              </a:solidFill>
                              <a:latin typeface="Cambria Math" panose="02040503050406030204" pitchFamily="18" charset="0"/>
                              <a:sym typeface="+mn-ea"/>
                            </a:rPr>
                            <m:t>(</m:t>
                          </m:r>
                          <m:r>
                            <a:rPr lang="en-US" altLang="zh-CN" b="0" i="1" smtClean="0">
                              <a:solidFill>
                                <a:schemeClr val="bg1"/>
                              </a:solidFill>
                              <a:latin typeface="Cambria Math" panose="02040503050406030204" pitchFamily="18" charset="0"/>
                              <a:sym typeface="+mn-ea"/>
                            </a:rPr>
                            <m:t>𝑥</m:t>
                          </m:r>
                          <m:r>
                            <a:rPr lang="en-US" altLang="zh-CN" b="0" i="1" smtClean="0">
                              <a:solidFill>
                                <a:schemeClr val="bg1"/>
                              </a:solidFill>
                              <a:latin typeface="Cambria Math" panose="02040503050406030204" pitchFamily="18" charset="0"/>
                              <a:sym typeface="+mn-ea"/>
                            </a:rPr>
                            <m:t>)</m:t>
                          </m:r>
                        </m:e>
                      </m:nary>
                    </m:oMath>
                  </m:oMathPara>
                </a14:m>
                <a:endParaRPr lang="en-US" altLang="zh-CN" dirty="0" smtClean="0">
                  <a:solidFill>
                    <a:schemeClr val="bg1"/>
                  </a:solidFill>
                  <a:sym typeface="+mn-ea"/>
                </a:endParaRPr>
              </a:p>
              <a:p>
                <a:pPr eaLnBrk="0" hangingPunct="0"/>
                <a:r>
                  <a:rPr lang="zh-CN" altLang="en-US" dirty="0" smtClean="0">
                    <a:solidFill>
                      <a:schemeClr val="bg1"/>
                    </a:solidFill>
                    <a:sym typeface="+mn-ea"/>
                  </a:rPr>
                  <a:t>这个式子称为</a:t>
                </a:r>
                <a:r>
                  <a:rPr lang="zh-CN" altLang="en-US" dirty="0" smtClean="0">
                    <a:solidFill>
                      <a:srgbClr val="FFFF00"/>
                    </a:solidFill>
                    <a:sym typeface="+mn-ea"/>
                  </a:rPr>
                  <a:t>拉格朗日插值公式</a:t>
                </a:r>
                <a:r>
                  <a:rPr lang="zh-CN" altLang="en-US" dirty="0" smtClean="0">
                    <a:solidFill>
                      <a:schemeClr val="bg1"/>
                    </a:solidFill>
                    <a:sym typeface="+mn-ea"/>
                  </a:rPr>
                  <a:t>。</a:t>
                </a:r>
                <a:endParaRPr lang="en-US" altLang="zh-CN" dirty="0" smtClean="0">
                  <a:solidFill>
                    <a:schemeClr val="bg1"/>
                  </a:solidFill>
                  <a:sym typeface="+mn-ea"/>
                </a:endParaRPr>
              </a:p>
              <a:p>
                <a:pPr eaLnBrk="0" hangingPunct="0"/>
                <a:r>
                  <a:rPr lang="en-US" altLang="zh-CN" dirty="0">
                    <a:solidFill>
                      <a:schemeClr val="bg1"/>
                    </a:solidFill>
                    <a:sym typeface="+mn-ea"/>
                  </a:rPr>
                  <a:t> </a:t>
                </a:r>
                <a:r>
                  <a:rPr lang="en-US" altLang="zh-CN" dirty="0" smtClean="0">
                    <a:solidFill>
                      <a:schemeClr val="bg1"/>
                    </a:solidFill>
                    <a:sym typeface="+mn-ea"/>
                  </a:rPr>
                  <a:t>   </a:t>
                </a:r>
                <a:r>
                  <a:rPr lang="zh-CN" altLang="en-US" dirty="0" smtClean="0">
                    <a:solidFill>
                      <a:schemeClr val="bg1"/>
                    </a:solidFill>
                    <a:sym typeface="+mn-ea"/>
                  </a:rPr>
                  <a:t>当</a:t>
                </a:r>
                <a14:m>
                  <m:oMath xmlns:m="http://schemas.openxmlformats.org/officeDocument/2006/math">
                    <m:r>
                      <a:rPr lang="en-US" altLang="zh-CN" b="0" i="1" smtClean="0">
                        <a:solidFill>
                          <a:schemeClr val="bg1"/>
                        </a:solidFill>
                        <a:latin typeface="Cambria Math" panose="02040503050406030204" pitchFamily="18" charset="0"/>
                        <a:sym typeface="+mn-ea"/>
                      </a:rPr>
                      <m:t>𝑛</m:t>
                    </m:r>
                    <m:r>
                      <a:rPr lang="en-US" altLang="zh-CN" b="0" i="1" smtClean="0">
                        <a:solidFill>
                          <a:schemeClr val="bg1"/>
                        </a:solidFill>
                        <a:latin typeface="Cambria Math" panose="02040503050406030204" pitchFamily="18" charset="0"/>
                        <a:sym typeface="+mn-ea"/>
                      </a:rPr>
                      <m:t>=1</m:t>
                    </m:r>
                    <m:r>
                      <a:rPr lang="zh-CN" altLang="en-US" i="1">
                        <a:solidFill>
                          <a:schemeClr val="bg1"/>
                        </a:solidFill>
                        <a:latin typeface="Cambria Math" panose="02040503050406030204" pitchFamily="18" charset="0"/>
                        <a:sym typeface="+mn-ea"/>
                      </a:rPr>
                      <m:t>时</m:t>
                    </m:r>
                  </m:oMath>
                </a14:m>
                <a:r>
                  <a:rPr lang="zh-CN" altLang="en-US" dirty="0" smtClean="0">
                    <a:solidFill>
                      <a:schemeClr val="bg1"/>
                    </a:solidFill>
                    <a:sym typeface="+mn-ea"/>
                  </a:rPr>
                  <a:t>，</a:t>
                </a:r>
                <a14:m>
                  <m:oMath xmlns:m="http://schemas.openxmlformats.org/officeDocument/2006/math">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𝐿</m:t>
                        </m:r>
                      </m:e>
                      <m:sub>
                        <m:r>
                          <a:rPr lang="en-US" altLang="zh-CN" i="1">
                            <a:solidFill>
                              <a:schemeClr val="bg1"/>
                            </a:solidFill>
                            <a:latin typeface="Cambria Math" panose="02040503050406030204" pitchFamily="18" charset="0"/>
                            <a:sym typeface="+mn-ea"/>
                          </a:rPr>
                          <m:t>1</m:t>
                        </m:r>
                      </m:sub>
                    </m:sSub>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e>
                    </m:d>
                    <m:r>
                      <a:rPr lang="en-US" altLang="zh-CN" i="1">
                        <a:solidFill>
                          <a:schemeClr val="bg1"/>
                        </a:solidFill>
                        <a:latin typeface="Cambria Math" panose="02040503050406030204" pitchFamily="18" charset="0"/>
                        <a:sym typeface="+mn-ea"/>
                      </a:rPr>
                      <m:t>=</m:t>
                    </m:r>
                    <m:nary>
                      <m:naryPr>
                        <m:chr m:val="∑"/>
                        <m:ctrlPr>
                          <a:rPr lang="en-US" altLang="zh-CN" i="1">
                            <a:solidFill>
                              <a:schemeClr val="bg1"/>
                            </a:solidFill>
                            <a:latin typeface="Cambria Math" panose="02040503050406030204" pitchFamily="18" charset="0"/>
                            <a:sym typeface="+mn-ea"/>
                          </a:rPr>
                        </m:ctrlPr>
                      </m:naryPr>
                      <m:sub>
                        <m:r>
                          <m:rPr>
                            <m:brk m:alnAt="23"/>
                          </m:rPr>
                          <a:rPr lang="en-US" altLang="zh-CN" i="1">
                            <a:solidFill>
                              <a:schemeClr val="bg1"/>
                            </a:solidFill>
                            <a:latin typeface="Cambria Math" panose="02040503050406030204" pitchFamily="18" charset="0"/>
                            <a:sym typeface="+mn-ea"/>
                          </a:rPr>
                          <m:t>𝑖</m:t>
                        </m:r>
                        <m:r>
                          <a:rPr lang="en-US" altLang="zh-CN" i="1">
                            <a:solidFill>
                              <a:schemeClr val="bg1"/>
                            </a:solidFill>
                            <a:latin typeface="Cambria Math" panose="02040503050406030204" pitchFamily="18" charset="0"/>
                            <a:sym typeface="+mn-ea"/>
                          </a:rPr>
                          <m:t>=0</m:t>
                        </m:r>
                      </m:sub>
                      <m:sup>
                        <m:r>
                          <a:rPr lang="en-US" altLang="zh-CN" i="1" smtClean="0">
                            <a:solidFill>
                              <a:schemeClr val="bg1"/>
                            </a:solidFill>
                            <a:latin typeface="Cambria Math" panose="02040503050406030204" pitchFamily="18" charset="0"/>
                            <a:sym typeface="+mn-ea"/>
                          </a:rPr>
                          <m:t>1</m:t>
                        </m:r>
                      </m:sup>
                      <m:e>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𝑦</m:t>
                            </m:r>
                          </m:e>
                          <m:sub>
                            <m:r>
                              <a:rPr lang="en-US" altLang="zh-CN" i="1">
                                <a:solidFill>
                                  <a:schemeClr val="bg1"/>
                                </a:solidFill>
                                <a:latin typeface="Cambria Math" panose="02040503050406030204" pitchFamily="18" charset="0"/>
                                <a:sym typeface="+mn-ea"/>
                              </a:rPr>
                              <m:t>𝑖</m:t>
                            </m:r>
                          </m:sub>
                        </m:sSub>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𝑙</m:t>
                            </m:r>
                          </m:e>
                          <m:sub>
                            <m:r>
                              <a:rPr lang="en-US" altLang="zh-CN" i="1">
                                <a:solidFill>
                                  <a:schemeClr val="bg1"/>
                                </a:solidFill>
                                <a:latin typeface="Cambria Math" panose="02040503050406030204" pitchFamily="18" charset="0"/>
                                <a:sym typeface="+mn-ea"/>
                              </a:rPr>
                              <m:t>𝑖</m:t>
                            </m:r>
                          </m:sub>
                        </m:sSub>
                        <m:r>
                          <a:rPr lang="en-US" altLang="zh-CN" i="1">
                            <a:solidFill>
                              <a:schemeClr val="bg1"/>
                            </a:solidFill>
                            <a:latin typeface="Cambria Math" panose="02040503050406030204" pitchFamily="18" charset="0"/>
                            <a:sym typeface="+mn-ea"/>
                          </a:rPr>
                          <m:t>(</m:t>
                        </m:r>
                        <m:r>
                          <a:rPr lang="en-US" altLang="zh-CN" i="1">
                            <a:solidFill>
                              <a:schemeClr val="bg1"/>
                            </a:solidFill>
                            <a:latin typeface="Cambria Math" panose="02040503050406030204" pitchFamily="18" charset="0"/>
                            <a:sym typeface="+mn-ea"/>
                          </a:rPr>
                          <m:t>𝑥</m:t>
                        </m:r>
                        <m:r>
                          <a:rPr lang="en-US" altLang="zh-CN" i="1">
                            <a:solidFill>
                              <a:schemeClr val="bg1"/>
                            </a:solidFill>
                            <a:latin typeface="Cambria Math" panose="02040503050406030204" pitchFamily="18" charset="0"/>
                            <a:sym typeface="+mn-ea"/>
                          </a:rPr>
                          <m:t>)</m:t>
                        </m:r>
                      </m:e>
                    </m:nary>
                    <m:r>
                      <a:rPr lang="en-US" altLang="zh-CN" i="1" smtClean="0">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𝑦</m:t>
                        </m:r>
                      </m:e>
                      <m:sub>
                        <m:r>
                          <a:rPr lang="en-US" altLang="zh-CN" i="1" smtClean="0">
                            <a:solidFill>
                              <a:schemeClr val="bg1"/>
                            </a:solidFill>
                            <a:latin typeface="Cambria Math" panose="02040503050406030204" pitchFamily="18" charset="0"/>
                            <a:sym typeface="+mn-ea"/>
                          </a:rPr>
                          <m:t>0</m:t>
                        </m:r>
                      </m:sub>
                    </m:sSub>
                    <m:f>
                      <m:fPr>
                        <m:ctrlPr>
                          <a:rPr lang="en-US" altLang="zh-CN" i="1" smtClean="0">
                            <a:solidFill>
                              <a:schemeClr val="bg1"/>
                            </a:solidFill>
                            <a:latin typeface="Cambria Math" panose="02040503050406030204" pitchFamily="18" charset="0"/>
                            <a:sym typeface="+mn-ea"/>
                          </a:rPr>
                        </m:ctrlPr>
                      </m:fPr>
                      <m:num>
                        <m:r>
                          <a:rPr lang="en-US" altLang="zh-CN" i="1" smtClean="0">
                            <a:solidFill>
                              <a:schemeClr val="bg1"/>
                            </a:solidFill>
                            <a:latin typeface="Cambria Math" panose="02040503050406030204" pitchFamily="18" charset="0"/>
                            <a:sym typeface="+mn-ea"/>
                          </a:rPr>
                          <m:t> </m:t>
                        </m:r>
                        <m:r>
                          <a:rPr lang="en-US" altLang="zh-CN" i="1">
                            <a:solidFill>
                              <a:schemeClr val="bg1"/>
                            </a:solidFill>
                            <a:latin typeface="Cambria Math" panose="02040503050406030204" pitchFamily="18" charset="0"/>
                            <a:sym typeface="+mn-ea"/>
                          </a:rPr>
                          <m:t>𝑥</m:t>
                        </m:r>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1</m:t>
                            </m:r>
                          </m:sub>
                        </m:sSub>
                      </m:num>
                      <m:den>
                        <m:sSub>
                          <m:sSubPr>
                            <m:ctrlPr>
                              <a:rPr lang="en-US" altLang="zh-CN" i="1" smtClean="0">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0</m:t>
                            </m:r>
                          </m:sub>
                        </m:sSub>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1</m:t>
                            </m:r>
                          </m:sub>
                        </m:sSub>
                      </m:den>
                    </m:f>
                  </m:oMath>
                </a14:m>
                <a:r>
                  <a:rPr lang="en-US" altLang="zh-CN" dirty="0" smtClean="0">
                    <a:solidFill>
                      <a:schemeClr val="bg1"/>
                    </a:solidFill>
                    <a:sym typeface="+mn-ea"/>
                  </a:rPr>
                  <a:t>+ </a:t>
                </a:r>
                <a14:m>
                  <m:oMath xmlns:m="http://schemas.openxmlformats.org/officeDocument/2006/math">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𝑦</m:t>
                        </m:r>
                      </m:e>
                      <m:sub>
                        <m:r>
                          <a:rPr lang="en-US" altLang="zh-CN" i="1" smtClean="0">
                            <a:solidFill>
                              <a:schemeClr val="bg1"/>
                            </a:solidFill>
                            <a:latin typeface="Cambria Math" panose="02040503050406030204" pitchFamily="18" charset="0"/>
                            <a:sym typeface="+mn-ea"/>
                          </a:rPr>
                          <m:t>1</m:t>
                        </m:r>
                      </m:sub>
                    </m:sSub>
                    <m:f>
                      <m:fPr>
                        <m:ctrlPr>
                          <a:rPr lang="en-US" altLang="zh-CN" i="1">
                            <a:solidFill>
                              <a:schemeClr val="bg1"/>
                            </a:solidFill>
                            <a:latin typeface="Cambria Math" panose="02040503050406030204" pitchFamily="18" charset="0"/>
                            <a:sym typeface="+mn-ea"/>
                          </a:rPr>
                        </m:ctrlPr>
                      </m:fPr>
                      <m:num>
                        <m:r>
                          <a:rPr lang="en-US" altLang="zh-CN" i="1">
                            <a:solidFill>
                              <a:schemeClr val="bg1"/>
                            </a:solidFill>
                            <a:latin typeface="Cambria Math" panose="02040503050406030204" pitchFamily="18" charset="0"/>
                            <a:sym typeface="+mn-ea"/>
                          </a:rPr>
                          <m:t> </m:t>
                        </m:r>
                        <m:r>
                          <a:rPr lang="en-US" altLang="zh-CN" i="1">
                            <a:solidFill>
                              <a:schemeClr val="bg1"/>
                            </a:solidFill>
                            <a:latin typeface="Cambria Math" panose="02040503050406030204" pitchFamily="18" charset="0"/>
                            <a:sym typeface="+mn-ea"/>
                          </a:rPr>
                          <m:t>𝑥</m:t>
                        </m:r>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0</m:t>
                            </m:r>
                          </m:sub>
                        </m:sSub>
                      </m:num>
                      <m:den>
                        <m:sSub>
                          <m:sSubPr>
                            <m:ctrlPr>
                              <a:rPr lang="en-US" altLang="zh-CN" i="1" smtClean="0">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1</m:t>
                            </m:r>
                          </m:sub>
                        </m:sSub>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0</m:t>
                            </m:r>
                          </m:sub>
                        </m:sSub>
                      </m:den>
                    </m:f>
                  </m:oMath>
                </a14:m>
                <a:r>
                  <a:rPr lang="zh-CN" altLang="en-US" dirty="0" smtClean="0">
                    <a:solidFill>
                      <a:schemeClr val="bg1"/>
                    </a:solidFill>
                    <a:sym typeface="+mn-ea"/>
                  </a:rPr>
                  <a:t>称为一次插值，也称</a:t>
                </a:r>
                <a:r>
                  <a:rPr lang="zh-CN" altLang="en-US" dirty="0" smtClean="0">
                    <a:solidFill>
                      <a:srgbClr val="FFFF00"/>
                    </a:solidFill>
                    <a:sym typeface="+mn-ea"/>
                  </a:rPr>
                  <a:t>线性插值公式</a:t>
                </a:r>
                <a:r>
                  <a:rPr lang="zh-CN" altLang="en-US" dirty="0" smtClean="0">
                    <a:solidFill>
                      <a:schemeClr val="bg1"/>
                    </a:solidFill>
                    <a:sym typeface="+mn-ea"/>
                  </a:rPr>
                  <a:t>。</a:t>
                </a:r>
                <a:endParaRPr lang="en-US" altLang="zh-CN" dirty="0" smtClean="0">
                  <a:solidFill>
                    <a:schemeClr val="bg1"/>
                  </a:solidFill>
                  <a:sym typeface="+mn-ea"/>
                </a:endParaRPr>
              </a:p>
              <a:p>
                <a:pPr eaLnBrk="0" hangingPunct="0"/>
                <a:r>
                  <a:rPr lang="zh-CN" altLang="en-US" dirty="0" smtClean="0">
                    <a:solidFill>
                      <a:schemeClr val="bg1"/>
                    </a:solidFill>
                    <a:sym typeface="+mn-ea"/>
                  </a:rPr>
                  <a:t>    当</a:t>
                </a:r>
                <a14:m>
                  <m:oMath xmlns:m="http://schemas.openxmlformats.org/officeDocument/2006/math">
                    <m:r>
                      <a:rPr lang="en-US" altLang="zh-CN" i="1">
                        <a:solidFill>
                          <a:schemeClr val="bg1"/>
                        </a:solidFill>
                        <a:latin typeface="Cambria Math" panose="02040503050406030204" pitchFamily="18" charset="0"/>
                        <a:sym typeface="+mn-ea"/>
                      </a:rPr>
                      <m:t>𝑛</m:t>
                    </m:r>
                    <m:r>
                      <a:rPr lang="en-US" altLang="zh-CN" i="1">
                        <a:solidFill>
                          <a:schemeClr val="bg1"/>
                        </a:solidFill>
                        <a:latin typeface="Cambria Math" panose="02040503050406030204" pitchFamily="18" charset="0"/>
                        <a:sym typeface="+mn-ea"/>
                      </a:rPr>
                      <m:t>=2</m:t>
                    </m:r>
                    <m:r>
                      <a:rPr lang="zh-CN" altLang="en-US" i="1">
                        <a:solidFill>
                          <a:schemeClr val="bg1"/>
                        </a:solidFill>
                        <a:latin typeface="Cambria Math" panose="02040503050406030204" pitchFamily="18" charset="0"/>
                        <a:sym typeface="+mn-ea"/>
                      </a:rPr>
                      <m:t>时</m:t>
                    </m:r>
                  </m:oMath>
                </a14:m>
                <a:r>
                  <a:rPr lang="zh-CN" altLang="en-US" dirty="0">
                    <a:solidFill>
                      <a:schemeClr val="bg1"/>
                    </a:solidFill>
                    <a:sym typeface="+mn-ea"/>
                  </a:rPr>
                  <a:t>，</a:t>
                </a:r>
                <a14:m>
                  <m:oMath xmlns:m="http://schemas.openxmlformats.org/officeDocument/2006/math">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𝐿</m:t>
                        </m:r>
                      </m:e>
                      <m:sub>
                        <m:r>
                          <a:rPr lang="en-US" altLang="zh-CN" i="1">
                            <a:solidFill>
                              <a:schemeClr val="bg1"/>
                            </a:solidFill>
                            <a:latin typeface="Cambria Math" panose="02040503050406030204" pitchFamily="18" charset="0"/>
                            <a:sym typeface="+mn-ea"/>
                          </a:rPr>
                          <m:t>2</m:t>
                        </m:r>
                      </m:sub>
                    </m:sSub>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e>
                    </m:d>
                    <m:r>
                      <a:rPr lang="en-US" altLang="zh-CN" i="1">
                        <a:solidFill>
                          <a:schemeClr val="bg1"/>
                        </a:solidFill>
                        <a:latin typeface="Cambria Math" panose="02040503050406030204" pitchFamily="18" charset="0"/>
                        <a:sym typeface="+mn-ea"/>
                      </a:rPr>
                      <m:t>=</m:t>
                    </m:r>
                    <m:nary>
                      <m:naryPr>
                        <m:chr m:val="∑"/>
                        <m:ctrlPr>
                          <a:rPr lang="en-US" altLang="zh-CN" i="1">
                            <a:solidFill>
                              <a:schemeClr val="bg1"/>
                            </a:solidFill>
                            <a:latin typeface="Cambria Math" panose="02040503050406030204" pitchFamily="18" charset="0"/>
                            <a:sym typeface="+mn-ea"/>
                          </a:rPr>
                        </m:ctrlPr>
                      </m:naryPr>
                      <m:sub>
                        <m:r>
                          <m:rPr>
                            <m:brk m:alnAt="23"/>
                          </m:rPr>
                          <a:rPr lang="en-US" altLang="zh-CN" i="1">
                            <a:solidFill>
                              <a:schemeClr val="bg1"/>
                            </a:solidFill>
                            <a:latin typeface="Cambria Math" panose="02040503050406030204" pitchFamily="18" charset="0"/>
                            <a:sym typeface="+mn-ea"/>
                          </a:rPr>
                          <m:t>𝑖</m:t>
                        </m:r>
                        <m:r>
                          <a:rPr lang="en-US" altLang="zh-CN" i="1">
                            <a:solidFill>
                              <a:schemeClr val="bg1"/>
                            </a:solidFill>
                            <a:latin typeface="Cambria Math" panose="02040503050406030204" pitchFamily="18" charset="0"/>
                            <a:sym typeface="+mn-ea"/>
                          </a:rPr>
                          <m:t>=0</m:t>
                        </m:r>
                      </m:sub>
                      <m:sup>
                        <m:r>
                          <a:rPr lang="en-US" altLang="zh-CN" i="1">
                            <a:solidFill>
                              <a:schemeClr val="bg1"/>
                            </a:solidFill>
                            <a:latin typeface="Cambria Math" panose="02040503050406030204" pitchFamily="18" charset="0"/>
                            <a:sym typeface="+mn-ea"/>
                          </a:rPr>
                          <m:t>2</m:t>
                        </m:r>
                      </m:sup>
                      <m:e>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𝑦</m:t>
                            </m:r>
                          </m:e>
                          <m:sub>
                            <m:r>
                              <a:rPr lang="en-US" altLang="zh-CN" i="1">
                                <a:solidFill>
                                  <a:schemeClr val="bg1"/>
                                </a:solidFill>
                                <a:latin typeface="Cambria Math" panose="02040503050406030204" pitchFamily="18" charset="0"/>
                                <a:sym typeface="+mn-ea"/>
                              </a:rPr>
                              <m:t>𝑖</m:t>
                            </m:r>
                          </m:sub>
                        </m:sSub>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𝑙</m:t>
                            </m:r>
                          </m:e>
                          <m:sub>
                            <m:r>
                              <a:rPr lang="en-US" altLang="zh-CN" i="1">
                                <a:solidFill>
                                  <a:schemeClr val="bg1"/>
                                </a:solidFill>
                                <a:latin typeface="Cambria Math" panose="02040503050406030204" pitchFamily="18" charset="0"/>
                                <a:sym typeface="+mn-ea"/>
                              </a:rPr>
                              <m:t>𝑖</m:t>
                            </m:r>
                          </m:sub>
                        </m:sSub>
                        <m:r>
                          <a:rPr lang="en-US" altLang="zh-CN" i="1">
                            <a:solidFill>
                              <a:schemeClr val="bg1"/>
                            </a:solidFill>
                            <a:latin typeface="Cambria Math" panose="02040503050406030204" pitchFamily="18" charset="0"/>
                            <a:sym typeface="+mn-ea"/>
                          </a:rPr>
                          <m:t>(</m:t>
                        </m:r>
                        <m:r>
                          <a:rPr lang="en-US" altLang="zh-CN" i="1">
                            <a:solidFill>
                              <a:schemeClr val="bg1"/>
                            </a:solidFill>
                            <a:latin typeface="Cambria Math" panose="02040503050406030204" pitchFamily="18" charset="0"/>
                            <a:sym typeface="+mn-ea"/>
                          </a:rPr>
                          <m:t>𝑥</m:t>
                        </m:r>
                        <m:r>
                          <a:rPr lang="en-US" altLang="zh-CN" i="1">
                            <a:solidFill>
                              <a:schemeClr val="bg1"/>
                            </a:solidFill>
                            <a:latin typeface="Cambria Math" panose="02040503050406030204" pitchFamily="18" charset="0"/>
                            <a:sym typeface="+mn-ea"/>
                          </a:rPr>
                          <m:t>)</m:t>
                        </m:r>
                      </m:e>
                    </m:nary>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𝑦</m:t>
                        </m:r>
                      </m:e>
                      <m:sub>
                        <m:r>
                          <a:rPr lang="en-US" altLang="zh-CN" i="1">
                            <a:solidFill>
                              <a:schemeClr val="bg1"/>
                            </a:solidFill>
                            <a:latin typeface="Cambria Math" panose="02040503050406030204" pitchFamily="18" charset="0"/>
                            <a:sym typeface="+mn-ea"/>
                          </a:rPr>
                          <m:t>0</m:t>
                        </m:r>
                      </m:sub>
                    </m:sSub>
                    <m:f>
                      <m:fPr>
                        <m:ctrlPr>
                          <a:rPr lang="en-US" altLang="zh-CN" i="1" smtClean="0">
                            <a:solidFill>
                              <a:schemeClr val="bg1"/>
                            </a:solidFill>
                            <a:latin typeface="Cambria Math" panose="02040503050406030204" pitchFamily="18" charset="0"/>
                            <a:sym typeface="+mn-ea"/>
                          </a:rPr>
                        </m:ctrlPr>
                      </m:fPr>
                      <m:num>
                        <m:r>
                          <a:rPr lang="en-US" altLang="zh-CN" b="0" i="1" smtClean="0">
                            <a:solidFill>
                              <a:schemeClr val="bg1"/>
                            </a:solidFill>
                            <a:latin typeface="Cambria Math" panose="02040503050406030204" pitchFamily="18" charset="0"/>
                            <a:sym typeface="+mn-ea"/>
                          </a:rPr>
                          <m:t>(</m:t>
                        </m:r>
                        <m:r>
                          <a:rPr lang="en-US" altLang="zh-CN" i="1">
                            <a:solidFill>
                              <a:schemeClr val="bg1"/>
                            </a:solidFill>
                            <a:latin typeface="Cambria Math" panose="02040503050406030204" pitchFamily="18" charset="0"/>
                            <a:sym typeface="+mn-ea"/>
                          </a:rPr>
                          <m:t> </m:t>
                        </m:r>
                        <m:r>
                          <a:rPr lang="en-US" altLang="zh-CN" i="1">
                            <a:solidFill>
                              <a:schemeClr val="bg1"/>
                            </a:solidFill>
                            <a:latin typeface="Cambria Math" panose="02040503050406030204" pitchFamily="18" charset="0"/>
                            <a:sym typeface="+mn-ea"/>
                          </a:rPr>
                          <m:t>𝑥</m:t>
                        </m:r>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1</m:t>
                            </m:r>
                          </m:sub>
                        </m:sSub>
                        <m:r>
                          <a:rPr lang="en-US" altLang="zh-CN" b="0" i="1" smtClean="0">
                            <a:solidFill>
                              <a:schemeClr val="bg1"/>
                            </a:solidFill>
                            <a:latin typeface="Cambria Math" panose="02040503050406030204" pitchFamily="18" charset="0"/>
                            <a:sym typeface="+mn-ea"/>
                          </a:rPr>
                          <m:t>)(</m:t>
                        </m:r>
                        <m:r>
                          <a:rPr lang="en-US" altLang="zh-CN" b="0" i="1" smtClean="0">
                            <a:solidFill>
                              <a:schemeClr val="bg1"/>
                            </a:solidFill>
                            <a:latin typeface="Cambria Math" panose="02040503050406030204" pitchFamily="18" charset="0"/>
                            <a:sym typeface="+mn-ea"/>
                          </a:rPr>
                          <m:t>𝑥</m:t>
                        </m:r>
                        <m:r>
                          <a:rPr lang="en-US" altLang="zh-CN" b="0" i="1" smtClean="0">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2</m:t>
                            </m:r>
                          </m:sub>
                        </m:sSub>
                        <m:r>
                          <a:rPr lang="en-US" altLang="zh-CN" b="0" i="1" smtClean="0">
                            <a:solidFill>
                              <a:schemeClr val="bg1"/>
                            </a:solidFill>
                            <a:latin typeface="Cambria Math" panose="02040503050406030204" pitchFamily="18" charset="0"/>
                            <a:sym typeface="+mn-ea"/>
                          </a:rPr>
                          <m:t>)</m:t>
                        </m:r>
                      </m:num>
                      <m:den>
                        <m:r>
                          <a:rPr lang="en-US" altLang="zh-CN" b="0" i="1" smtClean="0">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0</m:t>
                            </m:r>
                          </m:sub>
                        </m:sSub>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1</m:t>
                            </m:r>
                          </m:sub>
                        </m:sSub>
                        <m:r>
                          <a:rPr lang="en-US" altLang="zh-CN" b="0" i="1" smtClean="0">
                            <a:solidFill>
                              <a:schemeClr val="bg1"/>
                            </a:solidFill>
                            <a:latin typeface="Cambria Math" panose="02040503050406030204" pitchFamily="18" charset="0"/>
                            <a:sym typeface="+mn-ea"/>
                          </a:rPr>
                          <m:t>)(</m:t>
                        </m:r>
                        <m:sSub>
                          <m:sSubPr>
                            <m:ctrlPr>
                              <a:rPr lang="en-US" altLang="zh-CN" b="0"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0</m:t>
                            </m:r>
                          </m:sub>
                        </m:sSub>
                        <m:r>
                          <a:rPr lang="en-US" altLang="zh-CN" b="0" i="1" smtClean="0">
                            <a:solidFill>
                              <a:schemeClr val="bg1"/>
                            </a:solidFill>
                            <a:latin typeface="Cambria Math" panose="02040503050406030204" pitchFamily="18" charset="0"/>
                            <a:sym typeface="+mn-ea"/>
                          </a:rPr>
                          <m:t>−</m:t>
                        </m:r>
                        <m:sSub>
                          <m:sSubPr>
                            <m:ctrlPr>
                              <a:rPr lang="en-US" altLang="zh-CN" b="0"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2</m:t>
                            </m:r>
                          </m:sub>
                        </m:sSub>
                        <m:r>
                          <a:rPr lang="en-US" altLang="zh-CN" b="0" i="1" smtClean="0">
                            <a:solidFill>
                              <a:schemeClr val="bg1"/>
                            </a:solidFill>
                            <a:latin typeface="Cambria Math" panose="02040503050406030204" pitchFamily="18" charset="0"/>
                            <a:sym typeface="+mn-ea"/>
                          </a:rPr>
                          <m:t>)</m:t>
                        </m:r>
                      </m:den>
                    </m:f>
                    <m:r>
                      <a:rPr lang="en-US" altLang="zh-CN" b="0" i="1" smtClean="0">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𝑦</m:t>
                        </m:r>
                      </m:e>
                      <m:sub>
                        <m:r>
                          <a:rPr lang="en-US" altLang="zh-CN" b="0" i="1" smtClean="0">
                            <a:solidFill>
                              <a:schemeClr val="bg1"/>
                            </a:solidFill>
                            <a:latin typeface="Cambria Math" panose="02040503050406030204" pitchFamily="18" charset="0"/>
                            <a:sym typeface="+mn-ea"/>
                          </a:rPr>
                          <m:t>1</m:t>
                        </m:r>
                      </m:sub>
                    </m:sSub>
                    <m:f>
                      <m:fPr>
                        <m:ctrlPr>
                          <a:rPr lang="en-US" altLang="zh-CN" i="1">
                            <a:solidFill>
                              <a:schemeClr val="bg1"/>
                            </a:solidFill>
                            <a:latin typeface="Cambria Math" panose="02040503050406030204" pitchFamily="18" charset="0"/>
                            <a:sym typeface="+mn-ea"/>
                          </a:rPr>
                        </m:ctrlPr>
                      </m:fPr>
                      <m:num>
                        <m:r>
                          <a:rPr lang="en-US" altLang="zh-CN" i="1">
                            <a:solidFill>
                              <a:schemeClr val="bg1"/>
                            </a:solidFill>
                            <a:latin typeface="Cambria Math" panose="02040503050406030204" pitchFamily="18" charset="0"/>
                            <a:sym typeface="+mn-ea"/>
                          </a:rPr>
                          <m:t>( </m:t>
                        </m:r>
                        <m:r>
                          <a:rPr lang="en-US" altLang="zh-CN" i="1">
                            <a:solidFill>
                              <a:schemeClr val="bg1"/>
                            </a:solidFill>
                            <a:latin typeface="Cambria Math" panose="02040503050406030204" pitchFamily="18" charset="0"/>
                            <a:sym typeface="+mn-ea"/>
                          </a:rPr>
                          <m:t>𝑥</m:t>
                        </m:r>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0</m:t>
                            </m:r>
                          </m:sub>
                        </m:sSub>
                        <m:r>
                          <a:rPr lang="en-US" altLang="zh-CN" i="1">
                            <a:solidFill>
                              <a:schemeClr val="bg1"/>
                            </a:solidFill>
                            <a:latin typeface="Cambria Math" panose="02040503050406030204" pitchFamily="18" charset="0"/>
                            <a:sym typeface="+mn-ea"/>
                          </a:rPr>
                          <m:t>)(</m:t>
                        </m:r>
                        <m:r>
                          <a:rPr lang="en-US" altLang="zh-CN" i="1">
                            <a:solidFill>
                              <a:schemeClr val="bg1"/>
                            </a:solidFill>
                            <a:latin typeface="Cambria Math" panose="02040503050406030204" pitchFamily="18" charset="0"/>
                            <a:sym typeface="+mn-ea"/>
                          </a:rPr>
                          <m:t>𝑥</m:t>
                        </m:r>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2</m:t>
                            </m:r>
                          </m:sub>
                        </m:sSub>
                        <m:r>
                          <a:rPr lang="en-US" altLang="zh-CN" i="1">
                            <a:solidFill>
                              <a:schemeClr val="bg1"/>
                            </a:solidFill>
                            <a:latin typeface="Cambria Math" panose="02040503050406030204" pitchFamily="18" charset="0"/>
                            <a:sym typeface="+mn-ea"/>
                          </a:rPr>
                          <m:t>)</m:t>
                        </m:r>
                      </m:num>
                      <m:den>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1</m:t>
                            </m:r>
                          </m:sub>
                        </m:sSub>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0</m:t>
                            </m:r>
                          </m:sub>
                        </m:sSub>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1</m:t>
                            </m:r>
                          </m:sub>
                        </m:sSub>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2</m:t>
                            </m:r>
                          </m:sub>
                        </m:sSub>
                        <m:r>
                          <a:rPr lang="en-US" altLang="zh-CN" i="1">
                            <a:solidFill>
                              <a:schemeClr val="bg1"/>
                            </a:solidFill>
                            <a:latin typeface="Cambria Math" panose="02040503050406030204" pitchFamily="18" charset="0"/>
                            <a:sym typeface="+mn-ea"/>
                          </a:rPr>
                          <m:t>)</m:t>
                        </m:r>
                      </m:den>
                    </m:f>
                  </m:oMath>
                </a14:m>
                <a:r>
                  <a:rPr lang="en-US" altLang="zh-CN" dirty="0" smtClean="0">
                    <a:solidFill>
                      <a:schemeClr val="bg1"/>
                    </a:solidFill>
                    <a:sym typeface="+mn-ea"/>
                  </a:rPr>
                  <a:t>+</a:t>
                </a:r>
                <a14:m>
                  <m:oMath xmlns:m="http://schemas.openxmlformats.org/officeDocument/2006/math">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𝑦</m:t>
                        </m:r>
                      </m:e>
                      <m:sub>
                        <m:r>
                          <a:rPr lang="en-US" altLang="zh-CN" b="0" i="1" smtClean="0">
                            <a:solidFill>
                              <a:schemeClr val="bg1"/>
                            </a:solidFill>
                            <a:latin typeface="Cambria Math" panose="02040503050406030204" pitchFamily="18" charset="0"/>
                            <a:sym typeface="+mn-ea"/>
                          </a:rPr>
                          <m:t>2</m:t>
                        </m:r>
                      </m:sub>
                    </m:sSub>
                    <m:f>
                      <m:fPr>
                        <m:ctrlPr>
                          <a:rPr lang="en-US" altLang="zh-CN" i="1">
                            <a:solidFill>
                              <a:schemeClr val="bg1"/>
                            </a:solidFill>
                            <a:latin typeface="Cambria Math" panose="02040503050406030204" pitchFamily="18" charset="0"/>
                            <a:sym typeface="+mn-ea"/>
                          </a:rPr>
                        </m:ctrlPr>
                      </m:fPr>
                      <m:num>
                        <m:r>
                          <a:rPr lang="en-US" altLang="zh-CN" i="1">
                            <a:solidFill>
                              <a:schemeClr val="bg1"/>
                            </a:solidFill>
                            <a:latin typeface="Cambria Math" panose="02040503050406030204" pitchFamily="18" charset="0"/>
                            <a:sym typeface="+mn-ea"/>
                          </a:rPr>
                          <m:t>( </m:t>
                        </m:r>
                        <m:r>
                          <a:rPr lang="en-US" altLang="zh-CN" i="1">
                            <a:solidFill>
                              <a:schemeClr val="bg1"/>
                            </a:solidFill>
                            <a:latin typeface="Cambria Math" panose="02040503050406030204" pitchFamily="18" charset="0"/>
                            <a:sym typeface="+mn-ea"/>
                          </a:rPr>
                          <m:t>𝑥</m:t>
                        </m:r>
                        <m:r>
                          <a:rPr lang="en-US" altLang="zh-CN" i="1">
                            <a:solidFill>
                              <a:schemeClr val="bg1"/>
                            </a:solidFill>
                            <a:latin typeface="Cambria Math" panose="02040503050406030204" pitchFamily="18" charset="0"/>
                            <a:sym typeface="+mn-ea"/>
                          </a:rPr>
                          <m:t>−</m:t>
                        </m:r>
                        <m:sSub>
                          <m:sSubPr>
                            <m:ctrlPr>
                              <a:rPr lang="en-US" altLang="zh-CN" i="1" smtClean="0">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0</m:t>
                            </m:r>
                          </m:sub>
                        </m:sSub>
                        <m:r>
                          <a:rPr lang="en-US" altLang="zh-CN" i="1">
                            <a:solidFill>
                              <a:schemeClr val="bg1"/>
                            </a:solidFill>
                            <a:latin typeface="Cambria Math" panose="02040503050406030204" pitchFamily="18" charset="0"/>
                            <a:sym typeface="+mn-ea"/>
                          </a:rPr>
                          <m:t>)(</m:t>
                        </m:r>
                        <m:r>
                          <a:rPr lang="en-US" altLang="zh-CN" i="1">
                            <a:solidFill>
                              <a:schemeClr val="bg1"/>
                            </a:solidFill>
                            <a:latin typeface="Cambria Math" panose="02040503050406030204" pitchFamily="18" charset="0"/>
                            <a:sym typeface="+mn-ea"/>
                          </a:rPr>
                          <m:t>𝑥</m:t>
                        </m:r>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1</m:t>
                            </m:r>
                          </m:sub>
                        </m:sSub>
                        <m:r>
                          <a:rPr lang="en-US" altLang="zh-CN" i="1">
                            <a:solidFill>
                              <a:schemeClr val="bg1"/>
                            </a:solidFill>
                            <a:latin typeface="Cambria Math" panose="02040503050406030204" pitchFamily="18" charset="0"/>
                            <a:sym typeface="+mn-ea"/>
                          </a:rPr>
                          <m:t>)</m:t>
                        </m:r>
                      </m:num>
                      <m:den>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2</m:t>
                            </m:r>
                          </m:sub>
                        </m:sSub>
                        <m:r>
                          <a:rPr lang="en-US" altLang="zh-CN" i="1">
                            <a:solidFill>
                              <a:schemeClr val="bg1"/>
                            </a:solidFill>
                            <a:latin typeface="Cambria Math" panose="02040503050406030204" pitchFamily="18" charset="0"/>
                            <a:sym typeface="+mn-ea"/>
                          </a:rPr>
                          <m:t>−</m:t>
                        </m:r>
                        <m:sSub>
                          <m:sSubPr>
                            <m:ctrlPr>
                              <a:rPr lang="en-US" altLang="zh-CN" i="1" smtClean="0">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0</m:t>
                            </m:r>
                          </m:sub>
                        </m:sSub>
                        <m:r>
                          <a:rPr lang="en-US" altLang="zh-CN" i="1">
                            <a:solidFill>
                              <a:schemeClr val="bg1"/>
                            </a:solidFill>
                            <a:latin typeface="Cambria Math" panose="02040503050406030204" pitchFamily="18" charset="0"/>
                            <a:sym typeface="+mn-ea"/>
                          </a:rPr>
                          <m:t>)(</m:t>
                        </m:r>
                        <m:sSub>
                          <m:sSubPr>
                            <m:ctrlPr>
                              <a:rPr lang="en-US" altLang="zh-CN" i="1" smtClean="0">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2</m:t>
                            </m:r>
                          </m:sub>
                        </m:sSub>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1</m:t>
                            </m:r>
                          </m:sub>
                        </m:sSub>
                        <m:r>
                          <a:rPr lang="en-US" altLang="zh-CN" i="1">
                            <a:solidFill>
                              <a:schemeClr val="bg1"/>
                            </a:solidFill>
                            <a:latin typeface="Cambria Math" panose="02040503050406030204" pitchFamily="18" charset="0"/>
                            <a:sym typeface="+mn-ea"/>
                          </a:rPr>
                          <m:t>)</m:t>
                        </m:r>
                      </m:den>
                    </m:f>
                  </m:oMath>
                </a14:m>
                <a:r>
                  <a:rPr lang="zh-CN" altLang="en-US" dirty="0" smtClean="0">
                    <a:solidFill>
                      <a:schemeClr val="bg1"/>
                    </a:solidFill>
                    <a:sym typeface="+mn-ea"/>
                  </a:rPr>
                  <a:t>称为</a:t>
                </a:r>
                <a:r>
                  <a:rPr lang="zh-CN" altLang="en-US" dirty="0">
                    <a:solidFill>
                      <a:schemeClr val="bg1"/>
                    </a:solidFill>
                    <a:sym typeface="+mn-ea"/>
                  </a:rPr>
                  <a:t>二</a:t>
                </a:r>
                <a:r>
                  <a:rPr lang="zh-CN" altLang="en-US" dirty="0" smtClean="0">
                    <a:solidFill>
                      <a:schemeClr val="bg1"/>
                    </a:solidFill>
                    <a:sym typeface="+mn-ea"/>
                  </a:rPr>
                  <a:t>次</a:t>
                </a:r>
                <a:r>
                  <a:rPr lang="zh-CN" altLang="en-US" dirty="0">
                    <a:solidFill>
                      <a:schemeClr val="bg1"/>
                    </a:solidFill>
                    <a:sym typeface="+mn-ea"/>
                  </a:rPr>
                  <a:t>插值，也</a:t>
                </a:r>
                <a:r>
                  <a:rPr lang="zh-CN" altLang="en-US" dirty="0" smtClean="0">
                    <a:solidFill>
                      <a:schemeClr val="bg1"/>
                    </a:solidFill>
                    <a:sym typeface="+mn-ea"/>
                  </a:rPr>
                  <a:t>称</a:t>
                </a:r>
                <a:r>
                  <a:rPr lang="zh-CN" altLang="en-US" dirty="0" smtClean="0">
                    <a:solidFill>
                      <a:srgbClr val="FFFF00"/>
                    </a:solidFill>
                    <a:sym typeface="+mn-ea"/>
                  </a:rPr>
                  <a:t>抛物插值公式</a:t>
                </a:r>
                <a:r>
                  <a:rPr lang="zh-CN" altLang="en-US" dirty="0" smtClean="0">
                    <a:solidFill>
                      <a:schemeClr val="bg1"/>
                    </a:solidFill>
                    <a:sym typeface="+mn-ea"/>
                  </a:rPr>
                  <a:t>。</a:t>
                </a:r>
                <a:endParaRPr lang="en-US" altLang="zh-CN" dirty="0" smtClean="0">
                  <a:solidFill>
                    <a:schemeClr val="bg1"/>
                  </a:solidFill>
                  <a:sym typeface="+mn-ea"/>
                </a:endParaRPr>
              </a:p>
              <a:p>
                <a:pPr eaLnBrk="0" hangingPunct="0"/>
                <a:endParaRPr lang="en-US" altLang="zh-CN" dirty="0">
                  <a:solidFill>
                    <a:schemeClr val="bg1"/>
                  </a:solidFill>
                  <a:sym typeface="+mn-ea"/>
                </a:endParaRPr>
              </a:p>
              <a:p>
                <a:pPr eaLnBrk="0" hangingPunct="0"/>
                <a:r>
                  <a:rPr lang="en-US" altLang="zh-CN" dirty="0" smtClean="0">
                    <a:solidFill>
                      <a:schemeClr val="bg1"/>
                    </a:solidFill>
                    <a:sym typeface="+mn-ea"/>
                  </a:rPr>
                  <a:t>    </a:t>
                </a:r>
                <a:r>
                  <a:rPr lang="zh-CN" altLang="en-US" dirty="0" smtClean="0">
                    <a:solidFill>
                      <a:schemeClr val="bg1"/>
                    </a:solidFill>
                    <a:sym typeface="+mn-ea"/>
                  </a:rPr>
                  <a:t>拉格朗日插值公式形式对称，结构紧凑，可采用二重循环方式，通过内循环求基函数的值，再用外循环累加计算，容易写出计算程序。</a:t>
                </a:r>
                <a:endParaRPr lang="en-US" altLang="zh-CN" dirty="0">
                  <a:solidFill>
                    <a:schemeClr val="bg1"/>
                  </a:solidFill>
                  <a:sym typeface="+mn-ea"/>
                </a:endParaRPr>
              </a:p>
              <a:p>
                <a:pPr eaLnBrk="0" hangingPunct="0"/>
                <a:endParaRPr lang="zh-CN" altLang="en-US" dirty="0">
                  <a:solidFill>
                    <a:schemeClr val="bg1"/>
                  </a:solidFill>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bwMode="auto">
              <a:xfrm>
                <a:off x="886691" y="1385454"/>
                <a:ext cx="10695565" cy="4892863"/>
              </a:xfrm>
              <a:prstGeom prst="rect">
                <a:avLst/>
              </a:prstGeom>
              <a:blipFill>
                <a:blip r:embed="rId3"/>
                <a:stretch>
                  <a:fillRect l="-456" t="-1993" r="-285"/>
                </a:stretch>
              </a:blipFill>
              <a:ln>
                <a:noFill/>
              </a:ln>
            </p:spPr>
            <p:txBody>
              <a:bodyPr/>
              <a:lstStyle/>
              <a:p>
                <a:r>
                  <a:rPr lang="zh-CN" altLang="en-US">
                    <a:noFill/>
                  </a:rPr>
                  <a:t> </a:t>
                </a:r>
              </a:p>
            </p:txBody>
          </p:sp>
        </mc:Fallback>
      </mc:AlternateContent>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500"/>
                                  </p:iterate>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4"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609600" y="457278"/>
            <a:ext cx="5181608" cy="673030"/>
          </a:xfrm>
        </p:spPr>
        <p:txBody>
          <a:bodyPr/>
          <a:lstStyle/>
          <a:p>
            <a:r>
              <a:rPr lang="en-US" altLang="zh-CN" sz="3600"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1.2</a:t>
            </a:r>
            <a:r>
              <a:rPr lang="en-US" altLang="zh-CN" sz="3600" dirty="0" smtClean="0">
                <a:solidFill>
                  <a:srgbClr val="FF0000"/>
                </a:solidFill>
                <a:latin typeface="全新硬笔行书简" panose="02010600040101010101" pitchFamily="2" charset="-122"/>
                <a:ea typeface="全新硬笔行书简" panose="02010600040101010101" pitchFamily="2" charset="-122"/>
              </a:rPr>
              <a:t> </a:t>
            </a:r>
            <a:r>
              <a:rPr lang="zh-CN" altLang="en-US" sz="3600" dirty="0" smtClean="0">
                <a:solidFill>
                  <a:srgbClr val="FF0000"/>
                </a:solidFill>
                <a:latin typeface="全新硬笔行书简" panose="02010600040101010101" pitchFamily="2" charset="-122"/>
                <a:ea typeface="全新硬笔行书简" panose="02010600040101010101" pitchFamily="2" charset="-122"/>
              </a:rPr>
              <a:t>拉格朗日插值公式</a:t>
            </a:r>
          </a:p>
        </p:txBody>
      </p:sp>
      <mc:AlternateContent xmlns:mc="http://schemas.openxmlformats.org/markup-compatibility/2006" xmlns:a14="http://schemas.microsoft.com/office/drawing/2010/main">
        <mc:Choice Requires="a14">
          <p:sp>
            <p:nvSpPr>
              <p:cNvPr id="3" name="文本占位符 2"/>
              <p:cNvSpPr>
                <a:spLocks noGrp="1"/>
              </p:cNvSpPr>
              <p:nvPr>
                <p:ph type="body" sz="half" idx="2"/>
              </p:nvPr>
            </p:nvSpPr>
            <p:spPr>
              <a:xfrm>
                <a:off x="609600" y="1435100"/>
                <a:ext cx="11048854" cy="5270414"/>
              </a:xfrm>
            </p:spPr>
            <p:txBody>
              <a:bodyPr/>
              <a:lstStyle/>
              <a:p>
                <a:r>
                  <a:rPr lang="en-US" altLang="zh-CN" sz="2000" dirty="0" smtClean="0">
                    <a:solidFill>
                      <a:schemeClr val="bg1"/>
                    </a:solidFill>
                  </a:rPr>
                  <a:t>1.2.3  </a:t>
                </a:r>
                <a:r>
                  <a:rPr lang="zh-CN" altLang="en-US" sz="2000" dirty="0" smtClean="0">
                    <a:solidFill>
                      <a:schemeClr val="bg1"/>
                    </a:solidFill>
                  </a:rPr>
                  <a:t>例子</a:t>
                </a:r>
                <a:endParaRPr lang="en-US" altLang="zh-CN" sz="2000" dirty="0" smtClean="0">
                  <a:solidFill>
                    <a:schemeClr val="bg1"/>
                  </a:solidFill>
                </a:endParaRPr>
              </a:p>
              <a:p>
                <a:r>
                  <a:rPr lang="zh-CN" altLang="en-US" sz="2000" dirty="0" smtClean="0">
                    <a:solidFill>
                      <a:schemeClr val="bg1"/>
                    </a:solidFill>
                  </a:rPr>
                  <a:t>例</a:t>
                </a:r>
                <a:r>
                  <a:rPr lang="en-US" altLang="zh-CN" sz="2000" dirty="0" smtClean="0">
                    <a:solidFill>
                      <a:schemeClr val="bg1"/>
                    </a:solidFill>
                  </a:rPr>
                  <a:t>1 </a:t>
                </a:r>
                <a:r>
                  <a:rPr lang="zh-CN" altLang="en-US" sz="2000" dirty="0" smtClean="0">
                    <a:solidFill>
                      <a:schemeClr val="bg1"/>
                    </a:solidFill>
                  </a:rPr>
                  <a:t>已知</a:t>
                </a:r>
                <a14:m>
                  <m:oMath xmlns:m="http://schemas.openxmlformats.org/officeDocument/2006/math">
                    <m:rad>
                      <m:radPr>
                        <m:degHide m:val="on"/>
                        <m:ctrlPr>
                          <a:rPr lang="zh-CN" altLang="en-US" sz="2000" i="1" dirty="0" smtClean="0">
                            <a:solidFill>
                              <a:schemeClr val="bg1"/>
                            </a:solidFill>
                            <a:latin typeface="Cambria Math" panose="02040503050406030204" pitchFamily="18" charset="0"/>
                          </a:rPr>
                        </m:ctrlPr>
                      </m:radPr>
                      <m:deg/>
                      <m:e>
                        <m:r>
                          <a:rPr lang="en-US" altLang="zh-CN" sz="2000" i="1" dirty="0">
                            <a:solidFill>
                              <a:schemeClr val="bg1"/>
                            </a:solidFill>
                            <a:latin typeface="Cambria Math" panose="02040503050406030204" pitchFamily="18" charset="0"/>
                          </a:rPr>
                          <m:t>1</m:t>
                        </m:r>
                        <m:r>
                          <a:rPr lang="en-US" altLang="zh-CN" sz="2000" i="1" dirty="0" smtClean="0">
                            <a:solidFill>
                              <a:schemeClr val="bg1"/>
                            </a:solidFill>
                            <a:latin typeface="Cambria Math" panose="02040503050406030204" pitchFamily="18" charset="0"/>
                          </a:rPr>
                          <m:t>0</m:t>
                        </m:r>
                        <m:r>
                          <a:rPr lang="en-US" altLang="zh-CN" sz="2000" i="1" dirty="0">
                            <a:solidFill>
                              <a:schemeClr val="bg1"/>
                            </a:solidFill>
                            <a:latin typeface="Cambria Math" panose="02040503050406030204" pitchFamily="18" charset="0"/>
                          </a:rPr>
                          <m:t>0</m:t>
                        </m:r>
                      </m:e>
                    </m:rad>
                    <m:r>
                      <a:rPr lang="en-US" altLang="zh-CN" sz="2000" i="1" dirty="0" smtClean="0">
                        <a:solidFill>
                          <a:schemeClr val="bg1"/>
                        </a:solidFill>
                        <a:latin typeface="Cambria Math" panose="02040503050406030204" pitchFamily="18" charset="0"/>
                      </a:rPr>
                      <m:t>=10</m:t>
                    </m:r>
                    <m:r>
                      <a:rPr lang="zh-CN" altLang="en-US" sz="2000" i="1" dirty="0" smtClean="0">
                        <a:solidFill>
                          <a:schemeClr val="bg1"/>
                        </a:solidFill>
                        <a:latin typeface="Cambria Math" panose="02040503050406030204" pitchFamily="18" charset="0"/>
                      </a:rPr>
                      <m:t>，</m:t>
                    </m:r>
                    <m:rad>
                      <m:radPr>
                        <m:degHide m:val="on"/>
                        <m:ctrlPr>
                          <a:rPr lang="zh-CN" altLang="en-US" sz="2000" i="1" dirty="0" smtClean="0">
                            <a:solidFill>
                              <a:schemeClr val="bg1"/>
                            </a:solidFill>
                            <a:latin typeface="Cambria Math" panose="02040503050406030204" pitchFamily="18" charset="0"/>
                          </a:rPr>
                        </m:ctrlPr>
                      </m:radPr>
                      <m:deg/>
                      <m:e>
                        <m:r>
                          <a:rPr lang="en-US" altLang="zh-CN" sz="2000" i="1" dirty="0">
                            <a:solidFill>
                              <a:schemeClr val="bg1"/>
                            </a:solidFill>
                            <a:latin typeface="Cambria Math" panose="02040503050406030204" pitchFamily="18" charset="0"/>
                          </a:rPr>
                          <m:t>1</m:t>
                        </m:r>
                        <m:r>
                          <a:rPr lang="en-US" altLang="zh-CN" sz="2000" i="1" dirty="0" smtClean="0">
                            <a:solidFill>
                              <a:schemeClr val="bg1"/>
                            </a:solidFill>
                            <a:latin typeface="Cambria Math" panose="02040503050406030204" pitchFamily="18" charset="0"/>
                          </a:rPr>
                          <m:t>2</m:t>
                        </m:r>
                        <m:r>
                          <a:rPr lang="en-US" altLang="zh-CN" sz="2000" i="1" dirty="0">
                            <a:solidFill>
                              <a:schemeClr val="bg1"/>
                            </a:solidFill>
                            <a:latin typeface="Cambria Math" panose="02040503050406030204" pitchFamily="18" charset="0"/>
                          </a:rPr>
                          <m:t>1</m:t>
                        </m:r>
                      </m:e>
                    </m:rad>
                    <m:r>
                      <a:rPr lang="en-US" altLang="zh-CN" sz="2000" i="1" dirty="0">
                        <a:solidFill>
                          <a:schemeClr val="bg1"/>
                        </a:solidFill>
                        <a:latin typeface="Cambria Math" panose="02040503050406030204" pitchFamily="18" charset="0"/>
                      </a:rPr>
                      <m:t>=</m:t>
                    </m:r>
                  </m:oMath>
                </a14:m>
                <a:r>
                  <a:rPr lang="en-US" altLang="zh-CN" sz="2000" dirty="0" smtClean="0">
                    <a:solidFill>
                      <a:schemeClr val="bg1"/>
                    </a:solidFill>
                  </a:rPr>
                  <a:t>11</a:t>
                </a:r>
                <a:r>
                  <a:rPr lang="zh-CN" altLang="en-US" sz="2000" dirty="0" smtClean="0">
                    <a:solidFill>
                      <a:schemeClr val="bg1"/>
                    </a:solidFill>
                  </a:rPr>
                  <a:t>，求</a:t>
                </a:r>
                <a14:m>
                  <m:oMath xmlns:m="http://schemas.openxmlformats.org/officeDocument/2006/math">
                    <m:rad>
                      <m:radPr>
                        <m:degHide m:val="on"/>
                        <m:ctrlPr>
                          <a:rPr lang="zh-CN" altLang="en-US" sz="2000" i="1" smtClean="0">
                            <a:solidFill>
                              <a:schemeClr val="bg1"/>
                            </a:solidFill>
                            <a:latin typeface="Cambria Math" panose="02040503050406030204" pitchFamily="18" charset="0"/>
                          </a:rPr>
                        </m:ctrlPr>
                      </m:radPr>
                      <m:deg/>
                      <m:e>
                        <m:r>
                          <a:rPr lang="en-US" altLang="zh-CN" sz="2000" i="1">
                            <a:solidFill>
                              <a:schemeClr val="bg1"/>
                            </a:solidFill>
                            <a:latin typeface="Cambria Math" panose="02040503050406030204" pitchFamily="18" charset="0"/>
                          </a:rPr>
                          <m:t>1</m:t>
                        </m:r>
                        <m:r>
                          <a:rPr lang="en-US" altLang="zh-CN" sz="2000" i="1" smtClean="0">
                            <a:solidFill>
                              <a:schemeClr val="bg1"/>
                            </a:solidFill>
                            <a:latin typeface="Cambria Math" panose="02040503050406030204" pitchFamily="18" charset="0"/>
                          </a:rPr>
                          <m:t>1</m:t>
                        </m:r>
                        <m:r>
                          <a:rPr lang="en-US" altLang="zh-CN" sz="2000" i="1">
                            <a:solidFill>
                              <a:schemeClr val="bg1"/>
                            </a:solidFill>
                            <a:latin typeface="Cambria Math" panose="02040503050406030204" pitchFamily="18" charset="0"/>
                          </a:rPr>
                          <m:t>5</m:t>
                        </m:r>
                      </m:e>
                    </m:rad>
                    <m:r>
                      <a:rPr lang="zh-CN" altLang="en-US" sz="2000" i="1">
                        <a:solidFill>
                          <a:schemeClr val="bg1"/>
                        </a:solidFill>
                        <a:latin typeface="Cambria Math" panose="02040503050406030204" pitchFamily="18" charset="0"/>
                      </a:rPr>
                      <m:t>。</m:t>
                    </m:r>
                  </m:oMath>
                </a14:m>
                <a:endParaRPr lang="en-US" altLang="zh-CN" sz="2000" dirty="0" smtClean="0">
                  <a:solidFill>
                    <a:schemeClr val="bg1"/>
                  </a:solidFill>
                </a:endParaRPr>
              </a:p>
              <a:p>
                <a:r>
                  <a:rPr lang="zh-CN" altLang="en-US" sz="2000" dirty="0" smtClean="0">
                    <a:solidFill>
                      <a:schemeClr val="bg1"/>
                    </a:solidFill>
                  </a:rPr>
                  <a:t>解</a:t>
                </a:r>
                <a:r>
                  <a:rPr lang="en-US" altLang="zh-CN" sz="2000" dirty="0" smtClean="0">
                    <a:solidFill>
                      <a:schemeClr val="bg1"/>
                    </a:solidFill>
                  </a:rPr>
                  <a:t>:</a:t>
                </a:r>
                <a:r>
                  <a:rPr lang="zh-CN" altLang="en-US" sz="2000" dirty="0" smtClean="0">
                    <a:solidFill>
                      <a:schemeClr val="bg1"/>
                    </a:solidFill>
                  </a:rPr>
                  <a:t>代入线性插值公式：</a:t>
                </a:r>
                <a:endParaRPr lang="en-US" altLang="zh-CN" sz="2000" dirty="0" smtClean="0">
                  <a:solidFill>
                    <a:schemeClr val="bg1"/>
                  </a:solidFill>
                </a:endParaRPr>
              </a:p>
              <a:p>
                <a:pP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𝐿</m:t>
                          </m:r>
                        </m:e>
                        <m:sub>
                          <m:r>
                            <a:rPr lang="en-US" altLang="zh-CN" sz="2000" b="0" i="1" smtClean="0">
                              <a:solidFill>
                                <a:schemeClr val="bg1"/>
                              </a:solidFill>
                              <a:latin typeface="Cambria Math" panose="02040503050406030204" pitchFamily="18" charset="0"/>
                            </a:rPr>
                            <m:t>1</m:t>
                          </m:r>
                        </m:sub>
                      </m:sSub>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115</m:t>
                          </m:r>
                        </m:e>
                      </m:d>
                      <m:r>
                        <a:rPr lang="en-US" altLang="zh-CN" sz="2000" b="0" i="1" smtClean="0">
                          <a:solidFill>
                            <a:schemeClr val="bg1"/>
                          </a:solidFill>
                          <a:latin typeface="Cambria Math" panose="02040503050406030204" pitchFamily="18" charset="0"/>
                        </a:rPr>
                        <m:t>=10</m:t>
                      </m:r>
                      <m:r>
                        <a:rPr lang="en-US" altLang="zh-CN" sz="2000" b="0" i="1" smtClean="0">
                          <a:solidFill>
                            <a:schemeClr val="bg1"/>
                          </a:solidFill>
                          <a:latin typeface="Cambria Math" panose="02040503050406030204" pitchFamily="18" charset="0"/>
                          <a:ea typeface="Cambria Math" panose="02040503050406030204" pitchFamily="18" charset="0"/>
                        </a:rPr>
                        <m:t>×</m:t>
                      </m:r>
                      <m:f>
                        <m:fPr>
                          <m:ctrlPr>
                            <a:rPr lang="en-US" altLang="zh-CN" sz="2000" b="0" i="1" smtClean="0">
                              <a:solidFill>
                                <a:schemeClr val="bg1"/>
                              </a:solidFill>
                              <a:latin typeface="Cambria Math" panose="02040503050406030204" pitchFamily="18" charset="0"/>
                              <a:ea typeface="Cambria Math" panose="02040503050406030204" pitchFamily="18" charset="0"/>
                            </a:rPr>
                          </m:ctrlPr>
                        </m:fPr>
                        <m:num>
                          <m:r>
                            <a:rPr lang="en-US" altLang="zh-CN" sz="2000" b="0" i="1" smtClean="0">
                              <a:solidFill>
                                <a:schemeClr val="bg1"/>
                              </a:solidFill>
                              <a:latin typeface="Cambria Math" panose="02040503050406030204" pitchFamily="18" charset="0"/>
                              <a:ea typeface="Cambria Math" panose="02040503050406030204" pitchFamily="18" charset="0"/>
                            </a:rPr>
                            <m:t>115−121</m:t>
                          </m:r>
                        </m:num>
                        <m:den>
                          <m:r>
                            <a:rPr lang="en-US" altLang="zh-CN" sz="2000" b="0" i="1" smtClean="0">
                              <a:solidFill>
                                <a:schemeClr val="bg1"/>
                              </a:solidFill>
                              <a:latin typeface="Cambria Math" panose="02040503050406030204" pitchFamily="18" charset="0"/>
                              <a:ea typeface="Cambria Math" panose="02040503050406030204" pitchFamily="18" charset="0"/>
                            </a:rPr>
                            <m:t>100−121</m:t>
                          </m:r>
                        </m:den>
                      </m:f>
                      <m:r>
                        <a:rPr lang="en-US" altLang="zh-CN" sz="2000" b="0" i="1" smtClean="0">
                          <a:solidFill>
                            <a:schemeClr val="bg1"/>
                          </a:solidFill>
                          <a:latin typeface="Cambria Math" panose="02040503050406030204" pitchFamily="18" charset="0"/>
                          <a:ea typeface="Cambria Math" panose="02040503050406030204" pitchFamily="18" charset="0"/>
                        </a:rPr>
                        <m:t>+11×</m:t>
                      </m:r>
                      <m:f>
                        <m:fPr>
                          <m:ctrlPr>
                            <a:rPr lang="en-US" altLang="zh-CN" sz="2000" b="0" i="1" smtClean="0">
                              <a:solidFill>
                                <a:schemeClr val="bg1"/>
                              </a:solidFill>
                              <a:latin typeface="Cambria Math" panose="02040503050406030204" pitchFamily="18" charset="0"/>
                              <a:ea typeface="Cambria Math" panose="02040503050406030204" pitchFamily="18" charset="0"/>
                            </a:rPr>
                          </m:ctrlPr>
                        </m:fPr>
                        <m:num>
                          <m:r>
                            <a:rPr lang="en-US" altLang="zh-CN" sz="2000" b="0" i="1" smtClean="0">
                              <a:solidFill>
                                <a:schemeClr val="bg1"/>
                              </a:solidFill>
                              <a:latin typeface="Cambria Math" panose="02040503050406030204" pitchFamily="18" charset="0"/>
                              <a:ea typeface="Cambria Math" panose="02040503050406030204" pitchFamily="18" charset="0"/>
                            </a:rPr>
                            <m:t>115−100</m:t>
                          </m:r>
                        </m:num>
                        <m:den>
                          <m:r>
                            <a:rPr lang="en-US" altLang="zh-CN" sz="2000" b="0" i="1" smtClean="0">
                              <a:solidFill>
                                <a:schemeClr val="bg1"/>
                              </a:solidFill>
                              <a:latin typeface="Cambria Math" panose="02040503050406030204" pitchFamily="18" charset="0"/>
                              <a:ea typeface="Cambria Math" panose="02040503050406030204" pitchFamily="18" charset="0"/>
                            </a:rPr>
                            <m:t>121−100</m:t>
                          </m:r>
                        </m:den>
                      </m:f>
                      <m:r>
                        <a:rPr lang="en-US" altLang="zh-CN" sz="2000" b="0" i="1" smtClean="0">
                          <a:solidFill>
                            <a:schemeClr val="bg1"/>
                          </a:solidFill>
                          <a:latin typeface="Cambria Math" panose="02040503050406030204" pitchFamily="18" charset="0"/>
                          <a:ea typeface="Cambria Math" panose="02040503050406030204" pitchFamily="18" charset="0"/>
                        </a:rPr>
                        <m:t>=</m:t>
                      </m:r>
                      <m:f>
                        <m:fPr>
                          <m:ctrlPr>
                            <a:rPr lang="en-US" altLang="zh-CN" sz="2000" b="0" i="1" smtClean="0">
                              <a:solidFill>
                                <a:schemeClr val="bg1"/>
                              </a:solidFill>
                              <a:latin typeface="Cambria Math" panose="02040503050406030204" pitchFamily="18" charset="0"/>
                              <a:ea typeface="Cambria Math" panose="02040503050406030204" pitchFamily="18" charset="0"/>
                            </a:rPr>
                          </m:ctrlPr>
                        </m:fPr>
                        <m:num>
                          <m:r>
                            <a:rPr lang="en-US" altLang="zh-CN" sz="2000" b="0" i="1" smtClean="0">
                              <a:solidFill>
                                <a:schemeClr val="bg1"/>
                              </a:solidFill>
                              <a:latin typeface="Cambria Math" panose="02040503050406030204" pitchFamily="18" charset="0"/>
                              <a:ea typeface="Cambria Math" panose="02040503050406030204" pitchFamily="18" charset="0"/>
                            </a:rPr>
                            <m:t>75</m:t>
                          </m:r>
                        </m:num>
                        <m:den>
                          <m:r>
                            <a:rPr lang="en-US" altLang="zh-CN" sz="2000" b="0" i="1" smtClean="0">
                              <a:solidFill>
                                <a:schemeClr val="bg1"/>
                              </a:solidFill>
                              <a:latin typeface="Cambria Math" panose="02040503050406030204" pitchFamily="18" charset="0"/>
                              <a:ea typeface="Cambria Math" panose="02040503050406030204" pitchFamily="18" charset="0"/>
                            </a:rPr>
                            <m:t>7</m:t>
                          </m:r>
                        </m:den>
                      </m:f>
                      <m:r>
                        <a:rPr lang="en-US" altLang="zh-CN" sz="2000" b="0" i="1" smtClean="0">
                          <a:solidFill>
                            <a:schemeClr val="bg1"/>
                          </a:solidFill>
                          <a:latin typeface="Cambria Math" panose="02040503050406030204" pitchFamily="18" charset="0"/>
                          <a:ea typeface="Cambria Math" panose="02040503050406030204" pitchFamily="18" charset="0"/>
                        </a:rPr>
                        <m:t>≈10.714</m:t>
                      </m:r>
                    </m:oMath>
                  </m:oMathPara>
                </a14:m>
                <a:endParaRPr lang="en-US" altLang="zh-CN" sz="2000" dirty="0" smtClean="0">
                  <a:solidFill>
                    <a:schemeClr val="bg1"/>
                  </a:solidFill>
                </a:endParaRPr>
              </a:p>
              <a:p>
                <a:r>
                  <a:rPr lang="en-US" altLang="zh-CN" sz="2000" dirty="0" smtClean="0">
                    <a:solidFill>
                      <a:schemeClr val="bg1"/>
                    </a:solidFill>
                  </a:rPr>
                  <a:t>(</a:t>
                </a:r>
                <a:r>
                  <a:rPr lang="zh-CN" altLang="en-US" sz="2000" dirty="0" smtClean="0">
                    <a:solidFill>
                      <a:schemeClr val="bg1"/>
                    </a:solidFill>
                  </a:rPr>
                  <a:t>这个结果有</a:t>
                </a:r>
                <a:r>
                  <a:rPr lang="en-US" altLang="zh-CN" sz="2000" dirty="0" smtClean="0">
                    <a:solidFill>
                      <a:schemeClr val="bg1"/>
                    </a:solidFill>
                  </a:rPr>
                  <a:t>3</a:t>
                </a:r>
                <a:r>
                  <a:rPr lang="zh-CN" altLang="en-US" sz="2000" dirty="0" smtClean="0">
                    <a:solidFill>
                      <a:schemeClr val="bg1"/>
                    </a:solidFill>
                  </a:rPr>
                  <a:t>个有效数字。</a:t>
                </a:r>
                <a:r>
                  <a:rPr lang="en-US" altLang="zh-CN" sz="2000" dirty="0" smtClean="0">
                    <a:solidFill>
                      <a:schemeClr val="bg1"/>
                    </a:solidFill>
                  </a:rPr>
                  <a:t>)</a:t>
                </a:r>
              </a:p>
              <a:p>
                <a:endParaRPr lang="en-US" altLang="zh-CN" sz="2000" dirty="0" smtClean="0">
                  <a:solidFill>
                    <a:schemeClr val="bg1"/>
                  </a:solidFill>
                </a:endParaRPr>
              </a:p>
              <a:p>
                <a:r>
                  <a:rPr lang="zh-CN" altLang="en-US" sz="2000" dirty="0" smtClean="0">
                    <a:solidFill>
                      <a:schemeClr val="bg1"/>
                    </a:solidFill>
                  </a:rPr>
                  <a:t>例</a:t>
                </a:r>
                <a:r>
                  <a:rPr lang="en-US" altLang="zh-CN" sz="2000" dirty="0" smtClean="0">
                    <a:solidFill>
                      <a:schemeClr val="bg1"/>
                    </a:solidFill>
                  </a:rPr>
                  <a:t>2 </a:t>
                </a:r>
                <a:r>
                  <a:rPr lang="zh-CN" altLang="en-US" sz="2000" dirty="0" smtClean="0">
                    <a:solidFill>
                      <a:schemeClr val="bg1"/>
                    </a:solidFill>
                  </a:rPr>
                  <a:t>利用</a:t>
                </a:r>
                <a:r>
                  <a:rPr lang="en-US" altLang="zh-CN" sz="2000" dirty="0" smtClean="0">
                    <a:solidFill>
                      <a:schemeClr val="bg1"/>
                    </a:solidFill>
                  </a:rPr>
                  <a:t>100</a:t>
                </a:r>
                <a:r>
                  <a:rPr lang="zh-CN" altLang="en-US" sz="2000" dirty="0" smtClean="0">
                    <a:solidFill>
                      <a:schemeClr val="bg1"/>
                    </a:solidFill>
                  </a:rPr>
                  <a:t>，</a:t>
                </a:r>
                <a:r>
                  <a:rPr lang="en-US" altLang="zh-CN" sz="2000" dirty="0" smtClean="0">
                    <a:solidFill>
                      <a:schemeClr val="bg1"/>
                    </a:solidFill>
                  </a:rPr>
                  <a:t>121</a:t>
                </a:r>
                <a:r>
                  <a:rPr lang="zh-CN" altLang="en-US" sz="2000" dirty="0" smtClean="0">
                    <a:solidFill>
                      <a:schemeClr val="bg1"/>
                    </a:solidFill>
                  </a:rPr>
                  <a:t>，</a:t>
                </a:r>
                <a:r>
                  <a:rPr lang="en-US" altLang="zh-CN" sz="2000" dirty="0" smtClean="0">
                    <a:solidFill>
                      <a:schemeClr val="bg1"/>
                    </a:solidFill>
                  </a:rPr>
                  <a:t>144</a:t>
                </a:r>
                <a:r>
                  <a:rPr lang="zh-CN" altLang="en-US" sz="2000" dirty="0" smtClean="0">
                    <a:solidFill>
                      <a:schemeClr val="bg1"/>
                    </a:solidFill>
                  </a:rPr>
                  <a:t>处的开方值求</a:t>
                </a:r>
                <a14:m>
                  <m:oMath xmlns:m="http://schemas.openxmlformats.org/officeDocument/2006/math">
                    <m:rad>
                      <m:radPr>
                        <m:degHide m:val="on"/>
                        <m:ctrlPr>
                          <a:rPr lang="zh-CN" altLang="en-US" sz="2000" i="1">
                            <a:solidFill>
                              <a:schemeClr val="bg1"/>
                            </a:solidFill>
                            <a:latin typeface="Cambria Math" panose="02040503050406030204" pitchFamily="18" charset="0"/>
                          </a:rPr>
                        </m:ctrlPr>
                      </m:radPr>
                      <m:deg/>
                      <m:e>
                        <m:r>
                          <a:rPr lang="en-US" altLang="zh-CN" sz="2000" i="1">
                            <a:solidFill>
                              <a:schemeClr val="bg1"/>
                            </a:solidFill>
                            <a:latin typeface="Cambria Math" panose="02040503050406030204" pitchFamily="18" charset="0"/>
                          </a:rPr>
                          <m:t>115</m:t>
                        </m:r>
                      </m:e>
                    </m:rad>
                  </m:oMath>
                </a14:m>
                <a:r>
                  <a:rPr lang="zh-CN" altLang="en-US" sz="2000" dirty="0" smtClean="0">
                    <a:solidFill>
                      <a:schemeClr val="bg1"/>
                    </a:solidFill>
                  </a:rPr>
                  <a:t>。</a:t>
                </a:r>
                <a:endParaRPr lang="en-US" altLang="zh-CN" sz="2000" dirty="0" smtClean="0">
                  <a:solidFill>
                    <a:schemeClr val="bg1"/>
                  </a:solidFill>
                </a:endParaRPr>
              </a:p>
              <a:p>
                <a:r>
                  <a:rPr lang="zh-CN" altLang="en-US" sz="2000" dirty="0" smtClean="0">
                    <a:solidFill>
                      <a:schemeClr val="bg1"/>
                    </a:solidFill>
                  </a:rPr>
                  <a:t>解：利用抛物插值公式：</a:t>
                </a:r>
                <a:endParaRPr lang="en-US" altLang="zh-CN" sz="2000" dirty="0" smtClean="0">
                  <a:solidFill>
                    <a:schemeClr val="bg1"/>
                  </a:solidFill>
                </a:endParaRPr>
              </a:p>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bg1"/>
                              </a:solidFill>
                              <a:latin typeface="Cambria Math" panose="02040503050406030204" pitchFamily="18" charset="0"/>
                            </a:rPr>
                          </m:ctrlPr>
                        </m:sSubPr>
                        <m:e>
                          <m:r>
                            <a:rPr lang="en-US" altLang="zh-CN" sz="2000" b="0" i="1" smtClean="0">
                              <a:solidFill>
                                <a:schemeClr val="bg1"/>
                              </a:solidFill>
                              <a:latin typeface="Cambria Math" panose="02040503050406030204" pitchFamily="18" charset="0"/>
                            </a:rPr>
                            <m:t>𝐿</m:t>
                          </m:r>
                        </m:e>
                        <m:sub>
                          <m:r>
                            <a:rPr lang="en-US" altLang="zh-CN" sz="2000" b="0" i="1" smtClean="0">
                              <a:solidFill>
                                <a:schemeClr val="bg1"/>
                              </a:solidFill>
                              <a:latin typeface="Cambria Math" panose="02040503050406030204" pitchFamily="18" charset="0"/>
                            </a:rPr>
                            <m:t>2</m:t>
                          </m:r>
                        </m:sub>
                      </m:sSub>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115</m:t>
                          </m:r>
                        </m:e>
                      </m:d>
                      <m:r>
                        <a:rPr lang="en-US" altLang="zh-CN" sz="2000" b="0" i="1" smtClean="0">
                          <a:solidFill>
                            <a:schemeClr val="bg1"/>
                          </a:solidFill>
                          <a:latin typeface="Cambria Math" panose="02040503050406030204" pitchFamily="18" charset="0"/>
                        </a:rPr>
                        <m:t>=10</m:t>
                      </m:r>
                      <m:r>
                        <a:rPr lang="en-US" altLang="zh-CN" sz="2000" b="0" i="1" smtClean="0">
                          <a:solidFill>
                            <a:schemeClr val="bg1"/>
                          </a:solidFill>
                          <a:latin typeface="Cambria Math" panose="02040503050406030204" pitchFamily="18" charset="0"/>
                          <a:ea typeface="Cambria Math" panose="02040503050406030204" pitchFamily="18" charset="0"/>
                        </a:rPr>
                        <m:t>×</m:t>
                      </m:r>
                      <m:f>
                        <m:fPr>
                          <m:ctrlPr>
                            <a:rPr lang="en-US" altLang="zh-CN" sz="2000" b="0" i="1" smtClean="0">
                              <a:solidFill>
                                <a:schemeClr val="bg1"/>
                              </a:solidFill>
                              <a:latin typeface="Cambria Math" panose="02040503050406030204" pitchFamily="18" charset="0"/>
                              <a:ea typeface="Cambria Math" panose="02040503050406030204" pitchFamily="18" charset="0"/>
                            </a:rPr>
                          </m:ctrlPr>
                        </m:fPr>
                        <m:num>
                          <m:r>
                            <a:rPr lang="en-US" altLang="zh-CN" sz="2000" b="0" i="1" smtClean="0">
                              <a:solidFill>
                                <a:schemeClr val="bg1"/>
                              </a:solidFill>
                              <a:latin typeface="Cambria Math" panose="02040503050406030204" pitchFamily="18" charset="0"/>
                              <a:ea typeface="Cambria Math" panose="02040503050406030204" pitchFamily="18" charset="0"/>
                            </a:rPr>
                            <m:t>(115−121)(115−144)</m:t>
                          </m:r>
                        </m:num>
                        <m:den>
                          <m:r>
                            <a:rPr lang="en-US" altLang="zh-CN" sz="2000" b="0" i="1" smtClean="0">
                              <a:solidFill>
                                <a:schemeClr val="bg1"/>
                              </a:solidFill>
                              <a:latin typeface="Cambria Math" panose="02040503050406030204" pitchFamily="18" charset="0"/>
                              <a:ea typeface="Cambria Math" panose="02040503050406030204" pitchFamily="18" charset="0"/>
                            </a:rPr>
                            <m:t>(100−121)(100−144)</m:t>
                          </m:r>
                        </m:den>
                      </m:f>
                      <m:r>
                        <a:rPr lang="en-US" altLang="zh-CN" sz="2000" b="0" i="1" smtClean="0">
                          <a:solidFill>
                            <a:schemeClr val="bg1"/>
                          </a:solidFill>
                          <a:latin typeface="Cambria Math" panose="02040503050406030204" pitchFamily="18" charset="0"/>
                          <a:ea typeface="Cambria Math" panose="02040503050406030204" pitchFamily="18" charset="0"/>
                        </a:rPr>
                        <m:t>+11×</m:t>
                      </m:r>
                      <m:f>
                        <m:fPr>
                          <m:ctrlPr>
                            <a:rPr lang="en-US" altLang="zh-CN" sz="2000" b="0" i="1" smtClean="0">
                              <a:solidFill>
                                <a:schemeClr val="bg1"/>
                              </a:solidFill>
                              <a:latin typeface="Cambria Math" panose="02040503050406030204" pitchFamily="18" charset="0"/>
                              <a:ea typeface="Cambria Math" panose="02040503050406030204" pitchFamily="18" charset="0"/>
                            </a:rPr>
                          </m:ctrlPr>
                        </m:fPr>
                        <m:num>
                          <m:r>
                            <a:rPr lang="en-US" altLang="zh-CN" sz="2000" b="0" i="1" smtClean="0">
                              <a:solidFill>
                                <a:schemeClr val="bg1"/>
                              </a:solidFill>
                              <a:latin typeface="Cambria Math" panose="02040503050406030204" pitchFamily="18" charset="0"/>
                              <a:ea typeface="Cambria Math" panose="02040503050406030204" pitchFamily="18" charset="0"/>
                            </a:rPr>
                            <m:t>(115−100)(115−144)</m:t>
                          </m:r>
                        </m:num>
                        <m:den>
                          <m:r>
                            <a:rPr lang="en-US" altLang="zh-CN" sz="2000" b="0" i="1" smtClean="0">
                              <a:solidFill>
                                <a:schemeClr val="bg1"/>
                              </a:solidFill>
                              <a:latin typeface="Cambria Math" panose="02040503050406030204" pitchFamily="18" charset="0"/>
                              <a:ea typeface="Cambria Math" panose="02040503050406030204" pitchFamily="18" charset="0"/>
                            </a:rPr>
                            <m:t>(121−100)(121−144)</m:t>
                          </m:r>
                        </m:den>
                      </m:f>
                      <m:r>
                        <a:rPr lang="en-US" altLang="zh-CN" sz="2000" b="0" i="1" smtClean="0">
                          <a:solidFill>
                            <a:schemeClr val="bg1"/>
                          </a:solidFill>
                          <a:latin typeface="Cambria Math" panose="02040503050406030204" pitchFamily="18" charset="0"/>
                          <a:ea typeface="Cambria Math" panose="02040503050406030204" pitchFamily="18" charset="0"/>
                        </a:rPr>
                        <m:t>+12×</m:t>
                      </m:r>
                      <m:f>
                        <m:fPr>
                          <m:ctrlPr>
                            <a:rPr lang="en-US" altLang="zh-CN" sz="2000" b="0" i="1" smtClean="0">
                              <a:solidFill>
                                <a:schemeClr val="bg1"/>
                              </a:solidFill>
                              <a:latin typeface="Cambria Math" panose="02040503050406030204" pitchFamily="18" charset="0"/>
                              <a:ea typeface="Cambria Math" panose="02040503050406030204" pitchFamily="18" charset="0"/>
                            </a:rPr>
                          </m:ctrlPr>
                        </m:fPr>
                        <m:num>
                          <m:r>
                            <a:rPr lang="en-US" altLang="zh-CN" sz="2000" b="0" i="1" smtClean="0">
                              <a:solidFill>
                                <a:schemeClr val="bg1"/>
                              </a:solidFill>
                              <a:latin typeface="Cambria Math" panose="02040503050406030204" pitchFamily="18" charset="0"/>
                              <a:ea typeface="Cambria Math" panose="02040503050406030204" pitchFamily="18" charset="0"/>
                            </a:rPr>
                            <m:t>(115−100)(115−121)</m:t>
                          </m:r>
                        </m:num>
                        <m:den>
                          <m:r>
                            <a:rPr lang="en-US" altLang="zh-CN" sz="2000" b="0" i="1" smtClean="0">
                              <a:solidFill>
                                <a:schemeClr val="bg1"/>
                              </a:solidFill>
                              <a:latin typeface="Cambria Math" panose="02040503050406030204" pitchFamily="18" charset="0"/>
                              <a:ea typeface="Cambria Math" panose="02040503050406030204" pitchFamily="18" charset="0"/>
                            </a:rPr>
                            <m:t>(144−100)(144−121)</m:t>
                          </m:r>
                        </m:den>
                      </m:f>
                      <m:r>
                        <a:rPr lang="en-US" altLang="zh-CN" sz="2000" b="0" i="1" smtClean="0">
                          <a:solidFill>
                            <a:schemeClr val="bg1"/>
                          </a:solidFill>
                          <a:latin typeface="Cambria Math" panose="02040503050406030204" pitchFamily="18" charset="0"/>
                          <a:ea typeface="Cambria Math" panose="02040503050406030204" pitchFamily="18" charset="0"/>
                        </a:rPr>
                        <m:t>=</m:t>
                      </m:r>
                      <m:f>
                        <m:fPr>
                          <m:ctrlPr>
                            <a:rPr lang="en-US" altLang="zh-CN" sz="2000" b="0" i="1" smtClean="0">
                              <a:solidFill>
                                <a:schemeClr val="bg1"/>
                              </a:solidFill>
                              <a:latin typeface="Cambria Math" panose="02040503050406030204" pitchFamily="18" charset="0"/>
                              <a:ea typeface="Cambria Math" panose="02040503050406030204" pitchFamily="18" charset="0"/>
                            </a:rPr>
                          </m:ctrlPr>
                        </m:fPr>
                        <m:num>
                          <m:r>
                            <a:rPr lang="en-US" altLang="zh-CN" sz="2000" b="0" i="1" smtClean="0">
                              <a:solidFill>
                                <a:schemeClr val="bg1"/>
                              </a:solidFill>
                              <a:latin typeface="Cambria Math" panose="02040503050406030204" pitchFamily="18" charset="0"/>
                              <a:ea typeface="Cambria Math" panose="02040503050406030204" pitchFamily="18" charset="0"/>
                            </a:rPr>
                            <m:t>18990</m:t>
                          </m:r>
                        </m:num>
                        <m:den>
                          <m:r>
                            <a:rPr lang="en-US" altLang="zh-CN" sz="2000" b="0" i="1" smtClean="0">
                              <a:solidFill>
                                <a:schemeClr val="bg1"/>
                              </a:solidFill>
                              <a:latin typeface="Cambria Math" panose="02040503050406030204" pitchFamily="18" charset="0"/>
                              <a:ea typeface="Cambria Math" panose="02040503050406030204" pitchFamily="18" charset="0"/>
                            </a:rPr>
                            <m:t>1771</m:t>
                          </m:r>
                        </m:den>
                      </m:f>
                      <m:r>
                        <a:rPr lang="en-US" altLang="zh-CN" sz="2000" b="0" i="1" smtClean="0">
                          <a:solidFill>
                            <a:schemeClr val="bg1"/>
                          </a:solidFill>
                          <a:latin typeface="Cambria Math" panose="02040503050406030204" pitchFamily="18" charset="0"/>
                          <a:ea typeface="Cambria Math" panose="02040503050406030204" pitchFamily="18" charset="0"/>
                        </a:rPr>
                        <m:t>≈10.7228</m:t>
                      </m:r>
                    </m:oMath>
                  </m:oMathPara>
                </a14:m>
                <a:endParaRPr lang="en-US" altLang="zh-CN" sz="2000" b="0" dirty="0" smtClean="0">
                  <a:solidFill>
                    <a:schemeClr val="bg1"/>
                  </a:solidFill>
                  <a:ea typeface="Cambria Math" panose="02040503050406030204" pitchFamily="18" charset="0"/>
                </a:endParaRPr>
              </a:p>
              <a:p>
                <a:r>
                  <a:rPr lang="zh-CN" altLang="en-US" sz="2000" dirty="0" smtClean="0">
                    <a:solidFill>
                      <a:schemeClr val="bg1"/>
                    </a:solidFill>
                  </a:rPr>
                  <a:t>这个结果有</a:t>
                </a:r>
                <a:r>
                  <a:rPr lang="en-US" altLang="zh-CN" sz="2000" dirty="0" smtClean="0">
                    <a:solidFill>
                      <a:schemeClr val="bg1"/>
                    </a:solidFill>
                  </a:rPr>
                  <a:t>4</a:t>
                </a:r>
                <a:r>
                  <a:rPr lang="zh-CN" altLang="en-US" sz="2000" dirty="0" smtClean="0">
                    <a:solidFill>
                      <a:schemeClr val="bg1"/>
                    </a:solidFill>
                  </a:rPr>
                  <a:t>位有效数字。</a:t>
                </a:r>
                <a:endParaRPr lang="en-US" altLang="zh-CN" sz="2000" dirty="0" smtClean="0">
                  <a:solidFill>
                    <a:schemeClr val="bg1"/>
                  </a:solidFill>
                </a:endParaRPr>
              </a:p>
            </p:txBody>
          </p:sp>
        </mc:Choice>
        <mc:Fallback xmlns="">
          <p:sp>
            <p:nvSpPr>
              <p:cNvPr id="3" name="文本占位符 2"/>
              <p:cNvSpPr>
                <a:spLocks noGrp="1" noRot="1" noChangeAspect="1" noMove="1" noResize="1" noEditPoints="1" noAdjustHandles="1" noChangeArrowheads="1" noChangeShapeType="1" noTextEdit="1"/>
              </p:cNvSpPr>
              <p:nvPr>
                <p:ph type="body" sz="half" idx="2"/>
              </p:nvPr>
            </p:nvSpPr>
            <p:spPr>
              <a:xfrm>
                <a:off x="609600" y="1435100"/>
                <a:ext cx="11048854" cy="5270414"/>
              </a:xfrm>
              <a:blipFill rotWithShape="1">
                <a:blip r:embed="rId3"/>
                <a:stretch>
                  <a:fillRect l="-552" t="-925"/>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953014" cy="641416"/>
          </a:xfrm>
        </p:spPr>
        <p:txBody>
          <a:bodyPr/>
          <a:lstStyle/>
          <a:p>
            <a:r>
              <a:rPr lang="en-US" altLang="zh-CN" sz="3600" dirty="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1.2</a:t>
            </a:r>
            <a:r>
              <a:rPr lang="en-US" altLang="zh-CN" sz="3600" dirty="0">
                <a:solidFill>
                  <a:srgbClr val="FF0000"/>
                </a:solidFill>
                <a:latin typeface="全新硬笔行书简" panose="02010600040101010101" pitchFamily="2" charset="-122"/>
                <a:ea typeface="全新硬笔行书简" panose="02010600040101010101" pitchFamily="2" charset="-122"/>
              </a:rPr>
              <a:t> </a:t>
            </a:r>
            <a:r>
              <a:rPr lang="zh-CN" altLang="en-US" sz="3600" dirty="0">
                <a:solidFill>
                  <a:srgbClr val="FF0000"/>
                </a:solidFill>
                <a:latin typeface="全新硬笔行书简" panose="02010600040101010101" pitchFamily="2" charset="-122"/>
                <a:ea typeface="全新硬笔行书简" panose="02010600040101010101" pitchFamily="2" charset="-122"/>
              </a:rPr>
              <a:t>拉格朗日插值公式</a:t>
            </a:r>
            <a:endParaRPr lang="zh-CN" altLang="en-US" dirty="0"/>
          </a:p>
        </p:txBody>
      </p:sp>
      <mc:AlternateContent xmlns:mc="http://schemas.openxmlformats.org/markup-compatibility/2006" xmlns:a14="http://schemas.microsoft.com/office/drawing/2010/main">
        <mc:Choice Requires="a14">
          <p:sp>
            <p:nvSpPr>
              <p:cNvPr id="5" name="内容占位符 4"/>
              <p:cNvSpPr txBox="1">
                <a:spLocks noGrp="1"/>
              </p:cNvSpPr>
              <p:nvPr>
                <p:ph idx="1"/>
              </p:nvPr>
            </p:nvSpPr>
            <p:spPr bwMode="auto">
              <a:xfrm>
                <a:off x="381150" y="838268"/>
                <a:ext cx="11505897" cy="5935536"/>
              </a:xfrm>
              <a:prstGeom prst="rect">
                <a:avLst/>
              </a:prstGeom>
              <a:noFill/>
              <a:ln>
                <a:noFill/>
              </a:ln>
            </p:spPr>
            <p:txBody>
              <a:bodyPr wrap="square" rtlCol="0">
                <a:spAutoFit/>
              </a:bodyPr>
              <a:lstStyle/>
              <a:p>
                <a:pPr marL="0" indent="0" eaLnBrk="0" hangingPunct="0">
                  <a:buNone/>
                </a:pPr>
                <a:r>
                  <a:rPr lang="zh-CN" altLang="en-US" sz="2000" dirty="0" smtClean="0">
                    <a:solidFill>
                      <a:schemeClr val="bg1"/>
                    </a:solidFill>
                    <a:sym typeface="+mn-ea"/>
                  </a:rPr>
                  <a:t>例</a:t>
                </a:r>
                <a:r>
                  <a:rPr lang="en-US" altLang="zh-CN" sz="2000" dirty="0" smtClean="0">
                    <a:solidFill>
                      <a:schemeClr val="bg1"/>
                    </a:solidFill>
                    <a:sym typeface="+mn-ea"/>
                  </a:rPr>
                  <a:t>3 </a:t>
                </a:r>
                <a:r>
                  <a:rPr lang="zh-CN" altLang="en-US" sz="2000" dirty="0" smtClean="0">
                    <a:solidFill>
                      <a:schemeClr val="bg1"/>
                    </a:solidFill>
                    <a:sym typeface="+mn-ea"/>
                  </a:rPr>
                  <a:t>设</a:t>
                </a:r>
                <a14:m>
                  <m:oMath xmlns:m="http://schemas.openxmlformats.org/officeDocument/2006/math">
                    <m:sSub>
                      <m:sSubPr>
                        <m:ctrlPr>
                          <a:rPr lang="en-US" altLang="zh-CN" sz="2000" i="1" smtClean="0">
                            <a:solidFill>
                              <a:schemeClr val="bg1"/>
                            </a:solidFill>
                            <a:latin typeface="Cambria Math" panose="02040503050406030204" pitchFamily="18" charset="0"/>
                            <a:sym typeface="+mn-ea"/>
                          </a:rPr>
                        </m:ctrlPr>
                      </m:sSubPr>
                      <m:e>
                        <m:r>
                          <a:rPr lang="en-US" altLang="zh-CN" sz="2000" b="0" i="1" smtClean="0">
                            <a:solidFill>
                              <a:schemeClr val="bg1"/>
                            </a:solidFill>
                            <a:latin typeface="Cambria Math" panose="02040503050406030204" pitchFamily="18" charset="0"/>
                            <a:sym typeface="+mn-ea"/>
                          </a:rPr>
                          <m:t>𝐿</m:t>
                        </m:r>
                      </m:e>
                      <m:sub>
                        <m:r>
                          <a:rPr lang="en-US" altLang="zh-CN" sz="2000" b="0" i="1" smtClean="0">
                            <a:solidFill>
                              <a:schemeClr val="bg1"/>
                            </a:solidFill>
                            <a:latin typeface="Cambria Math" panose="02040503050406030204" pitchFamily="18" charset="0"/>
                            <a:sym typeface="+mn-ea"/>
                          </a:rPr>
                          <m:t>1</m:t>
                        </m:r>
                      </m:sub>
                    </m:sSub>
                    <m:r>
                      <a:rPr lang="en-US" altLang="zh-CN" sz="2000" b="0" i="1" smtClean="0">
                        <a:solidFill>
                          <a:schemeClr val="bg1"/>
                        </a:solidFill>
                        <a:latin typeface="Cambria Math" panose="02040503050406030204" pitchFamily="18" charset="0"/>
                        <a:sym typeface="+mn-ea"/>
                      </a:rPr>
                      <m:t>(</m:t>
                    </m:r>
                    <m:sSub>
                      <m:sSubPr>
                        <m:ctrlPr>
                          <a:rPr lang="en-US" altLang="zh-CN" sz="2000" b="0" i="1" smtClean="0">
                            <a:solidFill>
                              <a:schemeClr val="bg1"/>
                            </a:solidFill>
                            <a:latin typeface="Cambria Math" panose="02040503050406030204" pitchFamily="18" charset="0"/>
                            <a:sym typeface="+mn-ea"/>
                          </a:rPr>
                        </m:ctrlPr>
                      </m:sSubPr>
                      <m:e>
                        <m:r>
                          <a:rPr lang="en-US" altLang="zh-CN" sz="2000" b="0" i="1" smtClean="0">
                            <a:solidFill>
                              <a:schemeClr val="bg1"/>
                            </a:solidFill>
                            <a:latin typeface="Cambria Math" panose="02040503050406030204" pitchFamily="18" charset="0"/>
                            <a:sym typeface="+mn-ea"/>
                          </a:rPr>
                          <m:t>𝑥</m:t>
                        </m:r>
                      </m:e>
                      <m:sub>
                        <m:r>
                          <a:rPr lang="en-US" altLang="zh-CN" sz="2000" b="0" i="1" smtClean="0">
                            <a:solidFill>
                              <a:schemeClr val="bg1"/>
                            </a:solidFill>
                            <a:latin typeface="Cambria Math" panose="02040503050406030204" pitchFamily="18" charset="0"/>
                            <a:sym typeface="+mn-ea"/>
                          </a:rPr>
                          <m:t>0</m:t>
                        </m:r>
                      </m:sub>
                    </m:sSub>
                    <m:r>
                      <a:rPr lang="en-US" altLang="zh-CN" sz="2000" b="0" i="1" smtClean="0">
                        <a:solidFill>
                          <a:schemeClr val="bg1"/>
                        </a:solidFill>
                        <a:latin typeface="Cambria Math" panose="02040503050406030204" pitchFamily="18" charset="0"/>
                        <a:sym typeface="+mn-ea"/>
                      </a:rPr>
                      <m:t>,</m:t>
                    </m:r>
                    <m:sSub>
                      <m:sSubPr>
                        <m:ctrlPr>
                          <a:rPr lang="en-US" altLang="zh-CN" sz="2000" b="0" i="1" smtClean="0">
                            <a:solidFill>
                              <a:schemeClr val="bg1"/>
                            </a:solidFill>
                            <a:latin typeface="Cambria Math" panose="02040503050406030204" pitchFamily="18" charset="0"/>
                            <a:sym typeface="+mn-ea"/>
                          </a:rPr>
                        </m:ctrlPr>
                      </m:sSubPr>
                      <m:e>
                        <m:r>
                          <a:rPr lang="en-US" altLang="zh-CN" sz="2000" b="0" i="1" smtClean="0">
                            <a:solidFill>
                              <a:schemeClr val="bg1"/>
                            </a:solidFill>
                            <a:latin typeface="Cambria Math" panose="02040503050406030204" pitchFamily="18" charset="0"/>
                            <a:sym typeface="+mn-ea"/>
                          </a:rPr>
                          <m:t>𝑥</m:t>
                        </m:r>
                      </m:e>
                      <m:sub>
                        <m:r>
                          <a:rPr lang="en-US" altLang="zh-CN" sz="2000" b="0" i="1" smtClean="0">
                            <a:solidFill>
                              <a:schemeClr val="bg1"/>
                            </a:solidFill>
                            <a:latin typeface="Cambria Math" panose="02040503050406030204" pitchFamily="18" charset="0"/>
                            <a:sym typeface="+mn-ea"/>
                          </a:rPr>
                          <m:t>1</m:t>
                        </m:r>
                      </m:sub>
                    </m:sSub>
                    <m:r>
                      <a:rPr lang="en-US" altLang="zh-CN" sz="2000" b="0" i="1" smtClean="0">
                        <a:solidFill>
                          <a:schemeClr val="bg1"/>
                        </a:solidFill>
                        <a:latin typeface="Cambria Math" panose="02040503050406030204" pitchFamily="18" charset="0"/>
                        <a:sym typeface="+mn-ea"/>
                      </a:rPr>
                      <m:t>;</m:t>
                    </m:r>
                    <m:r>
                      <a:rPr lang="en-US" altLang="zh-CN" sz="2000" b="0" i="1" smtClean="0">
                        <a:solidFill>
                          <a:schemeClr val="bg1"/>
                        </a:solidFill>
                        <a:latin typeface="Cambria Math" panose="02040503050406030204" pitchFamily="18" charset="0"/>
                        <a:sym typeface="+mn-ea"/>
                      </a:rPr>
                      <m:t>𝑥</m:t>
                    </m:r>
                    <m:r>
                      <a:rPr lang="en-US" altLang="zh-CN" sz="2000" b="0" i="1" smtClean="0">
                        <a:solidFill>
                          <a:schemeClr val="bg1"/>
                        </a:solidFill>
                        <a:latin typeface="Cambria Math" panose="02040503050406030204" pitchFamily="18" charset="0"/>
                        <a:sym typeface="+mn-ea"/>
                      </a:rPr>
                      <m:t>)</m:t>
                    </m:r>
                    <m:r>
                      <a:rPr lang="zh-CN" altLang="en-US" sz="2000" i="1">
                        <a:solidFill>
                          <a:schemeClr val="bg1"/>
                        </a:solidFill>
                        <a:latin typeface="Cambria Math" panose="02040503050406030204" pitchFamily="18" charset="0"/>
                        <a:sym typeface="+mn-ea"/>
                      </a:rPr>
                      <m:t>是</m:t>
                    </m:r>
                  </m:oMath>
                </a14:m>
                <a:r>
                  <a:rPr lang="zh-CN" altLang="en-US" sz="2000" dirty="0" smtClean="0">
                    <a:solidFill>
                      <a:schemeClr val="bg1"/>
                    </a:solidFill>
                    <a:sym typeface="+mn-ea"/>
                  </a:rPr>
                  <a:t>以</a:t>
                </a:r>
                <a14:m>
                  <m:oMath xmlns:m="http://schemas.openxmlformats.org/officeDocument/2006/math">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0</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1</m:t>
                        </m:r>
                      </m:sub>
                    </m:sSub>
                  </m:oMath>
                </a14:m>
                <a:r>
                  <a:rPr lang="zh-CN" altLang="en-US" sz="2000" dirty="0" smtClean="0">
                    <a:solidFill>
                      <a:schemeClr val="bg1"/>
                    </a:solidFill>
                    <a:sym typeface="+mn-ea"/>
                  </a:rPr>
                  <a:t>为节点的线性插值函数，</a:t>
                </a:r>
                <a14:m>
                  <m:oMath xmlns:m="http://schemas.openxmlformats.org/officeDocument/2006/math">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𝐿</m:t>
                        </m:r>
                      </m:e>
                      <m:sub>
                        <m:r>
                          <a:rPr lang="en-US" altLang="zh-CN" sz="2000" i="1">
                            <a:solidFill>
                              <a:schemeClr val="bg1"/>
                            </a:solidFill>
                            <a:latin typeface="Cambria Math" panose="02040503050406030204" pitchFamily="18" charset="0"/>
                            <a:sym typeface="+mn-ea"/>
                          </a:rPr>
                          <m:t>1</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0</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smtClean="0">
                            <a:solidFill>
                              <a:schemeClr val="bg1"/>
                            </a:solidFill>
                            <a:latin typeface="Cambria Math" panose="02040503050406030204" pitchFamily="18" charset="0"/>
                            <a:sym typeface="+mn-ea"/>
                          </a:rPr>
                          <m:t>2</m:t>
                        </m:r>
                      </m:sub>
                    </m:sSub>
                    <m:r>
                      <a:rPr lang="en-US" altLang="zh-CN" sz="2000" i="1">
                        <a:solidFill>
                          <a:schemeClr val="bg1"/>
                        </a:solidFill>
                        <a:latin typeface="Cambria Math" panose="02040503050406030204" pitchFamily="18" charset="0"/>
                        <a:sym typeface="+mn-ea"/>
                      </a:rPr>
                      <m:t>;</m:t>
                    </m:r>
                    <m:r>
                      <a:rPr lang="en-US" altLang="zh-CN" sz="2000" i="1">
                        <a:solidFill>
                          <a:schemeClr val="bg1"/>
                        </a:solidFill>
                        <a:latin typeface="Cambria Math" panose="02040503050406030204" pitchFamily="18" charset="0"/>
                        <a:sym typeface="+mn-ea"/>
                      </a:rPr>
                      <m:t>𝑥</m:t>
                    </m:r>
                    <m:r>
                      <a:rPr lang="en-US" altLang="zh-CN" sz="2000" i="1">
                        <a:solidFill>
                          <a:schemeClr val="bg1"/>
                        </a:solidFill>
                        <a:latin typeface="Cambria Math" panose="02040503050406030204" pitchFamily="18" charset="0"/>
                        <a:sym typeface="+mn-ea"/>
                      </a:rPr>
                      <m:t>)</m:t>
                    </m:r>
                    <m:r>
                      <a:rPr lang="zh-CN" altLang="en-US" sz="2000" i="1">
                        <a:solidFill>
                          <a:schemeClr val="bg1"/>
                        </a:solidFill>
                        <a:latin typeface="Cambria Math" panose="02040503050406030204" pitchFamily="18" charset="0"/>
                        <a:sym typeface="+mn-ea"/>
                      </a:rPr>
                      <m:t>是</m:t>
                    </m:r>
                  </m:oMath>
                </a14:m>
                <a:r>
                  <a:rPr lang="zh-CN" altLang="en-US" sz="2000" dirty="0">
                    <a:solidFill>
                      <a:schemeClr val="bg1"/>
                    </a:solidFill>
                    <a:sym typeface="+mn-ea"/>
                  </a:rPr>
                  <a:t>以</a:t>
                </a:r>
                <a14:m>
                  <m:oMath xmlns:m="http://schemas.openxmlformats.org/officeDocument/2006/math">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0</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2</m:t>
                        </m:r>
                      </m:sub>
                    </m:sSub>
                  </m:oMath>
                </a14:m>
                <a:r>
                  <a:rPr lang="zh-CN" altLang="en-US" sz="2000" dirty="0">
                    <a:solidFill>
                      <a:schemeClr val="bg1"/>
                    </a:solidFill>
                    <a:sym typeface="+mn-ea"/>
                  </a:rPr>
                  <a:t>为节点的线性插值函数</a:t>
                </a:r>
                <a:r>
                  <a:rPr lang="zh-CN" altLang="en-US" sz="2000" dirty="0" smtClean="0">
                    <a:solidFill>
                      <a:schemeClr val="bg1"/>
                    </a:solidFill>
                    <a:sym typeface="+mn-ea"/>
                  </a:rPr>
                  <a:t>，而</a:t>
                </a:r>
                <a14:m>
                  <m:oMath xmlns:m="http://schemas.openxmlformats.org/officeDocument/2006/math">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𝐿</m:t>
                        </m:r>
                      </m:e>
                      <m:sub>
                        <m:r>
                          <a:rPr lang="en-US" altLang="zh-CN" sz="2000" b="0" i="1" smtClean="0">
                            <a:solidFill>
                              <a:schemeClr val="bg1"/>
                            </a:solidFill>
                            <a:latin typeface="Cambria Math" panose="02040503050406030204" pitchFamily="18" charset="0"/>
                            <a:sym typeface="+mn-ea"/>
                          </a:rPr>
                          <m:t>2</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0</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1</m:t>
                        </m:r>
                      </m:sub>
                    </m:sSub>
                    <m:r>
                      <a:rPr lang="en-US" altLang="zh-CN" sz="2000" b="0" i="1" smtClean="0">
                        <a:solidFill>
                          <a:schemeClr val="bg1"/>
                        </a:solidFill>
                        <a:latin typeface="Cambria Math" panose="02040503050406030204" pitchFamily="18" charset="0"/>
                        <a:sym typeface="+mn-ea"/>
                      </a:rPr>
                      <m:t>,</m:t>
                    </m:r>
                    <m:sSub>
                      <m:sSubPr>
                        <m:ctrlPr>
                          <a:rPr lang="en-US" altLang="zh-CN" sz="2000" i="1" smtClean="0">
                            <a:solidFill>
                              <a:schemeClr val="bg1"/>
                            </a:solidFill>
                            <a:latin typeface="Cambria Math" panose="02040503050406030204" pitchFamily="18" charset="0"/>
                            <a:sym typeface="+mn-ea"/>
                          </a:rPr>
                        </m:ctrlPr>
                      </m:sSubPr>
                      <m:e>
                        <m:r>
                          <a:rPr lang="en-US" altLang="zh-CN" sz="2000" b="0" i="1" smtClean="0">
                            <a:solidFill>
                              <a:schemeClr val="bg1"/>
                            </a:solidFill>
                            <a:latin typeface="Cambria Math" panose="02040503050406030204" pitchFamily="18" charset="0"/>
                            <a:sym typeface="+mn-ea"/>
                          </a:rPr>
                          <m:t>𝑥</m:t>
                        </m:r>
                      </m:e>
                      <m:sub>
                        <m:r>
                          <a:rPr lang="en-US" altLang="zh-CN" sz="2000" b="0" i="1" smtClean="0">
                            <a:solidFill>
                              <a:schemeClr val="bg1"/>
                            </a:solidFill>
                            <a:latin typeface="Cambria Math" panose="02040503050406030204" pitchFamily="18" charset="0"/>
                            <a:sym typeface="+mn-ea"/>
                          </a:rPr>
                          <m:t>2</m:t>
                        </m:r>
                      </m:sub>
                    </m:sSub>
                    <m:r>
                      <a:rPr lang="en-US" altLang="zh-CN" sz="2000" i="1">
                        <a:solidFill>
                          <a:schemeClr val="bg1"/>
                        </a:solidFill>
                        <a:latin typeface="Cambria Math" panose="02040503050406030204" pitchFamily="18" charset="0"/>
                        <a:sym typeface="+mn-ea"/>
                      </a:rPr>
                      <m:t>;</m:t>
                    </m:r>
                    <m:r>
                      <a:rPr lang="en-US" altLang="zh-CN" sz="2000" i="1">
                        <a:solidFill>
                          <a:schemeClr val="bg1"/>
                        </a:solidFill>
                        <a:latin typeface="Cambria Math" panose="02040503050406030204" pitchFamily="18" charset="0"/>
                        <a:sym typeface="+mn-ea"/>
                      </a:rPr>
                      <m:t>𝑥</m:t>
                    </m:r>
                    <m:r>
                      <a:rPr lang="en-US" altLang="zh-CN" sz="2000" i="1">
                        <a:solidFill>
                          <a:schemeClr val="bg1"/>
                        </a:solidFill>
                        <a:latin typeface="Cambria Math" panose="02040503050406030204" pitchFamily="18" charset="0"/>
                        <a:sym typeface="+mn-ea"/>
                      </a:rPr>
                      <m:t>)</m:t>
                    </m:r>
                    <m:r>
                      <a:rPr lang="zh-CN" altLang="en-US" sz="2000" i="1">
                        <a:solidFill>
                          <a:schemeClr val="bg1"/>
                        </a:solidFill>
                        <a:latin typeface="Cambria Math" panose="02040503050406030204" pitchFamily="18" charset="0"/>
                        <a:sym typeface="+mn-ea"/>
                      </a:rPr>
                      <m:t>是</m:t>
                    </m:r>
                  </m:oMath>
                </a14:m>
                <a:r>
                  <a:rPr lang="zh-CN" altLang="en-US" sz="2000" dirty="0" smtClean="0">
                    <a:solidFill>
                      <a:schemeClr val="bg1"/>
                    </a:solidFill>
                    <a:sym typeface="+mn-ea"/>
                  </a:rPr>
                  <a:t>以</a:t>
                </a:r>
                <a14:m>
                  <m:oMath xmlns:m="http://schemas.openxmlformats.org/officeDocument/2006/math">
                    <m:sSub>
                      <m:sSubPr>
                        <m:ctrlPr>
                          <a:rPr lang="en-US" altLang="zh-CN" sz="2000" i="1" smtClean="0">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0</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1</m:t>
                        </m:r>
                      </m:sub>
                    </m:sSub>
                    <m:r>
                      <a:rPr lang="en-US" altLang="zh-CN" sz="2000" b="0" i="1" smtClean="0">
                        <a:solidFill>
                          <a:schemeClr val="bg1"/>
                        </a:solidFill>
                        <a:latin typeface="Cambria Math" panose="02040503050406030204" pitchFamily="18" charset="0"/>
                        <a:sym typeface="+mn-ea"/>
                      </a:rPr>
                      <m:t>,</m:t>
                    </m:r>
                    <m:sSub>
                      <m:sSubPr>
                        <m:ctrlPr>
                          <a:rPr lang="en-US" altLang="zh-CN" sz="2000" b="0" i="1" smtClean="0">
                            <a:solidFill>
                              <a:schemeClr val="bg1"/>
                            </a:solidFill>
                            <a:latin typeface="Cambria Math" panose="02040503050406030204" pitchFamily="18" charset="0"/>
                            <a:sym typeface="+mn-ea"/>
                          </a:rPr>
                        </m:ctrlPr>
                      </m:sSubPr>
                      <m:e>
                        <m:r>
                          <a:rPr lang="en-US" altLang="zh-CN" sz="2000" b="0" i="1" smtClean="0">
                            <a:solidFill>
                              <a:schemeClr val="bg1"/>
                            </a:solidFill>
                            <a:latin typeface="Cambria Math" panose="02040503050406030204" pitchFamily="18" charset="0"/>
                            <a:sym typeface="+mn-ea"/>
                          </a:rPr>
                          <m:t>𝑥</m:t>
                        </m:r>
                      </m:e>
                      <m:sub>
                        <m:r>
                          <a:rPr lang="en-US" altLang="zh-CN" sz="2000" b="0" i="1" smtClean="0">
                            <a:solidFill>
                              <a:schemeClr val="bg1"/>
                            </a:solidFill>
                            <a:latin typeface="Cambria Math" panose="02040503050406030204" pitchFamily="18" charset="0"/>
                            <a:sym typeface="+mn-ea"/>
                          </a:rPr>
                          <m:t>2</m:t>
                        </m:r>
                      </m:sub>
                    </m:sSub>
                  </m:oMath>
                </a14:m>
                <a:r>
                  <a:rPr lang="zh-CN" altLang="en-US" sz="2000" dirty="0" smtClean="0">
                    <a:solidFill>
                      <a:schemeClr val="bg1"/>
                    </a:solidFill>
                    <a:sym typeface="+mn-ea"/>
                  </a:rPr>
                  <a:t>为</a:t>
                </a:r>
                <a:r>
                  <a:rPr lang="zh-CN" altLang="en-US" sz="2000" dirty="0">
                    <a:solidFill>
                      <a:schemeClr val="bg1"/>
                    </a:solidFill>
                    <a:sym typeface="+mn-ea"/>
                  </a:rPr>
                  <a:t>节点</a:t>
                </a:r>
                <a:r>
                  <a:rPr lang="zh-CN" altLang="en-US" sz="2000" dirty="0" smtClean="0">
                    <a:solidFill>
                      <a:schemeClr val="bg1"/>
                    </a:solidFill>
                    <a:sym typeface="+mn-ea"/>
                  </a:rPr>
                  <a:t>的抛物插值函数，求证：</a:t>
                </a:r>
                <a14:m>
                  <m:oMath xmlns:m="http://schemas.openxmlformats.org/officeDocument/2006/math">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𝐿</m:t>
                        </m:r>
                      </m:e>
                      <m:sub>
                        <m:r>
                          <a:rPr lang="en-US" altLang="zh-CN" sz="2000" i="1">
                            <a:solidFill>
                              <a:schemeClr val="bg1"/>
                            </a:solidFill>
                            <a:latin typeface="Cambria Math" panose="02040503050406030204" pitchFamily="18" charset="0"/>
                            <a:sym typeface="+mn-ea"/>
                          </a:rPr>
                          <m:t>2</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0</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1</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2</m:t>
                        </m:r>
                      </m:sub>
                    </m:sSub>
                    <m:r>
                      <a:rPr lang="en-US" altLang="zh-CN" sz="2000" i="1">
                        <a:solidFill>
                          <a:schemeClr val="bg1"/>
                        </a:solidFill>
                        <a:latin typeface="Cambria Math" panose="02040503050406030204" pitchFamily="18" charset="0"/>
                        <a:sym typeface="+mn-ea"/>
                      </a:rPr>
                      <m:t>;</m:t>
                    </m:r>
                    <m:r>
                      <a:rPr lang="en-US" altLang="zh-CN" sz="2000" i="1">
                        <a:solidFill>
                          <a:schemeClr val="bg1"/>
                        </a:solidFill>
                        <a:latin typeface="Cambria Math" panose="02040503050406030204" pitchFamily="18" charset="0"/>
                        <a:sym typeface="+mn-ea"/>
                      </a:rPr>
                      <m:t>𝑥</m:t>
                    </m:r>
                    <m:r>
                      <a:rPr lang="en-US" altLang="zh-CN" sz="2000" i="1">
                        <a:solidFill>
                          <a:schemeClr val="bg1"/>
                        </a:solidFill>
                        <a:latin typeface="Cambria Math" panose="02040503050406030204" pitchFamily="18" charset="0"/>
                        <a:sym typeface="+mn-ea"/>
                      </a:rPr>
                      <m:t>)</m:t>
                    </m:r>
                  </m:oMath>
                </a14:m>
                <a:r>
                  <a:rPr lang="en-US" altLang="zh-CN" sz="2000" dirty="0" smtClean="0">
                    <a:solidFill>
                      <a:schemeClr val="bg1"/>
                    </a:solidFill>
                    <a:sym typeface="+mn-ea"/>
                  </a:rPr>
                  <a:t>=</a:t>
                </a:r>
                <a14:m>
                  <m:oMath xmlns:m="http://schemas.openxmlformats.org/officeDocument/2006/math">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𝐿</m:t>
                        </m:r>
                      </m:e>
                      <m:sub>
                        <m:r>
                          <a:rPr lang="en-US" altLang="zh-CN" sz="2000" i="1">
                            <a:solidFill>
                              <a:schemeClr val="bg1"/>
                            </a:solidFill>
                            <a:latin typeface="Cambria Math" panose="02040503050406030204" pitchFamily="18" charset="0"/>
                            <a:sym typeface="+mn-ea"/>
                          </a:rPr>
                          <m:t>1</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0</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1</m:t>
                        </m:r>
                      </m:sub>
                    </m:sSub>
                    <m:r>
                      <a:rPr lang="en-US" altLang="zh-CN" sz="2000" i="1">
                        <a:solidFill>
                          <a:schemeClr val="bg1"/>
                        </a:solidFill>
                        <a:latin typeface="Cambria Math" panose="02040503050406030204" pitchFamily="18" charset="0"/>
                        <a:sym typeface="+mn-ea"/>
                      </a:rPr>
                      <m:t>;</m:t>
                    </m:r>
                    <m:r>
                      <a:rPr lang="en-US" altLang="zh-CN" sz="2000" i="1">
                        <a:solidFill>
                          <a:schemeClr val="bg1"/>
                        </a:solidFill>
                        <a:latin typeface="Cambria Math" panose="02040503050406030204" pitchFamily="18" charset="0"/>
                        <a:sym typeface="+mn-ea"/>
                      </a:rPr>
                      <m:t>𝑥</m:t>
                    </m:r>
                    <m:r>
                      <a:rPr lang="en-US" altLang="zh-CN" sz="2000" i="1">
                        <a:solidFill>
                          <a:schemeClr val="bg1"/>
                        </a:solidFill>
                        <a:latin typeface="Cambria Math" panose="02040503050406030204" pitchFamily="18" charset="0"/>
                        <a:sym typeface="+mn-ea"/>
                      </a:rPr>
                      <m:t>)</m:t>
                    </m:r>
                    <m:f>
                      <m:fPr>
                        <m:ctrlPr>
                          <a:rPr lang="en-US" altLang="zh-CN" sz="2000" i="1" smtClean="0">
                            <a:solidFill>
                              <a:schemeClr val="bg1"/>
                            </a:solidFill>
                            <a:latin typeface="Cambria Math" panose="02040503050406030204" pitchFamily="18" charset="0"/>
                            <a:sym typeface="+mn-ea"/>
                          </a:rPr>
                        </m:ctrlPr>
                      </m:fPr>
                      <m:num>
                        <m:r>
                          <a:rPr lang="en-US" altLang="zh-CN" sz="2000" b="0" i="1" smtClean="0">
                            <a:solidFill>
                              <a:schemeClr val="bg1"/>
                            </a:solidFill>
                            <a:latin typeface="Cambria Math" panose="02040503050406030204" pitchFamily="18" charset="0"/>
                            <a:sym typeface="+mn-ea"/>
                          </a:rPr>
                          <m:t>𝑥</m:t>
                        </m:r>
                        <m:r>
                          <a:rPr lang="en-US" altLang="zh-CN" sz="2000" b="0" i="1" smtClean="0">
                            <a:solidFill>
                              <a:schemeClr val="bg1"/>
                            </a:solidFill>
                            <a:latin typeface="Cambria Math" panose="02040503050406030204" pitchFamily="18" charset="0"/>
                            <a:sym typeface="+mn-ea"/>
                          </a:rPr>
                          <m:t>−</m:t>
                        </m:r>
                        <m:sSub>
                          <m:sSubPr>
                            <m:ctrlPr>
                              <a:rPr lang="en-US" altLang="zh-CN" sz="2000" b="0" i="1" smtClean="0">
                                <a:solidFill>
                                  <a:schemeClr val="bg1"/>
                                </a:solidFill>
                                <a:latin typeface="Cambria Math" panose="02040503050406030204" pitchFamily="18" charset="0"/>
                                <a:sym typeface="+mn-ea"/>
                              </a:rPr>
                            </m:ctrlPr>
                          </m:sSubPr>
                          <m:e>
                            <m:r>
                              <a:rPr lang="en-US" altLang="zh-CN" sz="2000" b="0" i="1" smtClean="0">
                                <a:solidFill>
                                  <a:schemeClr val="bg1"/>
                                </a:solidFill>
                                <a:latin typeface="Cambria Math" panose="02040503050406030204" pitchFamily="18" charset="0"/>
                                <a:sym typeface="+mn-ea"/>
                              </a:rPr>
                              <m:t>𝑥</m:t>
                            </m:r>
                          </m:e>
                          <m:sub>
                            <m:r>
                              <a:rPr lang="en-US" altLang="zh-CN" sz="2000" b="0" i="1" smtClean="0">
                                <a:solidFill>
                                  <a:schemeClr val="bg1"/>
                                </a:solidFill>
                                <a:latin typeface="Cambria Math" panose="02040503050406030204" pitchFamily="18" charset="0"/>
                                <a:sym typeface="+mn-ea"/>
                              </a:rPr>
                              <m:t>2</m:t>
                            </m:r>
                          </m:sub>
                        </m:sSub>
                      </m:num>
                      <m:den>
                        <m:sSub>
                          <m:sSubPr>
                            <m:ctrlPr>
                              <a:rPr lang="en-US" altLang="zh-CN" sz="2000" i="1" smtClean="0">
                                <a:solidFill>
                                  <a:schemeClr val="bg1"/>
                                </a:solidFill>
                                <a:latin typeface="Cambria Math" panose="02040503050406030204" pitchFamily="18" charset="0"/>
                                <a:sym typeface="+mn-ea"/>
                              </a:rPr>
                            </m:ctrlPr>
                          </m:sSubPr>
                          <m:e>
                            <m:r>
                              <a:rPr lang="en-US" altLang="zh-CN" sz="2000" b="0" i="1" smtClean="0">
                                <a:solidFill>
                                  <a:schemeClr val="bg1"/>
                                </a:solidFill>
                                <a:latin typeface="Cambria Math" panose="02040503050406030204" pitchFamily="18" charset="0"/>
                                <a:sym typeface="+mn-ea"/>
                              </a:rPr>
                              <m:t>𝑥</m:t>
                            </m:r>
                          </m:e>
                          <m:sub>
                            <m:r>
                              <a:rPr lang="en-US" altLang="zh-CN" sz="2000" b="0" i="1" smtClean="0">
                                <a:solidFill>
                                  <a:schemeClr val="bg1"/>
                                </a:solidFill>
                                <a:latin typeface="Cambria Math" panose="02040503050406030204" pitchFamily="18" charset="0"/>
                                <a:sym typeface="+mn-ea"/>
                              </a:rPr>
                              <m:t>1</m:t>
                            </m:r>
                          </m:sub>
                        </m:sSub>
                        <m:r>
                          <a:rPr lang="en-US" altLang="zh-CN" sz="2000" b="0" i="1" smtClean="0">
                            <a:solidFill>
                              <a:schemeClr val="bg1"/>
                            </a:solidFill>
                            <a:latin typeface="Cambria Math" panose="02040503050406030204" pitchFamily="18" charset="0"/>
                            <a:sym typeface="+mn-ea"/>
                          </a:rPr>
                          <m:t>−</m:t>
                        </m:r>
                        <m:sSub>
                          <m:sSubPr>
                            <m:ctrlPr>
                              <a:rPr lang="en-US" altLang="zh-CN" sz="2000" b="0" i="1" smtClean="0">
                                <a:solidFill>
                                  <a:schemeClr val="bg1"/>
                                </a:solidFill>
                                <a:latin typeface="Cambria Math" panose="02040503050406030204" pitchFamily="18" charset="0"/>
                                <a:sym typeface="+mn-ea"/>
                              </a:rPr>
                            </m:ctrlPr>
                          </m:sSubPr>
                          <m:e>
                            <m:r>
                              <a:rPr lang="en-US" altLang="zh-CN" sz="2000" b="0" i="1" smtClean="0">
                                <a:solidFill>
                                  <a:schemeClr val="bg1"/>
                                </a:solidFill>
                                <a:latin typeface="Cambria Math" panose="02040503050406030204" pitchFamily="18" charset="0"/>
                                <a:sym typeface="+mn-ea"/>
                              </a:rPr>
                              <m:t>𝑥</m:t>
                            </m:r>
                          </m:e>
                          <m:sub>
                            <m:r>
                              <a:rPr lang="en-US" altLang="zh-CN" sz="2000" b="0" i="1" smtClean="0">
                                <a:solidFill>
                                  <a:schemeClr val="bg1"/>
                                </a:solidFill>
                                <a:latin typeface="Cambria Math" panose="02040503050406030204" pitchFamily="18" charset="0"/>
                                <a:sym typeface="+mn-ea"/>
                              </a:rPr>
                              <m:t>2</m:t>
                            </m:r>
                          </m:sub>
                        </m:sSub>
                      </m:den>
                    </m:f>
                  </m:oMath>
                </a14:m>
                <a:r>
                  <a:rPr lang="en-US" altLang="zh-CN" sz="2000" dirty="0" smtClean="0">
                    <a:solidFill>
                      <a:schemeClr val="bg1"/>
                    </a:solidFill>
                    <a:sym typeface="+mn-ea"/>
                  </a:rPr>
                  <a:t>+</a:t>
                </a:r>
                <a14:m>
                  <m:oMath xmlns:m="http://schemas.openxmlformats.org/officeDocument/2006/math">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𝐿</m:t>
                        </m:r>
                      </m:e>
                      <m:sub>
                        <m:r>
                          <a:rPr lang="en-US" altLang="zh-CN" sz="2000" i="1">
                            <a:solidFill>
                              <a:schemeClr val="bg1"/>
                            </a:solidFill>
                            <a:latin typeface="Cambria Math" panose="02040503050406030204" pitchFamily="18" charset="0"/>
                            <a:sym typeface="+mn-ea"/>
                          </a:rPr>
                          <m:t>1</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0</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b="0" i="1" smtClean="0">
                            <a:solidFill>
                              <a:schemeClr val="bg1"/>
                            </a:solidFill>
                            <a:latin typeface="Cambria Math" panose="02040503050406030204" pitchFamily="18" charset="0"/>
                            <a:sym typeface="+mn-ea"/>
                          </a:rPr>
                          <m:t>2</m:t>
                        </m:r>
                      </m:sub>
                    </m:sSub>
                    <m:r>
                      <a:rPr lang="en-US" altLang="zh-CN" sz="2000" i="1">
                        <a:solidFill>
                          <a:schemeClr val="bg1"/>
                        </a:solidFill>
                        <a:latin typeface="Cambria Math" panose="02040503050406030204" pitchFamily="18" charset="0"/>
                        <a:sym typeface="+mn-ea"/>
                      </a:rPr>
                      <m:t>;</m:t>
                    </m:r>
                    <m:r>
                      <a:rPr lang="en-US" altLang="zh-CN" sz="2000" i="1">
                        <a:solidFill>
                          <a:schemeClr val="bg1"/>
                        </a:solidFill>
                        <a:latin typeface="Cambria Math" panose="02040503050406030204" pitchFamily="18" charset="0"/>
                        <a:sym typeface="+mn-ea"/>
                      </a:rPr>
                      <m:t>𝑥</m:t>
                    </m:r>
                    <m:r>
                      <a:rPr lang="en-US" altLang="zh-CN" sz="2000" i="1">
                        <a:solidFill>
                          <a:schemeClr val="bg1"/>
                        </a:solidFill>
                        <a:latin typeface="Cambria Math" panose="02040503050406030204" pitchFamily="18" charset="0"/>
                        <a:sym typeface="+mn-ea"/>
                      </a:rPr>
                      <m:t>)</m:t>
                    </m:r>
                    <m:f>
                      <m:fPr>
                        <m:ctrlPr>
                          <a:rPr lang="en-US" altLang="zh-CN" sz="2000" i="1">
                            <a:solidFill>
                              <a:schemeClr val="bg1"/>
                            </a:solidFill>
                            <a:latin typeface="Cambria Math" panose="02040503050406030204" pitchFamily="18" charset="0"/>
                            <a:sym typeface="+mn-ea"/>
                          </a:rPr>
                        </m:ctrlPr>
                      </m:fPr>
                      <m:num>
                        <m:r>
                          <a:rPr lang="en-US" altLang="zh-CN" sz="2000" i="1">
                            <a:solidFill>
                              <a:schemeClr val="bg1"/>
                            </a:solidFill>
                            <a:latin typeface="Cambria Math" panose="02040503050406030204" pitchFamily="18" charset="0"/>
                            <a:sym typeface="+mn-ea"/>
                          </a:rPr>
                          <m:t>𝑥</m:t>
                        </m:r>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b="0" i="1" smtClean="0">
                                <a:solidFill>
                                  <a:schemeClr val="bg1"/>
                                </a:solidFill>
                                <a:latin typeface="Cambria Math" panose="02040503050406030204" pitchFamily="18" charset="0"/>
                                <a:sym typeface="+mn-ea"/>
                              </a:rPr>
                              <m:t>1</m:t>
                            </m:r>
                          </m:sub>
                        </m:sSub>
                      </m:num>
                      <m:den>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b="0" i="1" smtClean="0">
                                <a:solidFill>
                                  <a:schemeClr val="bg1"/>
                                </a:solidFill>
                                <a:latin typeface="Cambria Math" panose="02040503050406030204" pitchFamily="18" charset="0"/>
                                <a:sym typeface="+mn-ea"/>
                              </a:rPr>
                              <m:t>2</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b="0" i="1" smtClean="0">
                                <a:solidFill>
                                  <a:schemeClr val="bg1"/>
                                </a:solidFill>
                                <a:latin typeface="Cambria Math" panose="02040503050406030204" pitchFamily="18" charset="0"/>
                                <a:sym typeface="+mn-ea"/>
                              </a:rPr>
                              <m:t>1</m:t>
                            </m:r>
                          </m:sub>
                        </m:sSub>
                      </m:den>
                    </m:f>
                  </m:oMath>
                </a14:m>
                <a:endParaRPr lang="en-US" altLang="zh-CN" sz="2000" dirty="0" smtClean="0">
                  <a:solidFill>
                    <a:schemeClr val="bg1"/>
                  </a:solidFill>
                  <a:sym typeface="+mn-ea"/>
                </a:endParaRPr>
              </a:p>
              <a:p>
                <a:pPr marL="0" indent="0" eaLnBrk="0" hangingPunct="0">
                  <a:buNone/>
                </a:pPr>
                <a:r>
                  <a:rPr lang="zh-CN" altLang="en-US" sz="2000" dirty="0" smtClean="0">
                    <a:solidFill>
                      <a:schemeClr val="bg1"/>
                    </a:solidFill>
                    <a:sym typeface="+mn-ea"/>
                  </a:rPr>
                  <a:t>证明：显然，所要证明的式子左右两端都是二次函数，而</a:t>
                </a:r>
                <a:endParaRPr lang="en-US" altLang="zh-CN" sz="2000" dirty="0" smtClean="0">
                  <a:solidFill>
                    <a:schemeClr val="bg1"/>
                  </a:solidFill>
                  <a:sym typeface="+mn-ea"/>
                </a:endParaRPr>
              </a:p>
              <a:p>
                <a:pPr algn="ctr" eaLnBrk="0" hangingPunct="0"/>
                <a14:m>
                  <m:oMath xmlns:m="http://schemas.openxmlformats.org/officeDocument/2006/math">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𝐿</m:t>
                        </m:r>
                      </m:e>
                      <m:sub>
                        <m:r>
                          <a:rPr lang="en-US" altLang="zh-CN" sz="2000" i="1">
                            <a:solidFill>
                              <a:schemeClr val="bg1"/>
                            </a:solidFill>
                            <a:latin typeface="Cambria Math" panose="02040503050406030204" pitchFamily="18" charset="0"/>
                            <a:sym typeface="+mn-ea"/>
                          </a:rPr>
                          <m:t>2</m:t>
                        </m:r>
                      </m:sub>
                    </m:sSub>
                    <m:d>
                      <m:dPr>
                        <m:ctrlPr>
                          <a:rPr lang="en-US" altLang="zh-CN" sz="2000" i="1">
                            <a:solidFill>
                              <a:schemeClr val="bg1"/>
                            </a:solidFill>
                            <a:latin typeface="Cambria Math" panose="02040503050406030204" pitchFamily="18" charset="0"/>
                            <a:sym typeface="+mn-ea"/>
                          </a:rPr>
                        </m:ctrlPr>
                      </m:dPr>
                      <m:e>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0</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1</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2</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0</m:t>
                            </m:r>
                          </m:sub>
                        </m:sSub>
                      </m:e>
                    </m:d>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𝐿</m:t>
                        </m:r>
                      </m:e>
                      <m:sub>
                        <m:r>
                          <a:rPr lang="en-US" altLang="zh-CN" sz="2000" i="1">
                            <a:solidFill>
                              <a:schemeClr val="bg1"/>
                            </a:solidFill>
                            <a:latin typeface="Cambria Math" panose="02040503050406030204" pitchFamily="18" charset="0"/>
                            <a:sym typeface="+mn-ea"/>
                          </a:rPr>
                          <m:t>1</m:t>
                        </m:r>
                      </m:sub>
                    </m:sSub>
                    <m:d>
                      <m:dPr>
                        <m:ctrlPr>
                          <a:rPr lang="en-US" altLang="zh-CN" sz="2000" i="1">
                            <a:solidFill>
                              <a:schemeClr val="bg1"/>
                            </a:solidFill>
                            <a:latin typeface="Cambria Math" panose="02040503050406030204" pitchFamily="18" charset="0"/>
                            <a:sym typeface="+mn-ea"/>
                          </a:rPr>
                        </m:ctrlPr>
                      </m:dPr>
                      <m:e>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0</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1</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dirty="0">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0</m:t>
                            </m:r>
                          </m:sub>
                        </m:sSub>
                      </m:e>
                    </m:d>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𝐿</m:t>
                        </m:r>
                      </m:e>
                      <m:sub>
                        <m:r>
                          <a:rPr lang="en-US" altLang="zh-CN" sz="2000" i="1">
                            <a:solidFill>
                              <a:schemeClr val="bg1"/>
                            </a:solidFill>
                            <a:latin typeface="Cambria Math" panose="02040503050406030204" pitchFamily="18" charset="0"/>
                            <a:sym typeface="+mn-ea"/>
                          </a:rPr>
                          <m:t>1</m:t>
                        </m:r>
                      </m:sub>
                    </m:sSub>
                    <m:d>
                      <m:dPr>
                        <m:ctrlPr>
                          <a:rPr lang="en-US" altLang="zh-CN" sz="2000" i="1">
                            <a:solidFill>
                              <a:schemeClr val="bg1"/>
                            </a:solidFill>
                            <a:latin typeface="Cambria Math" panose="02040503050406030204" pitchFamily="18" charset="0"/>
                            <a:sym typeface="+mn-ea"/>
                          </a:rPr>
                        </m:ctrlPr>
                      </m:dPr>
                      <m:e>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0</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2</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0</m:t>
                            </m:r>
                          </m:sub>
                        </m:sSub>
                      </m:e>
                    </m:d>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𝑦</m:t>
                        </m:r>
                      </m:e>
                      <m:sub>
                        <m:r>
                          <a:rPr lang="en-US" altLang="zh-CN" sz="2000" i="1">
                            <a:solidFill>
                              <a:schemeClr val="bg1"/>
                            </a:solidFill>
                            <a:latin typeface="Cambria Math" panose="02040503050406030204" pitchFamily="18" charset="0"/>
                            <a:sym typeface="+mn-ea"/>
                          </a:rPr>
                          <m:t>0</m:t>
                        </m:r>
                      </m:sub>
                    </m:sSub>
                  </m:oMath>
                </a14:m>
                <a:r>
                  <a:rPr lang="en-US" altLang="zh-CN" sz="2000" dirty="0">
                    <a:solidFill>
                      <a:schemeClr val="bg1"/>
                    </a:solidFill>
                    <a:sym typeface="+mn-ea"/>
                  </a:rPr>
                  <a:t>,</a:t>
                </a:r>
                <a:endParaRPr lang="en-US" altLang="zh-CN" sz="2000" i="1" dirty="0">
                  <a:solidFill>
                    <a:schemeClr val="bg1"/>
                  </a:solidFill>
                  <a:latin typeface="Cambria Math" panose="02040503050406030204" pitchFamily="18" charset="0"/>
                  <a:sym typeface="+mn-ea"/>
                </a:endParaRPr>
              </a:p>
              <a:p>
                <a:pPr marL="0" indent="0" eaLnBrk="0" hangingPunct="0">
                  <a:buNone/>
                </a:pPr>
                <a14:m>
                  <m:oMathPara xmlns:m="http://schemas.openxmlformats.org/officeDocument/2006/math">
                    <m:oMathParaPr>
                      <m:jc m:val="centerGroup"/>
                    </m:oMathParaPr>
                    <m:oMath xmlns:m="http://schemas.openxmlformats.org/officeDocument/2006/math">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𝐿</m:t>
                          </m:r>
                        </m:e>
                        <m:sub>
                          <m:r>
                            <a:rPr lang="en-US" altLang="zh-CN" sz="2000" i="1">
                              <a:solidFill>
                                <a:schemeClr val="bg1"/>
                              </a:solidFill>
                              <a:latin typeface="Cambria Math" panose="02040503050406030204" pitchFamily="18" charset="0"/>
                              <a:sym typeface="+mn-ea"/>
                            </a:rPr>
                            <m:t>2</m:t>
                          </m:r>
                        </m:sub>
                      </m:sSub>
                      <m:d>
                        <m:dPr>
                          <m:ctrlPr>
                            <a:rPr lang="en-US" altLang="zh-CN" sz="2000" i="1">
                              <a:solidFill>
                                <a:schemeClr val="bg1"/>
                              </a:solidFill>
                              <a:latin typeface="Cambria Math" panose="02040503050406030204" pitchFamily="18" charset="0"/>
                              <a:sym typeface="+mn-ea"/>
                            </a:rPr>
                          </m:ctrlPr>
                        </m:dPr>
                        <m:e>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0</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1</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2</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1</m:t>
                              </m:r>
                            </m:sub>
                          </m:sSub>
                        </m:e>
                      </m:d>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𝐿</m:t>
                          </m:r>
                        </m:e>
                        <m:sub>
                          <m:r>
                            <a:rPr lang="en-US" altLang="zh-CN" sz="2000" i="1">
                              <a:solidFill>
                                <a:schemeClr val="bg1"/>
                              </a:solidFill>
                              <a:latin typeface="Cambria Math" panose="02040503050406030204" pitchFamily="18" charset="0"/>
                              <a:sym typeface="+mn-ea"/>
                            </a:rPr>
                            <m:t>1</m:t>
                          </m:r>
                        </m:sub>
                      </m:sSub>
                      <m:d>
                        <m:dPr>
                          <m:ctrlPr>
                            <a:rPr lang="en-US" altLang="zh-CN" sz="2000" i="1">
                              <a:solidFill>
                                <a:schemeClr val="bg1"/>
                              </a:solidFill>
                              <a:latin typeface="Cambria Math" panose="02040503050406030204" pitchFamily="18" charset="0"/>
                              <a:sym typeface="+mn-ea"/>
                            </a:rPr>
                          </m:ctrlPr>
                        </m:dPr>
                        <m:e>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0</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1</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dirty="0">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1</m:t>
                              </m:r>
                            </m:sub>
                          </m:sSub>
                        </m:e>
                      </m:d>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𝑦</m:t>
                          </m:r>
                        </m:e>
                        <m:sub>
                          <m:r>
                            <a:rPr lang="en-US" altLang="zh-CN" sz="2000" i="1">
                              <a:solidFill>
                                <a:schemeClr val="bg1"/>
                              </a:solidFill>
                              <a:latin typeface="Cambria Math" panose="02040503050406030204" pitchFamily="18" charset="0"/>
                              <a:sym typeface="+mn-ea"/>
                            </a:rPr>
                            <m:t>1</m:t>
                          </m:r>
                        </m:sub>
                      </m:sSub>
                      <m:r>
                        <a:rPr lang="en-US" altLang="zh-CN" sz="2000">
                          <a:solidFill>
                            <a:schemeClr val="bg1"/>
                          </a:solidFill>
                          <a:latin typeface="Cambria Math" panose="02040503050406030204" pitchFamily="18" charset="0"/>
                          <a:sym typeface="+mn-ea"/>
                        </a:rPr>
                        <m:t>,</m:t>
                      </m:r>
                    </m:oMath>
                  </m:oMathPara>
                </a14:m>
                <a:endParaRPr lang="en-US" altLang="zh-CN" sz="2000" dirty="0">
                  <a:solidFill>
                    <a:schemeClr val="bg1"/>
                  </a:solidFill>
                  <a:latin typeface="Cambria Math" panose="02040503050406030204" pitchFamily="18" charset="0"/>
                  <a:sym typeface="+mn-ea"/>
                </a:endParaRPr>
              </a:p>
              <a:p>
                <a:pPr algn="ctr" eaLnBrk="0" hangingPunct="0"/>
                <a14:m>
                  <m:oMath xmlns:m="http://schemas.openxmlformats.org/officeDocument/2006/math">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𝐿</m:t>
                        </m:r>
                      </m:e>
                      <m:sub>
                        <m:r>
                          <a:rPr lang="en-US" altLang="zh-CN" sz="2000" i="1">
                            <a:solidFill>
                              <a:schemeClr val="bg1"/>
                            </a:solidFill>
                            <a:latin typeface="Cambria Math" panose="02040503050406030204" pitchFamily="18" charset="0"/>
                            <a:sym typeface="+mn-ea"/>
                          </a:rPr>
                          <m:t>2</m:t>
                        </m:r>
                      </m:sub>
                    </m:sSub>
                    <m:d>
                      <m:dPr>
                        <m:ctrlPr>
                          <a:rPr lang="en-US" altLang="zh-CN" sz="2000" i="1">
                            <a:solidFill>
                              <a:schemeClr val="bg1"/>
                            </a:solidFill>
                            <a:latin typeface="Cambria Math" panose="02040503050406030204" pitchFamily="18" charset="0"/>
                            <a:sym typeface="+mn-ea"/>
                          </a:rPr>
                        </m:ctrlPr>
                      </m:dPr>
                      <m:e>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0</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1</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2</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2</m:t>
                            </m:r>
                          </m:sub>
                        </m:sSub>
                      </m:e>
                    </m:d>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𝐿</m:t>
                        </m:r>
                      </m:e>
                      <m:sub>
                        <m:r>
                          <a:rPr lang="en-US" altLang="zh-CN" sz="2000" i="1">
                            <a:solidFill>
                              <a:schemeClr val="bg1"/>
                            </a:solidFill>
                            <a:latin typeface="Cambria Math" panose="02040503050406030204" pitchFamily="18" charset="0"/>
                            <a:sym typeface="+mn-ea"/>
                          </a:rPr>
                          <m:t>1</m:t>
                        </m:r>
                      </m:sub>
                    </m:sSub>
                    <m:d>
                      <m:dPr>
                        <m:ctrlPr>
                          <a:rPr lang="en-US" altLang="zh-CN" sz="2000" i="1">
                            <a:solidFill>
                              <a:schemeClr val="bg1"/>
                            </a:solidFill>
                            <a:latin typeface="Cambria Math" panose="02040503050406030204" pitchFamily="18" charset="0"/>
                            <a:sym typeface="+mn-ea"/>
                          </a:rPr>
                        </m:ctrlPr>
                      </m:dPr>
                      <m:e>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0</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2</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2</m:t>
                            </m:r>
                          </m:sub>
                        </m:sSub>
                      </m:e>
                    </m:d>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𝑦</m:t>
                        </m:r>
                      </m:e>
                      <m:sub>
                        <m:r>
                          <a:rPr lang="en-US" altLang="zh-CN" sz="2000" i="1">
                            <a:solidFill>
                              <a:schemeClr val="bg1"/>
                            </a:solidFill>
                            <a:latin typeface="Cambria Math" panose="02040503050406030204" pitchFamily="18" charset="0"/>
                            <a:sym typeface="+mn-ea"/>
                          </a:rPr>
                          <m:t>2</m:t>
                        </m:r>
                      </m:sub>
                    </m:sSub>
                  </m:oMath>
                </a14:m>
                <a:r>
                  <a:rPr lang="en-US" altLang="zh-CN" sz="2000" dirty="0">
                    <a:solidFill>
                      <a:schemeClr val="bg1"/>
                    </a:solidFill>
                    <a:sym typeface="+mn-ea"/>
                  </a:rPr>
                  <a:t>,</a:t>
                </a:r>
              </a:p>
              <a:p>
                <a:pPr marL="0" indent="0" eaLnBrk="0" hangingPunct="0">
                  <a:buNone/>
                </a:pPr>
                <a:r>
                  <a:rPr lang="zh-CN" altLang="en-US" sz="2000" dirty="0" smtClean="0">
                    <a:solidFill>
                      <a:schemeClr val="bg1"/>
                    </a:solidFill>
                    <a:sym typeface="+mn-ea"/>
                  </a:rPr>
                  <a:t>在三个不同节点</a:t>
                </a:r>
                <a14:m>
                  <m:oMath xmlns:m="http://schemas.openxmlformats.org/officeDocument/2006/math">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0</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1</m:t>
                        </m:r>
                      </m:sub>
                    </m:sSub>
                    <m:r>
                      <a:rPr lang="en-US" altLang="zh-CN" sz="2000" i="1">
                        <a:solidFill>
                          <a:schemeClr val="bg1"/>
                        </a:solidFill>
                        <a:latin typeface="Cambria Math" panose="02040503050406030204" pitchFamily="18" charset="0"/>
                        <a:sym typeface="+mn-ea"/>
                      </a:rPr>
                      <m:t>,</m:t>
                    </m:r>
                    <m:sSub>
                      <m:sSubPr>
                        <m:ctrlPr>
                          <a:rPr lang="en-US" altLang="zh-CN" sz="2000" i="1">
                            <a:solidFill>
                              <a:schemeClr val="bg1"/>
                            </a:solidFill>
                            <a:latin typeface="Cambria Math" panose="02040503050406030204" pitchFamily="18" charset="0"/>
                            <a:sym typeface="+mn-ea"/>
                          </a:rPr>
                        </m:ctrlPr>
                      </m:sSubPr>
                      <m:e>
                        <m:r>
                          <a:rPr lang="en-US" altLang="zh-CN" sz="2000" i="1">
                            <a:solidFill>
                              <a:schemeClr val="bg1"/>
                            </a:solidFill>
                            <a:latin typeface="Cambria Math" panose="02040503050406030204" pitchFamily="18" charset="0"/>
                            <a:sym typeface="+mn-ea"/>
                          </a:rPr>
                          <m:t>𝑥</m:t>
                        </m:r>
                      </m:e>
                      <m:sub>
                        <m:r>
                          <a:rPr lang="en-US" altLang="zh-CN" sz="2000" i="1">
                            <a:solidFill>
                              <a:schemeClr val="bg1"/>
                            </a:solidFill>
                            <a:latin typeface="Cambria Math" panose="02040503050406030204" pitchFamily="18" charset="0"/>
                            <a:sym typeface="+mn-ea"/>
                          </a:rPr>
                          <m:t>2</m:t>
                        </m:r>
                      </m:sub>
                    </m:sSub>
                  </m:oMath>
                </a14:m>
                <a:r>
                  <a:rPr lang="zh-CN" altLang="en-US" sz="2000" dirty="0" smtClean="0">
                    <a:solidFill>
                      <a:schemeClr val="bg1"/>
                    </a:solidFill>
                    <a:sym typeface="+mn-ea"/>
                  </a:rPr>
                  <a:t>处等式两边相等，利用</a:t>
                </a:r>
                <a:r>
                  <a:rPr lang="en-US" altLang="zh-CN" sz="2000" dirty="0" smtClean="0">
                    <a:solidFill>
                      <a:schemeClr val="bg1"/>
                    </a:solidFill>
                    <a:sym typeface="+mn-ea"/>
                  </a:rPr>
                  <a:t>2</a:t>
                </a:r>
                <a:r>
                  <a:rPr lang="zh-CN" altLang="en-US" sz="2000" dirty="0" smtClean="0">
                    <a:solidFill>
                      <a:schemeClr val="bg1"/>
                    </a:solidFill>
                    <a:sym typeface="+mn-ea"/>
                  </a:rPr>
                  <a:t>次插值多项式的唯一性即可得证。</a:t>
                </a:r>
                <a:endParaRPr lang="en-US" altLang="zh-CN" sz="2000" dirty="0" smtClean="0">
                  <a:solidFill>
                    <a:schemeClr val="bg1"/>
                  </a:solidFill>
                  <a:sym typeface="+mn-ea"/>
                </a:endParaRPr>
              </a:p>
              <a:p>
                <a:pPr marL="0" indent="0">
                  <a:buNone/>
                </a:pPr>
                <a:r>
                  <a:rPr lang="en-US" altLang="zh-CN" sz="2000" dirty="0">
                    <a:solidFill>
                      <a:schemeClr val="bg1"/>
                    </a:solidFill>
                    <a:sym typeface="+mn-ea"/>
                  </a:rPr>
                  <a:t> </a:t>
                </a:r>
                <a:r>
                  <a:rPr lang="en-US" altLang="zh-CN" sz="2000" dirty="0" smtClean="0">
                    <a:solidFill>
                      <a:schemeClr val="bg1"/>
                    </a:solidFill>
                    <a:sym typeface="+mn-ea"/>
                  </a:rPr>
                  <a:t>       【 </a:t>
                </a:r>
                <a:r>
                  <a:rPr lang="zh-CN" altLang="en-US" sz="2000" dirty="0" smtClean="0">
                    <a:solidFill>
                      <a:schemeClr val="bg1"/>
                    </a:solidFill>
                    <a:sym typeface="+mn-ea"/>
                  </a:rPr>
                  <a:t>注记</a:t>
                </a:r>
                <a:r>
                  <a:rPr lang="en-US" altLang="zh-CN" sz="2000" dirty="0" smtClean="0">
                    <a:solidFill>
                      <a:schemeClr val="bg1"/>
                    </a:solidFill>
                    <a:sym typeface="+mn-ea"/>
                  </a:rPr>
                  <a:t>】</a:t>
                </a:r>
                <a:r>
                  <a:rPr lang="zh-CN" altLang="en-US" sz="2000" dirty="0" smtClean="0">
                    <a:solidFill>
                      <a:schemeClr val="bg1"/>
                    </a:solidFill>
                    <a:sym typeface="+mn-ea"/>
                  </a:rPr>
                  <a:t>例</a:t>
                </a:r>
                <a:r>
                  <a:rPr lang="en-US" altLang="zh-CN" sz="2000" dirty="0" smtClean="0">
                    <a:solidFill>
                      <a:schemeClr val="bg1"/>
                    </a:solidFill>
                    <a:sym typeface="+mn-ea"/>
                  </a:rPr>
                  <a:t>3</a:t>
                </a:r>
                <a:r>
                  <a:rPr lang="zh-CN" altLang="en-US" sz="2000" dirty="0" smtClean="0">
                    <a:solidFill>
                      <a:schemeClr val="bg1"/>
                    </a:solidFill>
                    <a:sym typeface="+mn-ea"/>
                  </a:rPr>
                  <a:t>说明了一个事实，即：二次插值可用两个线性插值的线性插值获得</a:t>
                </a:r>
                <a:r>
                  <a:rPr lang="en-US" altLang="zh-CN" sz="2000" dirty="0" smtClean="0">
                    <a:solidFill>
                      <a:schemeClr val="bg1"/>
                    </a:solidFill>
                    <a:sym typeface="+mn-ea"/>
                  </a:rPr>
                  <a:t>.  </a:t>
                </a:r>
                <a:r>
                  <a:rPr lang="zh-CN" altLang="en-US" sz="2000" dirty="0" smtClean="0">
                    <a:solidFill>
                      <a:schemeClr val="bg1"/>
                    </a:solidFill>
                    <a:sym typeface="+mn-ea"/>
                  </a:rPr>
                  <a:t>同样地，</a:t>
                </a:r>
                <a:r>
                  <a:rPr lang="zh-CN" altLang="en-US" sz="2000" dirty="0" smtClean="0">
                    <a:solidFill>
                      <a:srgbClr val="00B050"/>
                    </a:solidFill>
                    <a:sym typeface="+mn-ea"/>
                  </a:rPr>
                  <a:t>设</a:t>
                </a:r>
                <a14:m>
                  <m:oMath xmlns:m="http://schemas.openxmlformats.org/officeDocument/2006/math">
                    <m:sSub>
                      <m:sSubPr>
                        <m:ctrlPr>
                          <a:rPr lang="en-US" altLang="zh-CN" sz="2000" i="1" smtClean="0">
                            <a:solidFill>
                              <a:srgbClr val="00B050"/>
                            </a:solidFill>
                            <a:latin typeface="Cambria Math" panose="02040503050406030204" pitchFamily="18" charset="0"/>
                            <a:sym typeface="+mn-ea"/>
                          </a:rPr>
                        </m:ctrlPr>
                      </m:sSubPr>
                      <m:e>
                        <m:r>
                          <a:rPr lang="en-US" altLang="zh-CN" sz="2000" b="0" i="1" smtClean="0">
                            <a:solidFill>
                              <a:srgbClr val="00B050"/>
                            </a:solidFill>
                            <a:latin typeface="Cambria Math" panose="02040503050406030204" pitchFamily="18" charset="0"/>
                            <a:sym typeface="+mn-ea"/>
                          </a:rPr>
                          <m:t>𝐿</m:t>
                        </m:r>
                      </m:e>
                      <m:sub>
                        <m:r>
                          <a:rPr lang="en-US" altLang="zh-CN" sz="2000" b="0" i="1" smtClean="0">
                            <a:solidFill>
                              <a:srgbClr val="00B050"/>
                            </a:solidFill>
                            <a:latin typeface="Cambria Math" panose="02040503050406030204" pitchFamily="18" charset="0"/>
                            <a:sym typeface="+mn-ea"/>
                          </a:rPr>
                          <m:t>𝑛</m:t>
                        </m:r>
                        <m:r>
                          <a:rPr lang="en-US" altLang="zh-CN" sz="2000" b="0" i="1" smtClean="0">
                            <a:solidFill>
                              <a:srgbClr val="00B050"/>
                            </a:solidFill>
                            <a:latin typeface="Cambria Math" panose="02040503050406030204" pitchFamily="18" charset="0"/>
                            <a:sym typeface="+mn-ea"/>
                          </a:rPr>
                          <m:t>1</m:t>
                        </m:r>
                      </m:sub>
                    </m:sSub>
                    <m:r>
                      <a:rPr lang="zh-CN" altLang="en-US" sz="2000" i="1">
                        <a:solidFill>
                          <a:srgbClr val="00B050"/>
                        </a:solidFill>
                        <a:latin typeface="Cambria Math" panose="02040503050406030204" pitchFamily="18" charset="0"/>
                        <a:sym typeface="+mn-ea"/>
                      </a:rPr>
                      <m:t>是</m:t>
                    </m:r>
                  </m:oMath>
                </a14:m>
                <a:r>
                  <a:rPr lang="zh-CN" altLang="en-US" sz="2000" dirty="0" smtClean="0">
                    <a:solidFill>
                      <a:srgbClr val="00B050"/>
                    </a:solidFill>
                    <a:sym typeface="+mn-ea"/>
                  </a:rPr>
                  <a:t>以</a:t>
                </a:r>
                <a14:m>
                  <m:oMath xmlns:m="http://schemas.openxmlformats.org/officeDocument/2006/math">
                    <m:sSub>
                      <m:sSubPr>
                        <m:ctrlPr>
                          <a:rPr lang="en-US" altLang="zh-CN" sz="2000" i="1" smtClean="0">
                            <a:solidFill>
                              <a:srgbClr val="00B050"/>
                            </a:solidFill>
                            <a:latin typeface="Cambria Math" panose="02040503050406030204" pitchFamily="18" charset="0"/>
                            <a:sym typeface="+mn-ea"/>
                          </a:rPr>
                        </m:ctrlPr>
                      </m:sSubPr>
                      <m:e>
                        <m:r>
                          <a:rPr lang="en-US" altLang="zh-CN" sz="2000" i="1">
                            <a:solidFill>
                              <a:srgbClr val="00B050"/>
                            </a:solidFill>
                            <a:latin typeface="Cambria Math" panose="02040503050406030204" pitchFamily="18" charset="0"/>
                            <a:sym typeface="+mn-ea"/>
                          </a:rPr>
                          <m:t>𝑥</m:t>
                        </m:r>
                      </m:e>
                      <m:sub>
                        <m:r>
                          <a:rPr lang="en-US" altLang="zh-CN" sz="2000" i="1">
                            <a:solidFill>
                              <a:srgbClr val="00B050"/>
                            </a:solidFill>
                            <a:latin typeface="Cambria Math" panose="02040503050406030204" pitchFamily="18" charset="0"/>
                            <a:sym typeface="+mn-ea"/>
                          </a:rPr>
                          <m:t>0</m:t>
                        </m:r>
                      </m:sub>
                    </m:sSub>
                    <m:r>
                      <a:rPr lang="en-US" altLang="zh-CN" sz="2000" i="1">
                        <a:solidFill>
                          <a:srgbClr val="00B050"/>
                        </a:solidFill>
                        <a:latin typeface="Cambria Math" panose="02040503050406030204" pitchFamily="18" charset="0"/>
                        <a:sym typeface="+mn-ea"/>
                      </a:rPr>
                      <m:t>,</m:t>
                    </m:r>
                    <m:sSub>
                      <m:sSubPr>
                        <m:ctrlPr>
                          <a:rPr lang="en-US" altLang="zh-CN" sz="2000" i="1">
                            <a:solidFill>
                              <a:srgbClr val="00B050"/>
                            </a:solidFill>
                            <a:latin typeface="Cambria Math" panose="02040503050406030204" pitchFamily="18" charset="0"/>
                            <a:sym typeface="+mn-ea"/>
                          </a:rPr>
                        </m:ctrlPr>
                      </m:sSubPr>
                      <m:e>
                        <m:r>
                          <a:rPr lang="en-US" altLang="zh-CN" sz="2000" i="1">
                            <a:solidFill>
                              <a:srgbClr val="00B050"/>
                            </a:solidFill>
                            <a:latin typeface="Cambria Math" panose="02040503050406030204" pitchFamily="18" charset="0"/>
                            <a:sym typeface="+mn-ea"/>
                          </a:rPr>
                          <m:t>𝑥</m:t>
                        </m:r>
                      </m:e>
                      <m:sub>
                        <m:r>
                          <a:rPr lang="en-US" altLang="zh-CN" sz="2000" i="1">
                            <a:solidFill>
                              <a:srgbClr val="00B050"/>
                            </a:solidFill>
                            <a:latin typeface="Cambria Math" panose="02040503050406030204" pitchFamily="18" charset="0"/>
                            <a:sym typeface="+mn-ea"/>
                          </a:rPr>
                          <m:t>1</m:t>
                        </m:r>
                      </m:sub>
                    </m:sSub>
                    <m:r>
                      <a:rPr lang="en-US" altLang="zh-CN" sz="2000" b="0" i="1" smtClean="0">
                        <a:solidFill>
                          <a:srgbClr val="00B050"/>
                        </a:solidFill>
                        <a:latin typeface="Cambria Math" panose="02040503050406030204" pitchFamily="18" charset="0"/>
                        <a:sym typeface="+mn-ea"/>
                      </a:rPr>
                      <m:t>,</m:t>
                    </m:r>
                    <m:r>
                      <a:rPr lang="en-US" altLang="zh-CN" sz="2000" b="0" i="1" smtClean="0">
                        <a:solidFill>
                          <a:srgbClr val="00B050"/>
                        </a:solidFill>
                        <a:latin typeface="Cambria Math" panose="02040503050406030204" pitchFamily="18" charset="0"/>
                        <a:ea typeface="Cambria Math" panose="02040503050406030204" pitchFamily="18" charset="0"/>
                        <a:sym typeface="+mn-ea"/>
                      </a:rPr>
                      <m:t>⋯,</m:t>
                    </m:r>
                    <m:sSub>
                      <m:sSubPr>
                        <m:ctrlPr>
                          <a:rPr lang="en-US" altLang="zh-CN" sz="2000" b="0" i="1" smtClean="0">
                            <a:solidFill>
                              <a:srgbClr val="00B050"/>
                            </a:solidFill>
                            <a:latin typeface="Cambria Math" panose="02040503050406030204" pitchFamily="18" charset="0"/>
                            <a:ea typeface="Cambria Math" panose="02040503050406030204" pitchFamily="18" charset="0"/>
                            <a:sym typeface="+mn-ea"/>
                          </a:rPr>
                        </m:ctrlPr>
                      </m:sSubPr>
                      <m:e>
                        <m:r>
                          <a:rPr lang="en-US" altLang="zh-CN" sz="2000" b="0" i="1" smtClean="0">
                            <a:solidFill>
                              <a:srgbClr val="00B050"/>
                            </a:solidFill>
                            <a:latin typeface="Cambria Math" panose="02040503050406030204" pitchFamily="18" charset="0"/>
                            <a:ea typeface="Cambria Math" panose="02040503050406030204" pitchFamily="18" charset="0"/>
                            <a:sym typeface="+mn-ea"/>
                          </a:rPr>
                          <m:t>𝑥</m:t>
                        </m:r>
                      </m:e>
                      <m:sub>
                        <m:r>
                          <a:rPr lang="en-US" altLang="zh-CN" sz="2000" b="0" i="1" smtClean="0">
                            <a:solidFill>
                              <a:srgbClr val="00B050"/>
                            </a:solidFill>
                            <a:latin typeface="Cambria Math" panose="02040503050406030204" pitchFamily="18" charset="0"/>
                            <a:ea typeface="Cambria Math" panose="02040503050406030204" pitchFamily="18" charset="0"/>
                            <a:sym typeface="+mn-ea"/>
                          </a:rPr>
                          <m:t>𝑛</m:t>
                        </m:r>
                      </m:sub>
                    </m:sSub>
                    <m:r>
                      <a:rPr lang="zh-CN" altLang="en-US" sz="2000" i="1">
                        <a:solidFill>
                          <a:srgbClr val="00B050"/>
                        </a:solidFill>
                        <a:latin typeface="Cambria Math" panose="02040503050406030204" pitchFamily="18" charset="0"/>
                        <a:ea typeface="Cambria Math" panose="02040503050406030204" pitchFamily="18" charset="0"/>
                        <a:sym typeface="+mn-ea"/>
                      </a:rPr>
                      <m:t>为</m:t>
                    </m:r>
                  </m:oMath>
                </a14:m>
                <a:r>
                  <a:rPr lang="zh-CN" altLang="en-US" sz="2000" dirty="0" smtClean="0">
                    <a:solidFill>
                      <a:srgbClr val="00B050"/>
                    </a:solidFill>
                    <a:sym typeface="+mn-ea"/>
                  </a:rPr>
                  <a:t>节点的</a:t>
                </a:r>
                <a:r>
                  <a:rPr lang="en-US" altLang="zh-CN" sz="2000" dirty="0" smtClean="0">
                    <a:solidFill>
                      <a:srgbClr val="00B050"/>
                    </a:solidFill>
                    <a:sym typeface="+mn-ea"/>
                  </a:rPr>
                  <a:t>n</a:t>
                </a:r>
                <a:r>
                  <a:rPr lang="zh-CN" altLang="en-US" sz="2000" dirty="0" smtClean="0">
                    <a:solidFill>
                      <a:srgbClr val="00B050"/>
                    </a:solidFill>
                    <a:sym typeface="+mn-ea"/>
                  </a:rPr>
                  <a:t>次插值函数，</a:t>
                </a:r>
                <a14:m>
                  <m:oMath xmlns:m="http://schemas.openxmlformats.org/officeDocument/2006/math">
                    <m:sSub>
                      <m:sSubPr>
                        <m:ctrlPr>
                          <a:rPr lang="en-US" altLang="zh-CN" sz="2000" i="1">
                            <a:solidFill>
                              <a:srgbClr val="00B050"/>
                            </a:solidFill>
                            <a:latin typeface="Cambria Math" panose="02040503050406030204" pitchFamily="18" charset="0"/>
                            <a:sym typeface="+mn-ea"/>
                          </a:rPr>
                        </m:ctrlPr>
                      </m:sSubPr>
                      <m:e>
                        <m:r>
                          <a:rPr lang="en-US" altLang="zh-CN" sz="2000" i="1">
                            <a:solidFill>
                              <a:srgbClr val="00B050"/>
                            </a:solidFill>
                            <a:latin typeface="Cambria Math" panose="02040503050406030204" pitchFamily="18" charset="0"/>
                            <a:sym typeface="+mn-ea"/>
                          </a:rPr>
                          <m:t>𝐿</m:t>
                        </m:r>
                      </m:e>
                      <m:sub>
                        <m:r>
                          <a:rPr lang="en-US" altLang="zh-CN" sz="2000" i="1">
                            <a:solidFill>
                              <a:srgbClr val="00B050"/>
                            </a:solidFill>
                            <a:latin typeface="Cambria Math" panose="02040503050406030204" pitchFamily="18" charset="0"/>
                            <a:sym typeface="+mn-ea"/>
                          </a:rPr>
                          <m:t>𝑛</m:t>
                        </m:r>
                        <m:r>
                          <a:rPr lang="en-US" altLang="zh-CN" sz="2000" i="1" smtClean="0">
                            <a:solidFill>
                              <a:srgbClr val="00B050"/>
                            </a:solidFill>
                            <a:latin typeface="Cambria Math" panose="02040503050406030204" pitchFamily="18" charset="0"/>
                            <a:sym typeface="+mn-ea"/>
                          </a:rPr>
                          <m:t>2</m:t>
                        </m:r>
                      </m:sub>
                    </m:sSub>
                    <m:r>
                      <a:rPr lang="zh-CN" altLang="en-US" sz="2000" i="1">
                        <a:solidFill>
                          <a:srgbClr val="00B050"/>
                        </a:solidFill>
                        <a:latin typeface="Cambria Math" panose="02040503050406030204" pitchFamily="18" charset="0"/>
                        <a:sym typeface="+mn-ea"/>
                      </a:rPr>
                      <m:t>是</m:t>
                    </m:r>
                  </m:oMath>
                </a14:m>
                <a:r>
                  <a:rPr lang="zh-CN" altLang="en-US" sz="2000" dirty="0" smtClean="0">
                    <a:solidFill>
                      <a:srgbClr val="00B050"/>
                    </a:solidFill>
                    <a:sym typeface="+mn-ea"/>
                  </a:rPr>
                  <a:t>以</a:t>
                </a:r>
                <a14:m>
                  <m:oMath xmlns:m="http://schemas.openxmlformats.org/officeDocument/2006/math">
                    <m:sSub>
                      <m:sSubPr>
                        <m:ctrlPr>
                          <a:rPr lang="en-US" altLang="zh-CN" sz="2000" i="1">
                            <a:solidFill>
                              <a:srgbClr val="00B050"/>
                            </a:solidFill>
                            <a:latin typeface="Cambria Math" panose="02040503050406030204" pitchFamily="18" charset="0"/>
                            <a:sym typeface="+mn-ea"/>
                          </a:rPr>
                        </m:ctrlPr>
                      </m:sSubPr>
                      <m:e>
                        <m:r>
                          <a:rPr lang="en-US" altLang="zh-CN" sz="2000" i="1">
                            <a:solidFill>
                              <a:srgbClr val="00B050"/>
                            </a:solidFill>
                            <a:latin typeface="Cambria Math" panose="02040503050406030204" pitchFamily="18" charset="0"/>
                            <a:sym typeface="+mn-ea"/>
                          </a:rPr>
                          <m:t>𝑥</m:t>
                        </m:r>
                      </m:e>
                      <m:sub>
                        <m:r>
                          <a:rPr lang="en-US" altLang="zh-CN" sz="2000" i="1">
                            <a:solidFill>
                              <a:srgbClr val="00B050"/>
                            </a:solidFill>
                            <a:latin typeface="Cambria Math" panose="02040503050406030204" pitchFamily="18" charset="0"/>
                            <a:sym typeface="+mn-ea"/>
                          </a:rPr>
                          <m:t>1</m:t>
                        </m:r>
                      </m:sub>
                    </m:sSub>
                    <m:r>
                      <a:rPr lang="en-US" altLang="zh-CN" sz="2000" i="1">
                        <a:solidFill>
                          <a:srgbClr val="00B050"/>
                        </a:solidFill>
                        <a:latin typeface="Cambria Math" panose="02040503050406030204" pitchFamily="18" charset="0"/>
                        <a:sym typeface="+mn-ea"/>
                      </a:rPr>
                      <m:t>,</m:t>
                    </m:r>
                    <m:r>
                      <a:rPr lang="en-US" altLang="zh-CN" sz="2000" i="1">
                        <a:solidFill>
                          <a:srgbClr val="00B050"/>
                        </a:solidFill>
                        <a:latin typeface="Cambria Math" panose="02040503050406030204" pitchFamily="18" charset="0"/>
                        <a:ea typeface="Cambria Math" panose="02040503050406030204" pitchFamily="18" charset="0"/>
                        <a:sym typeface="+mn-ea"/>
                      </a:rPr>
                      <m:t>⋯,</m:t>
                    </m:r>
                    <m:sSub>
                      <m:sSubPr>
                        <m:ctrlPr>
                          <a:rPr lang="en-US" altLang="zh-CN" sz="2000" i="1">
                            <a:solidFill>
                              <a:srgbClr val="00B050"/>
                            </a:solidFill>
                            <a:latin typeface="Cambria Math" panose="02040503050406030204" pitchFamily="18" charset="0"/>
                            <a:ea typeface="Cambria Math" panose="02040503050406030204" pitchFamily="18" charset="0"/>
                            <a:sym typeface="+mn-ea"/>
                          </a:rPr>
                        </m:ctrlPr>
                      </m:sSubPr>
                      <m:e>
                        <m:r>
                          <a:rPr lang="en-US" altLang="zh-CN" sz="2000" i="1">
                            <a:solidFill>
                              <a:srgbClr val="00B050"/>
                            </a:solidFill>
                            <a:latin typeface="Cambria Math" panose="02040503050406030204" pitchFamily="18" charset="0"/>
                            <a:ea typeface="Cambria Math" panose="02040503050406030204" pitchFamily="18" charset="0"/>
                            <a:sym typeface="+mn-ea"/>
                          </a:rPr>
                          <m:t>𝑥</m:t>
                        </m:r>
                      </m:e>
                      <m:sub>
                        <m:r>
                          <a:rPr lang="en-US" altLang="zh-CN" sz="2000" i="1">
                            <a:solidFill>
                              <a:srgbClr val="00B050"/>
                            </a:solidFill>
                            <a:latin typeface="Cambria Math" panose="02040503050406030204" pitchFamily="18" charset="0"/>
                            <a:ea typeface="Cambria Math" panose="02040503050406030204" pitchFamily="18" charset="0"/>
                            <a:sym typeface="+mn-ea"/>
                          </a:rPr>
                          <m:t>𝑛</m:t>
                        </m:r>
                      </m:sub>
                    </m:sSub>
                    <m:r>
                      <a:rPr lang="en-US" altLang="zh-CN" sz="2000" b="0" i="1" smtClean="0">
                        <a:solidFill>
                          <a:srgbClr val="00B050"/>
                        </a:solidFill>
                        <a:latin typeface="Cambria Math" panose="02040503050406030204" pitchFamily="18" charset="0"/>
                        <a:ea typeface="Cambria Math" panose="02040503050406030204" pitchFamily="18" charset="0"/>
                        <a:sym typeface="+mn-ea"/>
                      </a:rPr>
                      <m:t>,</m:t>
                    </m:r>
                    <m:sSub>
                      <m:sSubPr>
                        <m:ctrlPr>
                          <a:rPr lang="en-US" altLang="zh-CN" sz="2000" b="0" i="1" smtClean="0">
                            <a:solidFill>
                              <a:srgbClr val="00B050"/>
                            </a:solidFill>
                            <a:latin typeface="Cambria Math" panose="02040503050406030204" pitchFamily="18" charset="0"/>
                            <a:ea typeface="Cambria Math" panose="02040503050406030204" pitchFamily="18" charset="0"/>
                            <a:sym typeface="+mn-ea"/>
                          </a:rPr>
                        </m:ctrlPr>
                      </m:sSubPr>
                      <m:e>
                        <m:r>
                          <a:rPr lang="en-US" altLang="zh-CN" sz="2000" b="0" i="1" smtClean="0">
                            <a:solidFill>
                              <a:srgbClr val="00B050"/>
                            </a:solidFill>
                            <a:latin typeface="Cambria Math" panose="02040503050406030204" pitchFamily="18" charset="0"/>
                            <a:ea typeface="Cambria Math" panose="02040503050406030204" pitchFamily="18" charset="0"/>
                            <a:sym typeface="+mn-ea"/>
                          </a:rPr>
                          <m:t>𝑥</m:t>
                        </m:r>
                      </m:e>
                      <m:sub>
                        <m:r>
                          <a:rPr lang="en-US" altLang="zh-CN" sz="2000" b="0" i="1" smtClean="0">
                            <a:solidFill>
                              <a:srgbClr val="00B050"/>
                            </a:solidFill>
                            <a:latin typeface="Cambria Math" panose="02040503050406030204" pitchFamily="18" charset="0"/>
                            <a:ea typeface="Cambria Math" panose="02040503050406030204" pitchFamily="18" charset="0"/>
                            <a:sym typeface="+mn-ea"/>
                          </a:rPr>
                          <m:t>𝑛</m:t>
                        </m:r>
                        <m:r>
                          <a:rPr lang="en-US" altLang="zh-CN" sz="2000" b="0" i="1" smtClean="0">
                            <a:solidFill>
                              <a:srgbClr val="00B050"/>
                            </a:solidFill>
                            <a:latin typeface="Cambria Math" panose="02040503050406030204" pitchFamily="18" charset="0"/>
                            <a:ea typeface="Cambria Math" panose="02040503050406030204" pitchFamily="18" charset="0"/>
                            <a:sym typeface="+mn-ea"/>
                          </a:rPr>
                          <m:t>+1</m:t>
                        </m:r>
                      </m:sub>
                    </m:sSub>
                    <m:r>
                      <a:rPr lang="zh-CN" altLang="en-US" sz="2000" i="1">
                        <a:solidFill>
                          <a:srgbClr val="00B050"/>
                        </a:solidFill>
                        <a:latin typeface="Cambria Math" panose="02040503050406030204" pitchFamily="18" charset="0"/>
                        <a:ea typeface="Cambria Math" panose="02040503050406030204" pitchFamily="18" charset="0"/>
                        <a:sym typeface="+mn-ea"/>
                      </a:rPr>
                      <m:t>为</m:t>
                    </m:r>
                  </m:oMath>
                </a14:m>
                <a:r>
                  <a:rPr lang="zh-CN" altLang="en-US" sz="2000" dirty="0">
                    <a:solidFill>
                      <a:srgbClr val="00B050"/>
                    </a:solidFill>
                    <a:sym typeface="+mn-ea"/>
                  </a:rPr>
                  <a:t>节点的</a:t>
                </a:r>
                <a:r>
                  <a:rPr lang="en-US" altLang="zh-CN" sz="2000" dirty="0">
                    <a:solidFill>
                      <a:srgbClr val="00B050"/>
                    </a:solidFill>
                    <a:sym typeface="+mn-ea"/>
                  </a:rPr>
                  <a:t>n</a:t>
                </a:r>
                <a:r>
                  <a:rPr lang="zh-CN" altLang="en-US" sz="2000" dirty="0">
                    <a:solidFill>
                      <a:srgbClr val="00B050"/>
                    </a:solidFill>
                    <a:sym typeface="+mn-ea"/>
                  </a:rPr>
                  <a:t>次插值函数，</a:t>
                </a:r>
                <a14:m>
                  <m:oMath xmlns:m="http://schemas.openxmlformats.org/officeDocument/2006/math">
                    <m:sSub>
                      <m:sSubPr>
                        <m:ctrlPr>
                          <a:rPr lang="en-US" altLang="zh-CN" sz="2000" i="1">
                            <a:solidFill>
                              <a:srgbClr val="00B050"/>
                            </a:solidFill>
                            <a:latin typeface="Cambria Math" panose="02040503050406030204" pitchFamily="18" charset="0"/>
                            <a:sym typeface="+mn-ea"/>
                          </a:rPr>
                        </m:ctrlPr>
                      </m:sSubPr>
                      <m:e>
                        <m:r>
                          <a:rPr lang="en-US" altLang="zh-CN" sz="2000" i="1">
                            <a:solidFill>
                              <a:srgbClr val="00B050"/>
                            </a:solidFill>
                            <a:latin typeface="Cambria Math" panose="02040503050406030204" pitchFamily="18" charset="0"/>
                            <a:sym typeface="+mn-ea"/>
                          </a:rPr>
                          <m:t>𝐿</m:t>
                        </m:r>
                      </m:e>
                      <m:sub>
                        <m:r>
                          <a:rPr lang="en-US" altLang="zh-CN" sz="2000" i="1">
                            <a:solidFill>
                              <a:srgbClr val="00B050"/>
                            </a:solidFill>
                            <a:latin typeface="Cambria Math" panose="02040503050406030204" pitchFamily="18" charset="0"/>
                            <a:sym typeface="+mn-ea"/>
                          </a:rPr>
                          <m:t>𝑛</m:t>
                        </m:r>
                        <m:r>
                          <a:rPr lang="en-US" altLang="zh-CN" sz="2000" b="0" i="1" smtClean="0">
                            <a:solidFill>
                              <a:srgbClr val="00B050"/>
                            </a:solidFill>
                            <a:latin typeface="Cambria Math" panose="02040503050406030204" pitchFamily="18" charset="0"/>
                            <a:sym typeface="+mn-ea"/>
                          </a:rPr>
                          <m:t>+</m:t>
                        </m:r>
                        <m:r>
                          <a:rPr lang="en-US" altLang="zh-CN" sz="2000" i="1">
                            <a:solidFill>
                              <a:srgbClr val="00B050"/>
                            </a:solidFill>
                            <a:latin typeface="Cambria Math" panose="02040503050406030204" pitchFamily="18" charset="0"/>
                            <a:sym typeface="+mn-ea"/>
                          </a:rPr>
                          <m:t>1</m:t>
                        </m:r>
                      </m:sub>
                    </m:sSub>
                    <m:r>
                      <a:rPr lang="zh-CN" altLang="en-US" sz="2000" i="1">
                        <a:solidFill>
                          <a:srgbClr val="00B050"/>
                        </a:solidFill>
                        <a:latin typeface="Cambria Math" panose="02040503050406030204" pitchFamily="18" charset="0"/>
                        <a:sym typeface="+mn-ea"/>
                      </a:rPr>
                      <m:t>是</m:t>
                    </m:r>
                  </m:oMath>
                </a14:m>
                <a:r>
                  <a:rPr lang="zh-CN" altLang="en-US" sz="2000" dirty="0">
                    <a:solidFill>
                      <a:srgbClr val="00B050"/>
                    </a:solidFill>
                    <a:sym typeface="+mn-ea"/>
                  </a:rPr>
                  <a:t>以</a:t>
                </a:r>
                <a14:m>
                  <m:oMath xmlns:m="http://schemas.openxmlformats.org/officeDocument/2006/math">
                    <m:sSub>
                      <m:sSubPr>
                        <m:ctrlPr>
                          <a:rPr lang="en-US" altLang="zh-CN" sz="2000" i="1">
                            <a:solidFill>
                              <a:srgbClr val="00B050"/>
                            </a:solidFill>
                            <a:latin typeface="Cambria Math" panose="02040503050406030204" pitchFamily="18" charset="0"/>
                            <a:sym typeface="+mn-ea"/>
                          </a:rPr>
                        </m:ctrlPr>
                      </m:sSubPr>
                      <m:e>
                        <m:r>
                          <a:rPr lang="en-US" altLang="zh-CN" sz="2000" i="1">
                            <a:solidFill>
                              <a:srgbClr val="00B050"/>
                            </a:solidFill>
                            <a:latin typeface="Cambria Math" panose="02040503050406030204" pitchFamily="18" charset="0"/>
                            <a:sym typeface="+mn-ea"/>
                          </a:rPr>
                          <m:t>𝑥</m:t>
                        </m:r>
                      </m:e>
                      <m:sub>
                        <m:r>
                          <a:rPr lang="en-US" altLang="zh-CN" sz="2000" i="1">
                            <a:solidFill>
                              <a:srgbClr val="00B050"/>
                            </a:solidFill>
                            <a:latin typeface="Cambria Math" panose="02040503050406030204" pitchFamily="18" charset="0"/>
                            <a:sym typeface="+mn-ea"/>
                          </a:rPr>
                          <m:t>0</m:t>
                        </m:r>
                      </m:sub>
                    </m:sSub>
                    <m:r>
                      <a:rPr lang="en-US" altLang="zh-CN" sz="2000" i="1">
                        <a:solidFill>
                          <a:srgbClr val="00B050"/>
                        </a:solidFill>
                        <a:latin typeface="Cambria Math" panose="02040503050406030204" pitchFamily="18" charset="0"/>
                        <a:sym typeface="+mn-ea"/>
                      </a:rPr>
                      <m:t>,</m:t>
                    </m:r>
                    <m:sSub>
                      <m:sSubPr>
                        <m:ctrlPr>
                          <a:rPr lang="en-US" altLang="zh-CN" sz="2000" i="1">
                            <a:solidFill>
                              <a:srgbClr val="00B050"/>
                            </a:solidFill>
                            <a:latin typeface="Cambria Math" panose="02040503050406030204" pitchFamily="18" charset="0"/>
                            <a:sym typeface="+mn-ea"/>
                          </a:rPr>
                        </m:ctrlPr>
                      </m:sSubPr>
                      <m:e>
                        <m:r>
                          <a:rPr lang="en-US" altLang="zh-CN" sz="2000" i="1">
                            <a:solidFill>
                              <a:srgbClr val="00B050"/>
                            </a:solidFill>
                            <a:latin typeface="Cambria Math" panose="02040503050406030204" pitchFamily="18" charset="0"/>
                            <a:sym typeface="+mn-ea"/>
                          </a:rPr>
                          <m:t>𝑥</m:t>
                        </m:r>
                      </m:e>
                      <m:sub>
                        <m:r>
                          <a:rPr lang="en-US" altLang="zh-CN" sz="2000" i="1">
                            <a:solidFill>
                              <a:srgbClr val="00B050"/>
                            </a:solidFill>
                            <a:latin typeface="Cambria Math" panose="02040503050406030204" pitchFamily="18" charset="0"/>
                            <a:sym typeface="+mn-ea"/>
                          </a:rPr>
                          <m:t>1</m:t>
                        </m:r>
                      </m:sub>
                    </m:sSub>
                    <m:r>
                      <a:rPr lang="en-US" altLang="zh-CN" sz="2000" i="1">
                        <a:solidFill>
                          <a:srgbClr val="00B050"/>
                        </a:solidFill>
                        <a:latin typeface="Cambria Math" panose="02040503050406030204" pitchFamily="18" charset="0"/>
                        <a:sym typeface="+mn-ea"/>
                      </a:rPr>
                      <m:t>,</m:t>
                    </m:r>
                    <m:r>
                      <a:rPr lang="en-US" altLang="zh-CN" sz="2000" i="1">
                        <a:solidFill>
                          <a:srgbClr val="00B050"/>
                        </a:solidFill>
                        <a:latin typeface="Cambria Math" panose="02040503050406030204" pitchFamily="18" charset="0"/>
                        <a:ea typeface="Cambria Math" panose="02040503050406030204" pitchFamily="18" charset="0"/>
                        <a:sym typeface="+mn-ea"/>
                      </a:rPr>
                      <m:t>⋯,</m:t>
                    </m:r>
                    <m:sSub>
                      <m:sSubPr>
                        <m:ctrlPr>
                          <a:rPr lang="en-US" altLang="zh-CN" sz="2000" i="1">
                            <a:solidFill>
                              <a:srgbClr val="00B050"/>
                            </a:solidFill>
                            <a:latin typeface="Cambria Math" panose="02040503050406030204" pitchFamily="18" charset="0"/>
                            <a:ea typeface="Cambria Math" panose="02040503050406030204" pitchFamily="18" charset="0"/>
                            <a:sym typeface="+mn-ea"/>
                          </a:rPr>
                        </m:ctrlPr>
                      </m:sSubPr>
                      <m:e>
                        <m:r>
                          <a:rPr lang="en-US" altLang="zh-CN" sz="2000" i="1">
                            <a:solidFill>
                              <a:srgbClr val="00B050"/>
                            </a:solidFill>
                            <a:latin typeface="Cambria Math" panose="02040503050406030204" pitchFamily="18" charset="0"/>
                            <a:ea typeface="Cambria Math" panose="02040503050406030204" pitchFamily="18" charset="0"/>
                            <a:sym typeface="+mn-ea"/>
                          </a:rPr>
                          <m:t>𝑥</m:t>
                        </m:r>
                      </m:e>
                      <m:sub>
                        <m:r>
                          <a:rPr lang="en-US" altLang="zh-CN" sz="2000" i="1">
                            <a:solidFill>
                              <a:srgbClr val="00B050"/>
                            </a:solidFill>
                            <a:latin typeface="Cambria Math" panose="02040503050406030204" pitchFamily="18" charset="0"/>
                            <a:ea typeface="Cambria Math" panose="02040503050406030204" pitchFamily="18" charset="0"/>
                            <a:sym typeface="+mn-ea"/>
                          </a:rPr>
                          <m:t>𝑛</m:t>
                        </m:r>
                      </m:sub>
                    </m:sSub>
                    <m:r>
                      <a:rPr lang="en-US" altLang="zh-CN" sz="2000" b="0" i="1" smtClean="0">
                        <a:solidFill>
                          <a:srgbClr val="00B050"/>
                        </a:solidFill>
                        <a:latin typeface="Cambria Math" panose="02040503050406030204" pitchFamily="18" charset="0"/>
                        <a:ea typeface="Cambria Math" panose="02040503050406030204" pitchFamily="18" charset="0"/>
                        <a:sym typeface="+mn-ea"/>
                      </a:rPr>
                      <m:t>,</m:t>
                    </m:r>
                    <m:sSub>
                      <m:sSubPr>
                        <m:ctrlPr>
                          <a:rPr lang="en-US" altLang="zh-CN" sz="2000" b="0" i="1" smtClean="0">
                            <a:solidFill>
                              <a:srgbClr val="00B050"/>
                            </a:solidFill>
                            <a:latin typeface="Cambria Math" panose="02040503050406030204" pitchFamily="18" charset="0"/>
                            <a:ea typeface="Cambria Math" panose="02040503050406030204" pitchFamily="18" charset="0"/>
                            <a:sym typeface="+mn-ea"/>
                          </a:rPr>
                        </m:ctrlPr>
                      </m:sSubPr>
                      <m:e>
                        <m:r>
                          <a:rPr lang="en-US" altLang="zh-CN" sz="2000" b="0" i="1" smtClean="0">
                            <a:solidFill>
                              <a:srgbClr val="00B050"/>
                            </a:solidFill>
                            <a:latin typeface="Cambria Math" panose="02040503050406030204" pitchFamily="18" charset="0"/>
                            <a:ea typeface="Cambria Math" panose="02040503050406030204" pitchFamily="18" charset="0"/>
                            <a:sym typeface="+mn-ea"/>
                          </a:rPr>
                          <m:t>𝑥</m:t>
                        </m:r>
                      </m:e>
                      <m:sub>
                        <m:r>
                          <a:rPr lang="en-US" altLang="zh-CN" sz="2000" b="0" i="1" smtClean="0">
                            <a:solidFill>
                              <a:srgbClr val="00B050"/>
                            </a:solidFill>
                            <a:latin typeface="Cambria Math" panose="02040503050406030204" pitchFamily="18" charset="0"/>
                            <a:ea typeface="Cambria Math" panose="02040503050406030204" pitchFamily="18" charset="0"/>
                            <a:sym typeface="+mn-ea"/>
                          </a:rPr>
                          <m:t>𝑛</m:t>
                        </m:r>
                        <m:r>
                          <a:rPr lang="en-US" altLang="zh-CN" sz="2000" b="0" i="1" smtClean="0">
                            <a:solidFill>
                              <a:srgbClr val="00B050"/>
                            </a:solidFill>
                            <a:latin typeface="Cambria Math" panose="02040503050406030204" pitchFamily="18" charset="0"/>
                            <a:ea typeface="Cambria Math" panose="02040503050406030204" pitchFamily="18" charset="0"/>
                            <a:sym typeface="+mn-ea"/>
                          </a:rPr>
                          <m:t>+1</m:t>
                        </m:r>
                      </m:sub>
                    </m:sSub>
                    <m:r>
                      <a:rPr lang="zh-CN" altLang="en-US" sz="2000" i="1">
                        <a:solidFill>
                          <a:srgbClr val="00B050"/>
                        </a:solidFill>
                        <a:latin typeface="Cambria Math" panose="02040503050406030204" pitchFamily="18" charset="0"/>
                        <a:ea typeface="Cambria Math" panose="02040503050406030204" pitchFamily="18" charset="0"/>
                        <a:sym typeface="+mn-ea"/>
                      </a:rPr>
                      <m:t>为</m:t>
                    </m:r>
                  </m:oMath>
                </a14:m>
                <a:r>
                  <a:rPr lang="zh-CN" altLang="en-US" sz="2000" dirty="0">
                    <a:solidFill>
                      <a:srgbClr val="00B050"/>
                    </a:solidFill>
                    <a:sym typeface="+mn-ea"/>
                  </a:rPr>
                  <a:t>节点的</a:t>
                </a:r>
                <a:r>
                  <a:rPr lang="en-US" altLang="zh-CN" sz="2000" dirty="0" smtClean="0">
                    <a:solidFill>
                      <a:srgbClr val="00B050"/>
                    </a:solidFill>
                    <a:sym typeface="+mn-ea"/>
                  </a:rPr>
                  <a:t>n+1</a:t>
                </a:r>
                <a:r>
                  <a:rPr lang="zh-CN" altLang="en-US" sz="2000" dirty="0" smtClean="0">
                    <a:solidFill>
                      <a:srgbClr val="00B050"/>
                    </a:solidFill>
                    <a:sym typeface="+mn-ea"/>
                  </a:rPr>
                  <a:t>次</a:t>
                </a:r>
                <a:r>
                  <a:rPr lang="zh-CN" altLang="en-US" sz="2000" dirty="0">
                    <a:solidFill>
                      <a:srgbClr val="00B050"/>
                    </a:solidFill>
                    <a:sym typeface="+mn-ea"/>
                  </a:rPr>
                  <a:t>插值函数</a:t>
                </a:r>
                <a:r>
                  <a:rPr lang="zh-CN" altLang="en-US" sz="2000" dirty="0" smtClean="0">
                    <a:solidFill>
                      <a:srgbClr val="00B050"/>
                    </a:solidFill>
                    <a:sym typeface="+mn-ea"/>
                  </a:rPr>
                  <a:t>，则</a:t>
                </a:r>
                <a14:m>
                  <m:oMath xmlns:m="http://schemas.openxmlformats.org/officeDocument/2006/math">
                    <m:sSub>
                      <m:sSubPr>
                        <m:ctrlPr>
                          <a:rPr lang="en-US" altLang="zh-CN" sz="2000" i="1" smtClean="0">
                            <a:solidFill>
                              <a:srgbClr val="00B050"/>
                            </a:solidFill>
                            <a:latin typeface="Cambria Math" panose="02040503050406030204" pitchFamily="18" charset="0"/>
                            <a:sym typeface="+mn-ea"/>
                          </a:rPr>
                        </m:ctrlPr>
                      </m:sSubPr>
                      <m:e>
                        <m:r>
                          <a:rPr lang="en-US" altLang="zh-CN" sz="2000" b="0" i="1" smtClean="0">
                            <a:solidFill>
                              <a:srgbClr val="00B050"/>
                            </a:solidFill>
                            <a:latin typeface="Cambria Math" panose="02040503050406030204" pitchFamily="18" charset="0"/>
                            <a:sym typeface="+mn-ea"/>
                          </a:rPr>
                          <m:t>𝐿</m:t>
                        </m:r>
                      </m:e>
                      <m:sub>
                        <m:r>
                          <a:rPr lang="en-US" altLang="zh-CN" sz="2000" b="0" i="1" smtClean="0">
                            <a:solidFill>
                              <a:srgbClr val="00B050"/>
                            </a:solidFill>
                            <a:latin typeface="Cambria Math" panose="02040503050406030204" pitchFamily="18" charset="0"/>
                            <a:sym typeface="+mn-ea"/>
                          </a:rPr>
                          <m:t>𝑛</m:t>
                        </m:r>
                        <m:r>
                          <a:rPr lang="en-US" altLang="zh-CN" sz="2000" b="0" i="1" smtClean="0">
                            <a:solidFill>
                              <a:srgbClr val="00B050"/>
                            </a:solidFill>
                            <a:latin typeface="Cambria Math" panose="02040503050406030204" pitchFamily="18" charset="0"/>
                            <a:sym typeface="+mn-ea"/>
                          </a:rPr>
                          <m:t>+1</m:t>
                        </m:r>
                      </m:sub>
                    </m:sSub>
                    <m:r>
                      <a:rPr lang="en-US" altLang="zh-CN" sz="2000" b="0" i="0" smtClean="0">
                        <a:solidFill>
                          <a:srgbClr val="00B050"/>
                        </a:solidFill>
                        <a:latin typeface="Cambria Math" panose="02040503050406030204" pitchFamily="18" charset="0"/>
                        <a:sym typeface="+mn-ea"/>
                      </a:rPr>
                      <m:t>=</m:t>
                    </m:r>
                    <m:sSub>
                      <m:sSubPr>
                        <m:ctrlPr>
                          <a:rPr lang="en-US" altLang="zh-CN" sz="2000" b="0" i="1" smtClean="0">
                            <a:solidFill>
                              <a:srgbClr val="00B050"/>
                            </a:solidFill>
                            <a:latin typeface="Cambria Math" panose="02040503050406030204" pitchFamily="18" charset="0"/>
                            <a:sym typeface="+mn-ea"/>
                          </a:rPr>
                        </m:ctrlPr>
                      </m:sSubPr>
                      <m:e>
                        <m:r>
                          <a:rPr lang="en-US" altLang="zh-CN" sz="2000" b="0" i="1" smtClean="0">
                            <a:solidFill>
                              <a:srgbClr val="00B050"/>
                            </a:solidFill>
                            <a:latin typeface="Cambria Math" panose="02040503050406030204" pitchFamily="18" charset="0"/>
                            <a:sym typeface="+mn-ea"/>
                          </a:rPr>
                          <m:t>𝐿</m:t>
                        </m:r>
                      </m:e>
                      <m:sub>
                        <m:r>
                          <a:rPr lang="en-US" altLang="zh-CN" sz="2000" b="0" i="1" smtClean="0">
                            <a:solidFill>
                              <a:srgbClr val="00B050"/>
                            </a:solidFill>
                            <a:latin typeface="Cambria Math" panose="02040503050406030204" pitchFamily="18" charset="0"/>
                            <a:sym typeface="+mn-ea"/>
                          </a:rPr>
                          <m:t>𝑛</m:t>
                        </m:r>
                        <m:r>
                          <a:rPr lang="en-US" altLang="zh-CN" sz="2000" b="0" i="1" smtClean="0">
                            <a:solidFill>
                              <a:srgbClr val="00B050"/>
                            </a:solidFill>
                            <a:latin typeface="Cambria Math" panose="02040503050406030204" pitchFamily="18" charset="0"/>
                            <a:sym typeface="+mn-ea"/>
                          </a:rPr>
                          <m:t>1</m:t>
                        </m:r>
                      </m:sub>
                    </m:sSub>
                    <m:f>
                      <m:fPr>
                        <m:ctrlPr>
                          <a:rPr lang="en-US" altLang="zh-CN" sz="2000" b="0" i="1" smtClean="0">
                            <a:solidFill>
                              <a:srgbClr val="00B050"/>
                            </a:solidFill>
                            <a:latin typeface="Cambria Math" panose="02040503050406030204" pitchFamily="18" charset="0"/>
                            <a:sym typeface="+mn-ea"/>
                          </a:rPr>
                        </m:ctrlPr>
                      </m:fPr>
                      <m:num>
                        <m:r>
                          <a:rPr lang="en-US" altLang="zh-CN" sz="2000" b="0" i="1" smtClean="0">
                            <a:solidFill>
                              <a:srgbClr val="00B050"/>
                            </a:solidFill>
                            <a:latin typeface="Cambria Math" panose="02040503050406030204" pitchFamily="18" charset="0"/>
                            <a:sym typeface="+mn-ea"/>
                          </a:rPr>
                          <m:t>𝑥</m:t>
                        </m:r>
                        <m:r>
                          <a:rPr lang="en-US" altLang="zh-CN" sz="2000" b="0" i="1" smtClean="0">
                            <a:solidFill>
                              <a:srgbClr val="00B050"/>
                            </a:solidFill>
                            <a:latin typeface="Cambria Math" panose="02040503050406030204" pitchFamily="18" charset="0"/>
                            <a:sym typeface="+mn-ea"/>
                          </a:rPr>
                          <m:t>−</m:t>
                        </m:r>
                        <m:sSub>
                          <m:sSubPr>
                            <m:ctrlPr>
                              <a:rPr lang="en-US" altLang="zh-CN" sz="2000" b="0" i="1" smtClean="0">
                                <a:solidFill>
                                  <a:srgbClr val="00B050"/>
                                </a:solidFill>
                                <a:latin typeface="Cambria Math" panose="02040503050406030204" pitchFamily="18" charset="0"/>
                                <a:sym typeface="+mn-ea"/>
                              </a:rPr>
                            </m:ctrlPr>
                          </m:sSubPr>
                          <m:e>
                            <m:r>
                              <a:rPr lang="en-US" altLang="zh-CN" sz="2000" b="0" i="1" smtClean="0">
                                <a:solidFill>
                                  <a:srgbClr val="00B050"/>
                                </a:solidFill>
                                <a:latin typeface="Cambria Math" panose="02040503050406030204" pitchFamily="18" charset="0"/>
                                <a:sym typeface="+mn-ea"/>
                              </a:rPr>
                              <m:t>𝑥</m:t>
                            </m:r>
                          </m:e>
                          <m:sub>
                            <m:r>
                              <a:rPr lang="en-US" altLang="zh-CN" sz="2000" b="0" i="1" smtClean="0">
                                <a:solidFill>
                                  <a:srgbClr val="00B050"/>
                                </a:solidFill>
                                <a:latin typeface="Cambria Math" panose="02040503050406030204" pitchFamily="18" charset="0"/>
                                <a:sym typeface="+mn-ea"/>
                              </a:rPr>
                              <m:t>𝑛</m:t>
                            </m:r>
                            <m:r>
                              <a:rPr lang="en-US" altLang="zh-CN" sz="2000" b="0" i="1" smtClean="0">
                                <a:solidFill>
                                  <a:srgbClr val="00B050"/>
                                </a:solidFill>
                                <a:latin typeface="Cambria Math" panose="02040503050406030204" pitchFamily="18" charset="0"/>
                                <a:sym typeface="+mn-ea"/>
                              </a:rPr>
                              <m:t>+1</m:t>
                            </m:r>
                          </m:sub>
                        </m:sSub>
                      </m:num>
                      <m:den>
                        <m:sSub>
                          <m:sSubPr>
                            <m:ctrlPr>
                              <a:rPr lang="en-US" altLang="zh-CN" sz="2000" b="0" i="1" smtClean="0">
                                <a:solidFill>
                                  <a:srgbClr val="00B050"/>
                                </a:solidFill>
                                <a:latin typeface="Cambria Math" panose="02040503050406030204" pitchFamily="18" charset="0"/>
                                <a:sym typeface="+mn-ea"/>
                              </a:rPr>
                            </m:ctrlPr>
                          </m:sSubPr>
                          <m:e>
                            <m:r>
                              <a:rPr lang="en-US" altLang="zh-CN" sz="2000" b="0" i="1" smtClean="0">
                                <a:solidFill>
                                  <a:srgbClr val="00B050"/>
                                </a:solidFill>
                                <a:latin typeface="Cambria Math" panose="02040503050406030204" pitchFamily="18" charset="0"/>
                                <a:sym typeface="+mn-ea"/>
                              </a:rPr>
                              <m:t>𝑥</m:t>
                            </m:r>
                          </m:e>
                          <m:sub>
                            <m:r>
                              <a:rPr lang="en-US" altLang="zh-CN" sz="2000" b="0" i="1" smtClean="0">
                                <a:solidFill>
                                  <a:srgbClr val="00B050"/>
                                </a:solidFill>
                                <a:latin typeface="Cambria Math" panose="02040503050406030204" pitchFamily="18" charset="0"/>
                                <a:sym typeface="+mn-ea"/>
                              </a:rPr>
                              <m:t>0</m:t>
                            </m:r>
                          </m:sub>
                        </m:sSub>
                        <m:r>
                          <a:rPr lang="en-US" altLang="zh-CN" sz="2000" b="0" i="1" smtClean="0">
                            <a:solidFill>
                              <a:srgbClr val="00B050"/>
                            </a:solidFill>
                            <a:latin typeface="Cambria Math" panose="02040503050406030204" pitchFamily="18" charset="0"/>
                            <a:sym typeface="+mn-ea"/>
                          </a:rPr>
                          <m:t>−</m:t>
                        </m:r>
                        <m:sSub>
                          <m:sSubPr>
                            <m:ctrlPr>
                              <a:rPr lang="en-US" altLang="zh-CN" sz="2000" b="0" i="1" smtClean="0">
                                <a:solidFill>
                                  <a:srgbClr val="00B050"/>
                                </a:solidFill>
                                <a:latin typeface="Cambria Math" panose="02040503050406030204" pitchFamily="18" charset="0"/>
                                <a:sym typeface="+mn-ea"/>
                              </a:rPr>
                            </m:ctrlPr>
                          </m:sSubPr>
                          <m:e>
                            <m:r>
                              <a:rPr lang="en-US" altLang="zh-CN" sz="2000" b="0" i="1" smtClean="0">
                                <a:solidFill>
                                  <a:srgbClr val="00B050"/>
                                </a:solidFill>
                                <a:latin typeface="Cambria Math" panose="02040503050406030204" pitchFamily="18" charset="0"/>
                                <a:sym typeface="+mn-ea"/>
                              </a:rPr>
                              <m:t>𝑥</m:t>
                            </m:r>
                          </m:e>
                          <m:sub>
                            <m:r>
                              <a:rPr lang="en-US" altLang="zh-CN" sz="2000" b="0" i="1" smtClean="0">
                                <a:solidFill>
                                  <a:srgbClr val="00B050"/>
                                </a:solidFill>
                                <a:latin typeface="Cambria Math" panose="02040503050406030204" pitchFamily="18" charset="0"/>
                                <a:sym typeface="+mn-ea"/>
                              </a:rPr>
                              <m:t>𝑛</m:t>
                            </m:r>
                            <m:r>
                              <a:rPr lang="en-US" altLang="zh-CN" sz="2000" b="0" i="1" smtClean="0">
                                <a:solidFill>
                                  <a:srgbClr val="00B050"/>
                                </a:solidFill>
                                <a:latin typeface="Cambria Math" panose="02040503050406030204" pitchFamily="18" charset="0"/>
                                <a:sym typeface="+mn-ea"/>
                              </a:rPr>
                              <m:t>+1</m:t>
                            </m:r>
                          </m:sub>
                        </m:sSub>
                      </m:den>
                    </m:f>
                  </m:oMath>
                </a14:m>
                <a:r>
                  <a:rPr lang="en-US" altLang="zh-CN" sz="2000" dirty="0" smtClean="0">
                    <a:solidFill>
                      <a:srgbClr val="00B050"/>
                    </a:solidFill>
                    <a:sym typeface="+mn-ea"/>
                  </a:rPr>
                  <a:t>+</a:t>
                </a:r>
                <a14:m>
                  <m:oMath xmlns:m="http://schemas.openxmlformats.org/officeDocument/2006/math">
                    <m:sSub>
                      <m:sSubPr>
                        <m:ctrlPr>
                          <a:rPr lang="en-US" altLang="zh-CN" sz="2000" i="1">
                            <a:solidFill>
                              <a:srgbClr val="00B050"/>
                            </a:solidFill>
                            <a:latin typeface="Cambria Math" panose="02040503050406030204" pitchFamily="18" charset="0"/>
                            <a:sym typeface="+mn-ea"/>
                          </a:rPr>
                        </m:ctrlPr>
                      </m:sSubPr>
                      <m:e>
                        <m:r>
                          <a:rPr lang="en-US" altLang="zh-CN" sz="2000" i="1">
                            <a:solidFill>
                              <a:srgbClr val="00B050"/>
                            </a:solidFill>
                            <a:latin typeface="Cambria Math" panose="02040503050406030204" pitchFamily="18" charset="0"/>
                            <a:sym typeface="+mn-ea"/>
                          </a:rPr>
                          <m:t>𝐿</m:t>
                        </m:r>
                      </m:e>
                      <m:sub>
                        <m:r>
                          <a:rPr lang="en-US" altLang="zh-CN" sz="2000" i="1">
                            <a:solidFill>
                              <a:srgbClr val="00B050"/>
                            </a:solidFill>
                            <a:latin typeface="Cambria Math" panose="02040503050406030204" pitchFamily="18" charset="0"/>
                            <a:sym typeface="+mn-ea"/>
                          </a:rPr>
                          <m:t>𝑛</m:t>
                        </m:r>
                        <m:r>
                          <a:rPr lang="en-US" altLang="zh-CN" sz="2000" b="0" i="1" smtClean="0">
                            <a:solidFill>
                              <a:srgbClr val="00B050"/>
                            </a:solidFill>
                            <a:latin typeface="Cambria Math" panose="02040503050406030204" pitchFamily="18" charset="0"/>
                            <a:sym typeface="+mn-ea"/>
                          </a:rPr>
                          <m:t>2</m:t>
                        </m:r>
                      </m:sub>
                    </m:sSub>
                    <m:f>
                      <m:fPr>
                        <m:ctrlPr>
                          <a:rPr lang="en-US" altLang="zh-CN" sz="2000" i="1">
                            <a:solidFill>
                              <a:srgbClr val="00B050"/>
                            </a:solidFill>
                            <a:latin typeface="Cambria Math" panose="02040503050406030204" pitchFamily="18" charset="0"/>
                            <a:sym typeface="+mn-ea"/>
                          </a:rPr>
                        </m:ctrlPr>
                      </m:fPr>
                      <m:num>
                        <m:r>
                          <a:rPr lang="en-US" altLang="zh-CN" sz="2000" i="1">
                            <a:solidFill>
                              <a:srgbClr val="00B050"/>
                            </a:solidFill>
                            <a:latin typeface="Cambria Math" panose="02040503050406030204" pitchFamily="18" charset="0"/>
                            <a:sym typeface="+mn-ea"/>
                          </a:rPr>
                          <m:t>𝑥</m:t>
                        </m:r>
                        <m:r>
                          <a:rPr lang="en-US" altLang="zh-CN" sz="2000" i="1">
                            <a:solidFill>
                              <a:srgbClr val="00B050"/>
                            </a:solidFill>
                            <a:latin typeface="Cambria Math" panose="02040503050406030204" pitchFamily="18" charset="0"/>
                            <a:sym typeface="+mn-ea"/>
                          </a:rPr>
                          <m:t>−</m:t>
                        </m:r>
                        <m:sSub>
                          <m:sSubPr>
                            <m:ctrlPr>
                              <a:rPr lang="en-US" altLang="zh-CN" sz="2000" i="1">
                                <a:solidFill>
                                  <a:srgbClr val="00B050"/>
                                </a:solidFill>
                                <a:latin typeface="Cambria Math" panose="02040503050406030204" pitchFamily="18" charset="0"/>
                                <a:sym typeface="+mn-ea"/>
                              </a:rPr>
                            </m:ctrlPr>
                          </m:sSubPr>
                          <m:e>
                            <m:r>
                              <a:rPr lang="en-US" altLang="zh-CN" sz="2000" i="1">
                                <a:solidFill>
                                  <a:srgbClr val="00B050"/>
                                </a:solidFill>
                                <a:latin typeface="Cambria Math" panose="02040503050406030204" pitchFamily="18" charset="0"/>
                                <a:sym typeface="+mn-ea"/>
                              </a:rPr>
                              <m:t>𝑥</m:t>
                            </m:r>
                          </m:e>
                          <m:sub>
                            <m:r>
                              <a:rPr lang="en-US" altLang="zh-CN" sz="2000" b="0" i="1" smtClean="0">
                                <a:solidFill>
                                  <a:srgbClr val="00B050"/>
                                </a:solidFill>
                                <a:latin typeface="Cambria Math" panose="02040503050406030204" pitchFamily="18" charset="0"/>
                                <a:sym typeface="+mn-ea"/>
                              </a:rPr>
                              <m:t>0</m:t>
                            </m:r>
                          </m:sub>
                        </m:sSub>
                      </m:num>
                      <m:den>
                        <m:sSub>
                          <m:sSubPr>
                            <m:ctrlPr>
                              <a:rPr lang="en-US" altLang="zh-CN" sz="2000" i="1">
                                <a:solidFill>
                                  <a:srgbClr val="00B050"/>
                                </a:solidFill>
                                <a:latin typeface="Cambria Math" panose="02040503050406030204" pitchFamily="18" charset="0"/>
                                <a:sym typeface="+mn-ea"/>
                              </a:rPr>
                            </m:ctrlPr>
                          </m:sSubPr>
                          <m:e>
                            <m:r>
                              <a:rPr lang="en-US" altLang="zh-CN" sz="2000" i="1">
                                <a:solidFill>
                                  <a:srgbClr val="00B050"/>
                                </a:solidFill>
                                <a:latin typeface="Cambria Math" panose="02040503050406030204" pitchFamily="18" charset="0"/>
                                <a:sym typeface="+mn-ea"/>
                              </a:rPr>
                              <m:t>𝑥</m:t>
                            </m:r>
                          </m:e>
                          <m:sub>
                            <m:r>
                              <a:rPr lang="en-US" altLang="zh-CN" sz="2000" b="0" i="1" smtClean="0">
                                <a:solidFill>
                                  <a:srgbClr val="00B050"/>
                                </a:solidFill>
                                <a:latin typeface="Cambria Math" panose="02040503050406030204" pitchFamily="18" charset="0"/>
                                <a:sym typeface="+mn-ea"/>
                              </a:rPr>
                              <m:t>𝑛</m:t>
                            </m:r>
                            <m:r>
                              <a:rPr lang="en-US" altLang="zh-CN" sz="2000" b="0" i="1" smtClean="0">
                                <a:solidFill>
                                  <a:srgbClr val="00B050"/>
                                </a:solidFill>
                                <a:latin typeface="Cambria Math" panose="02040503050406030204" pitchFamily="18" charset="0"/>
                                <a:sym typeface="+mn-ea"/>
                              </a:rPr>
                              <m:t>+1</m:t>
                            </m:r>
                          </m:sub>
                        </m:sSub>
                        <m:r>
                          <a:rPr lang="en-US" altLang="zh-CN" sz="2000" i="1">
                            <a:solidFill>
                              <a:srgbClr val="00B050"/>
                            </a:solidFill>
                            <a:latin typeface="Cambria Math" panose="02040503050406030204" pitchFamily="18" charset="0"/>
                            <a:sym typeface="+mn-ea"/>
                          </a:rPr>
                          <m:t>−</m:t>
                        </m:r>
                        <m:sSub>
                          <m:sSubPr>
                            <m:ctrlPr>
                              <a:rPr lang="en-US" altLang="zh-CN" sz="2000" i="1" smtClean="0">
                                <a:solidFill>
                                  <a:srgbClr val="00B050"/>
                                </a:solidFill>
                                <a:latin typeface="Cambria Math" panose="02040503050406030204" pitchFamily="18" charset="0"/>
                                <a:sym typeface="+mn-ea"/>
                              </a:rPr>
                            </m:ctrlPr>
                          </m:sSubPr>
                          <m:e>
                            <m:r>
                              <a:rPr lang="en-US" altLang="zh-CN" sz="2000" b="0" i="1" smtClean="0">
                                <a:solidFill>
                                  <a:srgbClr val="00B050"/>
                                </a:solidFill>
                                <a:latin typeface="Cambria Math" panose="02040503050406030204" pitchFamily="18" charset="0"/>
                                <a:sym typeface="+mn-ea"/>
                              </a:rPr>
                              <m:t>𝑥</m:t>
                            </m:r>
                          </m:e>
                          <m:sub>
                            <m:r>
                              <a:rPr lang="en-US" altLang="zh-CN" sz="2000" b="0" i="1" smtClean="0">
                                <a:solidFill>
                                  <a:srgbClr val="00B050"/>
                                </a:solidFill>
                                <a:latin typeface="Cambria Math" panose="02040503050406030204" pitchFamily="18" charset="0"/>
                                <a:sym typeface="+mn-ea"/>
                              </a:rPr>
                              <m:t>0</m:t>
                            </m:r>
                          </m:sub>
                        </m:sSub>
                      </m:den>
                    </m:f>
                    <m:r>
                      <a:rPr lang="en-US" altLang="zh-CN" sz="2000" b="0" i="0" smtClean="0">
                        <a:solidFill>
                          <a:srgbClr val="00B050"/>
                        </a:solidFill>
                        <a:latin typeface="Cambria Math" panose="02040503050406030204" pitchFamily="18" charset="0"/>
                        <a:sym typeface="+mn-ea"/>
                      </a:rPr>
                      <m:t>.</m:t>
                    </m:r>
                  </m:oMath>
                </a14:m>
                <a:endParaRPr lang="en-US" altLang="zh-CN" sz="2000" dirty="0" smtClean="0">
                  <a:solidFill>
                    <a:srgbClr val="00B050"/>
                  </a:solidFill>
                  <a:sym typeface="+mn-ea"/>
                </a:endParaRPr>
              </a:p>
              <a:p>
                <a:pPr marL="0" indent="0" eaLnBrk="0" hangingPunct="0">
                  <a:buNone/>
                </a:pPr>
                <a:r>
                  <a:rPr lang="zh-CN" altLang="en-US" sz="2000" dirty="0" smtClean="0">
                    <a:solidFill>
                      <a:schemeClr val="bg1"/>
                    </a:solidFill>
                    <a:sym typeface="+mn-ea"/>
                  </a:rPr>
                  <a:t>        如，以</a:t>
                </a:r>
                <a:r>
                  <a:rPr lang="en-US" altLang="zh-CN" sz="2000" dirty="0" smtClean="0">
                    <a:solidFill>
                      <a:schemeClr val="bg1"/>
                    </a:solidFill>
                    <a:sym typeface="+mn-ea"/>
                  </a:rPr>
                  <a:t>100</a:t>
                </a:r>
                <a:r>
                  <a:rPr lang="zh-CN" altLang="en-US" sz="2000" dirty="0" smtClean="0">
                    <a:solidFill>
                      <a:schemeClr val="bg1"/>
                    </a:solidFill>
                    <a:sym typeface="+mn-ea"/>
                  </a:rPr>
                  <a:t>，</a:t>
                </a:r>
                <a:r>
                  <a:rPr lang="en-US" altLang="zh-CN" sz="2000" dirty="0" smtClean="0">
                    <a:solidFill>
                      <a:schemeClr val="bg1"/>
                    </a:solidFill>
                    <a:sym typeface="+mn-ea"/>
                  </a:rPr>
                  <a:t>121</a:t>
                </a:r>
                <a:r>
                  <a:rPr lang="zh-CN" altLang="en-US" sz="2000" dirty="0" smtClean="0">
                    <a:solidFill>
                      <a:schemeClr val="bg1"/>
                    </a:solidFill>
                    <a:sym typeface="+mn-ea"/>
                  </a:rPr>
                  <a:t>为节点求</a:t>
                </a:r>
                <a:r>
                  <a:rPr lang="en-US" altLang="zh-CN" sz="2000" dirty="0" smtClean="0">
                    <a:solidFill>
                      <a:schemeClr val="bg1"/>
                    </a:solidFill>
                    <a:sym typeface="+mn-ea"/>
                  </a:rPr>
                  <a:t>115</a:t>
                </a:r>
                <a:r>
                  <a:rPr lang="zh-CN" altLang="en-US" sz="2000" dirty="0" smtClean="0">
                    <a:solidFill>
                      <a:schemeClr val="bg1"/>
                    </a:solidFill>
                    <a:sym typeface="+mn-ea"/>
                  </a:rPr>
                  <a:t>的开方运算，得结果</a:t>
                </a:r>
                <a14:m>
                  <m:oMath xmlns:m="http://schemas.openxmlformats.org/officeDocument/2006/math">
                    <m:f>
                      <m:fPr>
                        <m:ctrlPr>
                          <a:rPr lang="en-US" altLang="zh-CN" sz="2000" i="1">
                            <a:solidFill>
                              <a:schemeClr val="bg1"/>
                            </a:solidFill>
                            <a:latin typeface="Cambria Math" panose="02040503050406030204" pitchFamily="18" charset="0"/>
                            <a:ea typeface="Cambria Math" panose="02040503050406030204" pitchFamily="18" charset="0"/>
                          </a:rPr>
                        </m:ctrlPr>
                      </m:fPr>
                      <m:num>
                        <m:r>
                          <a:rPr lang="en-US" altLang="zh-CN" sz="2000" i="1">
                            <a:solidFill>
                              <a:schemeClr val="bg1"/>
                            </a:solidFill>
                            <a:latin typeface="Cambria Math" panose="02040503050406030204" pitchFamily="18" charset="0"/>
                            <a:ea typeface="Cambria Math" panose="02040503050406030204" pitchFamily="18" charset="0"/>
                          </a:rPr>
                          <m:t>75</m:t>
                        </m:r>
                      </m:num>
                      <m:den>
                        <m:r>
                          <a:rPr lang="en-US" altLang="zh-CN" sz="2000" i="1">
                            <a:solidFill>
                              <a:schemeClr val="bg1"/>
                            </a:solidFill>
                            <a:latin typeface="Cambria Math" panose="02040503050406030204" pitchFamily="18" charset="0"/>
                            <a:ea typeface="Cambria Math" panose="02040503050406030204" pitchFamily="18" charset="0"/>
                          </a:rPr>
                          <m:t>7</m:t>
                        </m:r>
                      </m:den>
                    </m:f>
                  </m:oMath>
                </a14:m>
                <a:r>
                  <a:rPr lang="zh-CN" altLang="en-US" sz="2000" dirty="0" smtClean="0">
                    <a:solidFill>
                      <a:schemeClr val="bg1"/>
                    </a:solidFill>
                    <a:sym typeface="+mn-ea"/>
                  </a:rPr>
                  <a:t>，再用</a:t>
                </a:r>
                <a:r>
                  <a:rPr lang="en-US" altLang="zh-CN" sz="2000" dirty="0" smtClean="0">
                    <a:solidFill>
                      <a:schemeClr val="bg1"/>
                    </a:solidFill>
                    <a:sym typeface="+mn-ea"/>
                  </a:rPr>
                  <a:t>100</a:t>
                </a:r>
                <a:r>
                  <a:rPr lang="zh-CN" altLang="en-US" sz="2000" dirty="0" smtClean="0">
                    <a:solidFill>
                      <a:schemeClr val="bg1"/>
                    </a:solidFill>
                    <a:sym typeface="+mn-ea"/>
                  </a:rPr>
                  <a:t>，</a:t>
                </a:r>
                <a:r>
                  <a:rPr lang="en-US" altLang="zh-CN" sz="2000" dirty="0" smtClean="0">
                    <a:solidFill>
                      <a:schemeClr val="bg1"/>
                    </a:solidFill>
                    <a:sym typeface="+mn-ea"/>
                  </a:rPr>
                  <a:t>144</a:t>
                </a:r>
                <a:r>
                  <a:rPr lang="zh-CN" altLang="en-US" sz="2000" dirty="0" smtClean="0">
                    <a:solidFill>
                      <a:schemeClr val="bg1"/>
                    </a:solidFill>
                    <a:sym typeface="+mn-ea"/>
                  </a:rPr>
                  <a:t>为节点求</a:t>
                </a:r>
                <a:r>
                  <a:rPr lang="en-US" altLang="zh-CN" sz="2000" dirty="0" smtClean="0">
                    <a:solidFill>
                      <a:schemeClr val="bg1"/>
                    </a:solidFill>
                    <a:sym typeface="+mn-ea"/>
                  </a:rPr>
                  <a:t>115</a:t>
                </a:r>
                <a:r>
                  <a:rPr lang="zh-CN" altLang="en-US" sz="2000" dirty="0" smtClean="0">
                    <a:solidFill>
                      <a:schemeClr val="bg1"/>
                    </a:solidFill>
                    <a:sym typeface="+mn-ea"/>
                  </a:rPr>
                  <a:t>的开方运算，得结果</a:t>
                </a:r>
                <a14:m>
                  <m:oMath xmlns:m="http://schemas.openxmlformats.org/officeDocument/2006/math">
                    <m:f>
                      <m:fPr>
                        <m:ctrlPr>
                          <a:rPr lang="en-US" altLang="zh-CN" sz="2000" i="1" smtClean="0">
                            <a:solidFill>
                              <a:schemeClr val="bg1"/>
                            </a:solidFill>
                            <a:latin typeface="Cambria Math" panose="02040503050406030204" pitchFamily="18" charset="0"/>
                            <a:sym typeface="+mn-ea"/>
                          </a:rPr>
                        </m:ctrlPr>
                      </m:fPr>
                      <m:num>
                        <m:r>
                          <a:rPr lang="en-US" altLang="zh-CN" sz="2000" i="1">
                            <a:solidFill>
                              <a:schemeClr val="bg1"/>
                            </a:solidFill>
                            <a:latin typeface="Cambria Math" panose="02040503050406030204" pitchFamily="18" charset="0"/>
                            <a:sym typeface="+mn-ea"/>
                          </a:rPr>
                          <m:t>2</m:t>
                        </m:r>
                        <m:r>
                          <a:rPr lang="en-US" altLang="zh-CN" sz="2000" i="1" smtClean="0">
                            <a:solidFill>
                              <a:schemeClr val="bg1"/>
                            </a:solidFill>
                            <a:latin typeface="Cambria Math" panose="02040503050406030204" pitchFamily="18" charset="0"/>
                            <a:sym typeface="+mn-ea"/>
                          </a:rPr>
                          <m:t>3</m:t>
                        </m:r>
                        <m:r>
                          <a:rPr lang="en-US" altLang="zh-CN" sz="2000" i="1">
                            <a:solidFill>
                              <a:schemeClr val="bg1"/>
                            </a:solidFill>
                            <a:latin typeface="Cambria Math" panose="02040503050406030204" pitchFamily="18" charset="0"/>
                            <a:sym typeface="+mn-ea"/>
                          </a:rPr>
                          <m:t>5</m:t>
                        </m:r>
                      </m:num>
                      <m:den>
                        <m:r>
                          <a:rPr lang="en-US" altLang="zh-CN" sz="2000" i="1">
                            <a:solidFill>
                              <a:schemeClr val="bg1"/>
                            </a:solidFill>
                            <a:latin typeface="Cambria Math" panose="02040503050406030204" pitchFamily="18" charset="0"/>
                            <a:sym typeface="+mn-ea"/>
                          </a:rPr>
                          <m:t>2</m:t>
                        </m:r>
                        <m:r>
                          <a:rPr lang="en-US" altLang="zh-CN" sz="2000" i="1" smtClean="0">
                            <a:solidFill>
                              <a:schemeClr val="bg1"/>
                            </a:solidFill>
                            <a:latin typeface="Cambria Math" panose="02040503050406030204" pitchFamily="18" charset="0"/>
                            <a:sym typeface="+mn-ea"/>
                          </a:rPr>
                          <m:t>2</m:t>
                        </m:r>
                      </m:den>
                    </m:f>
                  </m:oMath>
                </a14:m>
                <a:r>
                  <a:rPr lang="zh-CN" altLang="en-US" sz="2000" dirty="0" smtClean="0">
                    <a:solidFill>
                      <a:schemeClr val="bg1"/>
                    </a:solidFill>
                    <a:sym typeface="+mn-ea"/>
                  </a:rPr>
                  <a:t>，然后以</a:t>
                </a:r>
                <a:r>
                  <a:rPr lang="en-US" altLang="zh-CN" sz="2000" dirty="0" smtClean="0">
                    <a:solidFill>
                      <a:schemeClr val="bg1"/>
                    </a:solidFill>
                    <a:sym typeface="+mn-ea"/>
                  </a:rPr>
                  <a:t>121</a:t>
                </a:r>
                <a:r>
                  <a:rPr lang="zh-CN" altLang="en-US" sz="2000" dirty="0" smtClean="0">
                    <a:solidFill>
                      <a:schemeClr val="bg1"/>
                    </a:solidFill>
                    <a:sym typeface="+mn-ea"/>
                  </a:rPr>
                  <a:t>处值为</a:t>
                </a:r>
                <a14:m>
                  <m:oMath xmlns:m="http://schemas.openxmlformats.org/officeDocument/2006/math">
                    <m:f>
                      <m:fPr>
                        <m:ctrlPr>
                          <a:rPr lang="en-US" altLang="zh-CN" sz="2000" i="1">
                            <a:solidFill>
                              <a:schemeClr val="bg1"/>
                            </a:solidFill>
                            <a:latin typeface="Cambria Math" panose="02040503050406030204" pitchFamily="18" charset="0"/>
                            <a:ea typeface="Cambria Math" panose="02040503050406030204" pitchFamily="18" charset="0"/>
                          </a:rPr>
                        </m:ctrlPr>
                      </m:fPr>
                      <m:num>
                        <m:r>
                          <a:rPr lang="en-US" altLang="zh-CN" sz="2000" i="1">
                            <a:solidFill>
                              <a:schemeClr val="bg1"/>
                            </a:solidFill>
                            <a:latin typeface="Cambria Math" panose="02040503050406030204" pitchFamily="18" charset="0"/>
                            <a:ea typeface="Cambria Math" panose="02040503050406030204" pitchFamily="18" charset="0"/>
                          </a:rPr>
                          <m:t>75</m:t>
                        </m:r>
                      </m:num>
                      <m:den>
                        <m:r>
                          <a:rPr lang="en-US" altLang="zh-CN" sz="2000" i="1">
                            <a:solidFill>
                              <a:schemeClr val="bg1"/>
                            </a:solidFill>
                            <a:latin typeface="Cambria Math" panose="02040503050406030204" pitchFamily="18" charset="0"/>
                            <a:ea typeface="Cambria Math" panose="02040503050406030204" pitchFamily="18" charset="0"/>
                          </a:rPr>
                          <m:t>7</m:t>
                        </m:r>
                      </m:den>
                    </m:f>
                  </m:oMath>
                </a14:m>
                <a:r>
                  <a:rPr lang="zh-CN" altLang="en-US" sz="2000" dirty="0" smtClean="0">
                    <a:solidFill>
                      <a:schemeClr val="bg1"/>
                    </a:solidFill>
                    <a:sym typeface="+mn-ea"/>
                  </a:rPr>
                  <a:t>，</a:t>
                </a:r>
                <a:r>
                  <a:rPr lang="en-US" altLang="zh-CN" sz="2000" dirty="0" smtClean="0">
                    <a:solidFill>
                      <a:schemeClr val="bg1"/>
                    </a:solidFill>
                    <a:sym typeface="+mn-ea"/>
                  </a:rPr>
                  <a:t>144</a:t>
                </a:r>
                <a:r>
                  <a:rPr lang="zh-CN" altLang="en-US" sz="2000" dirty="0" smtClean="0">
                    <a:solidFill>
                      <a:schemeClr val="bg1"/>
                    </a:solidFill>
                    <a:sym typeface="+mn-ea"/>
                  </a:rPr>
                  <a:t>处值为</a:t>
                </a:r>
                <a14:m>
                  <m:oMath xmlns:m="http://schemas.openxmlformats.org/officeDocument/2006/math">
                    <m:f>
                      <m:fPr>
                        <m:ctrlPr>
                          <a:rPr lang="en-US" altLang="zh-CN" sz="2000" i="1">
                            <a:solidFill>
                              <a:schemeClr val="bg1"/>
                            </a:solidFill>
                            <a:latin typeface="Cambria Math" panose="02040503050406030204" pitchFamily="18" charset="0"/>
                            <a:sym typeface="+mn-ea"/>
                          </a:rPr>
                        </m:ctrlPr>
                      </m:fPr>
                      <m:num>
                        <m:r>
                          <a:rPr lang="en-US" altLang="zh-CN" sz="2000" i="1">
                            <a:solidFill>
                              <a:schemeClr val="bg1"/>
                            </a:solidFill>
                            <a:latin typeface="Cambria Math" panose="02040503050406030204" pitchFamily="18" charset="0"/>
                            <a:sym typeface="+mn-ea"/>
                          </a:rPr>
                          <m:t>235</m:t>
                        </m:r>
                      </m:num>
                      <m:den>
                        <m:r>
                          <a:rPr lang="en-US" altLang="zh-CN" sz="2000" i="1">
                            <a:solidFill>
                              <a:schemeClr val="bg1"/>
                            </a:solidFill>
                            <a:latin typeface="Cambria Math" panose="02040503050406030204" pitchFamily="18" charset="0"/>
                            <a:sym typeface="+mn-ea"/>
                          </a:rPr>
                          <m:t>22</m:t>
                        </m:r>
                      </m:den>
                    </m:f>
                  </m:oMath>
                </a14:m>
                <a:r>
                  <a:rPr lang="zh-CN" altLang="en-US" sz="2000" dirty="0" smtClean="0">
                    <a:solidFill>
                      <a:schemeClr val="bg1"/>
                    </a:solidFill>
                    <a:sym typeface="+mn-ea"/>
                  </a:rPr>
                  <a:t>，再次作线性插值可处出</a:t>
                </a:r>
                <a:r>
                  <a:rPr lang="en-US" altLang="zh-CN" sz="2000" dirty="0" smtClean="0">
                    <a:solidFill>
                      <a:schemeClr val="bg1"/>
                    </a:solidFill>
                    <a:sym typeface="+mn-ea"/>
                  </a:rPr>
                  <a:t>115</a:t>
                </a:r>
                <a:r>
                  <a:rPr lang="zh-CN" altLang="en-US" sz="2000" dirty="0" smtClean="0">
                    <a:solidFill>
                      <a:schemeClr val="bg1"/>
                    </a:solidFill>
                    <a:sym typeface="+mn-ea"/>
                  </a:rPr>
                  <a:t>的开方结果：</a:t>
                </a:r>
                <a:endParaRPr lang="en-US" altLang="zh-CN" sz="2000" dirty="0" smtClean="0">
                  <a:solidFill>
                    <a:schemeClr val="bg1"/>
                  </a:solidFill>
                  <a:sym typeface="+mn-ea"/>
                </a:endParaRPr>
              </a:p>
              <a:p>
                <a:pPr marL="0" indent="0" algn="ctr" eaLnBrk="0" hangingPunct="0">
                  <a:buNone/>
                </a:pPr>
                <a14:m>
                  <m:oMath xmlns:m="http://schemas.openxmlformats.org/officeDocument/2006/math">
                    <m:f>
                      <m:fPr>
                        <m:ctrlPr>
                          <a:rPr lang="en-US" altLang="zh-CN" sz="2000" i="1" smtClean="0">
                            <a:solidFill>
                              <a:schemeClr val="bg1"/>
                            </a:solidFill>
                            <a:latin typeface="Cambria Math" panose="02040503050406030204" pitchFamily="18" charset="0"/>
                            <a:sym typeface="+mn-ea"/>
                          </a:rPr>
                        </m:ctrlPr>
                      </m:fPr>
                      <m:num>
                        <m:r>
                          <a:rPr lang="en-US" altLang="zh-CN" sz="2000" i="1">
                            <a:solidFill>
                              <a:schemeClr val="bg1"/>
                            </a:solidFill>
                            <a:latin typeface="Cambria Math" panose="02040503050406030204" pitchFamily="18" charset="0"/>
                            <a:sym typeface="+mn-ea"/>
                          </a:rPr>
                          <m:t>7</m:t>
                        </m:r>
                        <m:r>
                          <a:rPr lang="en-US" altLang="zh-CN" sz="2000" i="1" smtClean="0">
                            <a:solidFill>
                              <a:schemeClr val="bg1"/>
                            </a:solidFill>
                            <a:latin typeface="Cambria Math" panose="02040503050406030204" pitchFamily="18" charset="0"/>
                            <a:sym typeface="+mn-ea"/>
                          </a:rPr>
                          <m:t>5</m:t>
                        </m:r>
                      </m:num>
                      <m:den>
                        <m:r>
                          <a:rPr lang="en-US" altLang="zh-CN" sz="2000" i="1">
                            <a:solidFill>
                              <a:schemeClr val="bg1"/>
                            </a:solidFill>
                            <a:latin typeface="Cambria Math" panose="02040503050406030204" pitchFamily="18" charset="0"/>
                            <a:sym typeface="+mn-ea"/>
                          </a:rPr>
                          <m:t>7</m:t>
                        </m:r>
                      </m:den>
                    </m:f>
                    <m:r>
                      <a:rPr lang="en-US" altLang="zh-CN" sz="2000" i="1" smtClean="0">
                        <a:solidFill>
                          <a:schemeClr val="bg1"/>
                        </a:solidFill>
                        <a:latin typeface="Cambria Math" panose="02040503050406030204" pitchFamily="18" charset="0"/>
                        <a:ea typeface="Cambria Math" panose="02040503050406030204" pitchFamily="18" charset="0"/>
                        <a:sym typeface="+mn-ea"/>
                      </a:rPr>
                      <m:t>×</m:t>
                    </m:r>
                    <m:f>
                      <m:fPr>
                        <m:ctrlPr>
                          <a:rPr lang="en-US" altLang="zh-CN" sz="2000" i="1" smtClean="0">
                            <a:solidFill>
                              <a:schemeClr val="bg1"/>
                            </a:solidFill>
                            <a:latin typeface="Cambria Math" panose="02040503050406030204" pitchFamily="18" charset="0"/>
                            <a:ea typeface="Cambria Math" panose="02040503050406030204" pitchFamily="18" charset="0"/>
                            <a:sym typeface="+mn-ea"/>
                          </a:rPr>
                        </m:ctrlPr>
                      </m:fPr>
                      <m:num>
                        <m:r>
                          <a:rPr lang="en-US" altLang="zh-CN" sz="2000" i="1">
                            <a:solidFill>
                              <a:schemeClr val="bg1"/>
                            </a:solidFill>
                            <a:latin typeface="Cambria Math" panose="02040503050406030204" pitchFamily="18" charset="0"/>
                            <a:ea typeface="Cambria Math" panose="02040503050406030204" pitchFamily="18" charset="0"/>
                            <a:sym typeface="+mn-ea"/>
                          </a:rPr>
                          <m:t>1</m:t>
                        </m:r>
                        <m:r>
                          <a:rPr lang="en-US" altLang="zh-CN" sz="2000" i="1" smtClean="0">
                            <a:solidFill>
                              <a:schemeClr val="bg1"/>
                            </a:solidFill>
                            <a:latin typeface="Cambria Math" panose="02040503050406030204" pitchFamily="18" charset="0"/>
                            <a:ea typeface="Cambria Math" panose="02040503050406030204" pitchFamily="18" charset="0"/>
                            <a:sym typeface="+mn-ea"/>
                          </a:rPr>
                          <m:t>1</m:t>
                        </m:r>
                        <m:r>
                          <a:rPr lang="en-US" altLang="zh-CN" sz="2000" i="1">
                            <a:solidFill>
                              <a:schemeClr val="bg1"/>
                            </a:solidFill>
                            <a:latin typeface="Cambria Math" panose="02040503050406030204" pitchFamily="18" charset="0"/>
                            <a:ea typeface="Cambria Math" panose="02040503050406030204" pitchFamily="18" charset="0"/>
                            <a:sym typeface="+mn-ea"/>
                          </a:rPr>
                          <m:t>5</m:t>
                        </m:r>
                        <m:r>
                          <a:rPr lang="en-US" altLang="zh-CN" sz="2000" i="1" smtClean="0">
                            <a:solidFill>
                              <a:schemeClr val="bg1"/>
                            </a:solidFill>
                            <a:latin typeface="Cambria Math" panose="02040503050406030204" pitchFamily="18" charset="0"/>
                            <a:ea typeface="Cambria Math" panose="02040503050406030204" pitchFamily="18" charset="0"/>
                            <a:sym typeface="+mn-ea"/>
                          </a:rPr>
                          <m:t>−</m:t>
                        </m:r>
                        <m:r>
                          <a:rPr lang="en-US" altLang="zh-CN" sz="2000" i="1">
                            <a:solidFill>
                              <a:schemeClr val="bg1"/>
                            </a:solidFill>
                            <a:latin typeface="Cambria Math" panose="02040503050406030204" pitchFamily="18" charset="0"/>
                            <a:ea typeface="Cambria Math" panose="02040503050406030204" pitchFamily="18" charset="0"/>
                            <a:sym typeface="+mn-ea"/>
                          </a:rPr>
                          <m:t>1</m:t>
                        </m:r>
                        <m:r>
                          <a:rPr lang="en-US" altLang="zh-CN" sz="2000" i="1" smtClean="0">
                            <a:solidFill>
                              <a:schemeClr val="bg1"/>
                            </a:solidFill>
                            <a:latin typeface="Cambria Math" panose="02040503050406030204" pitchFamily="18" charset="0"/>
                            <a:ea typeface="Cambria Math" panose="02040503050406030204" pitchFamily="18" charset="0"/>
                            <a:sym typeface="+mn-ea"/>
                          </a:rPr>
                          <m:t>4</m:t>
                        </m:r>
                        <m:r>
                          <a:rPr lang="en-US" altLang="zh-CN" sz="2000" i="1">
                            <a:solidFill>
                              <a:schemeClr val="bg1"/>
                            </a:solidFill>
                            <a:latin typeface="Cambria Math" panose="02040503050406030204" pitchFamily="18" charset="0"/>
                            <a:ea typeface="Cambria Math" panose="02040503050406030204" pitchFamily="18" charset="0"/>
                            <a:sym typeface="+mn-ea"/>
                          </a:rPr>
                          <m:t>4</m:t>
                        </m:r>
                      </m:num>
                      <m:den>
                        <m:r>
                          <a:rPr lang="en-US" altLang="zh-CN" sz="2000" i="1">
                            <a:solidFill>
                              <a:schemeClr val="bg1"/>
                            </a:solidFill>
                            <a:latin typeface="Cambria Math" panose="02040503050406030204" pitchFamily="18" charset="0"/>
                            <a:ea typeface="Cambria Math" panose="02040503050406030204" pitchFamily="18" charset="0"/>
                            <a:sym typeface="+mn-ea"/>
                          </a:rPr>
                          <m:t>1</m:t>
                        </m:r>
                        <m:r>
                          <a:rPr lang="en-US" altLang="zh-CN" sz="2000" i="1" smtClean="0">
                            <a:solidFill>
                              <a:schemeClr val="bg1"/>
                            </a:solidFill>
                            <a:latin typeface="Cambria Math" panose="02040503050406030204" pitchFamily="18" charset="0"/>
                            <a:ea typeface="Cambria Math" panose="02040503050406030204" pitchFamily="18" charset="0"/>
                            <a:sym typeface="+mn-ea"/>
                          </a:rPr>
                          <m:t>2</m:t>
                        </m:r>
                        <m:r>
                          <a:rPr lang="en-US" altLang="zh-CN" sz="2000" i="1">
                            <a:solidFill>
                              <a:schemeClr val="bg1"/>
                            </a:solidFill>
                            <a:latin typeface="Cambria Math" panose="02040503050406030204" pitchFamily="18" charset="0"/>
                            <a:ea typeface="Cambria Math" panose="02040503050406030204" pitchFamily="18" charset="0"/>
                            <a:sym typeface="+mn-ea"/>
                          </a:rPr>
                          <m:t>1</m:t>
                        </m:r>
                        <m:r>
                          <a:rPr lang="en-US" altLang="zh-CN" sz="2000" i="1" smtClean="0">
                            <a:solidFill>
                              <a:schemeClr val="bg1"/>
                            </a:solidFill>
                            <a:latin typeface="Cambria Math" panose="02040503050406030204" pitchFamily="18" charset="0"/>
                            <a:ea typeface="Cambria Math" panose="02040503050406030204" pitchFamily="18" charset="0"/>
                            <a:sym typeface="+mn-ea"/>
                          </a:rPr>
                          <m:t>−</m:t>
                        </m:r>
                        <m:r>
                          <a:rPr lang="en-US" altLang="zh-CN" sz="2000" i="1">
                            <a:solidFill>
                              <a:schemeClr val="bg1"/>
                            </a:solidFill>
                            <a:latin typeface="Cambria Math" panose="02040503050406030204" pitchFamily="18" charset="0"/>
                            <a:ea typeface="Cambria Math" panose="02040503050406030204" pitchFamily="18" charset="0"/>
                            <a:sym typeface="+mn-ea"/>
                          </a:rPr>
                          <m:t>1</m:t>
                        </m:r>
                        <m:r>
                          <a:rPr lang="en-US" altLang="zh-CN" sz="2000" i="1" smtClean="0">
                            <a:solidFill>
                              <a:schemeClr val="bg1"/>
                            </a:solidFill>
                            <a:latin typeface="Cambria Math" panose="02040503050406030204" pitchFamily="18" charset="0"/>
                            <a:ea typeface="Cambria Math" panose="02040503050406030204" pitchFamily="18" charset="0"/>
                            <a:sym typeface="+mn-ea"/>
                          </a:rPr>
                          <m:t>4</m:t>
                        </m:r>
                        <m:r>
                          <a:rPr lang="en-US" altLang="zh-CN" sz="2000" i="1">
                            <a:solidFill>
                              <a:schemeClr val="bg1"/>
                            </a:solidFill>
                            <a:latin typeface="Cambria Math" panose="02040503050406030204" pitchFamily="18" charset="0"/>
                            <a:ea typeface="Cambria Math" panose="02040503050406030204" pitchFamily="18" charset="0"/>
                            <a:sym typeface="+mn-ea"/>
                          </a:rPr>
                          <m:t>4</m:t>
                        </m:r>
                      </m:den>
                    </m:f>
                  </m:oMath>
                </a14:m>
                <a:r>
                  <a:rPr lang="en-US" altLang="zh-CN" sz="2000" dirty="0" smtClean="0">
                    <a:solidFill>
                      <a:schemeClr val="bg1"/>
                    </a:solidFill>
                    <a:sym typeface="+mn-ea"/>
                  </a:rPr>
                  <a:t>+</a:t>
                </a:r>
                <a14:m>
                  <m:oMath xmlns:m="http://schemas.openxmlformats.org/officeDocument/2006/math">
                    <m:f>
                      <m:fPr>
                        <m:ctrlPr>
                          <a:rPr lang="en-US" altLang="zh-CN" sz="2000" i="1" dirty="0" smtClean="0">
                            <a:solidFill>
                              <a:schemeClr val="bg1"/>
                            </a:solidFill>
                            <a:latin typeface="Cambria Math" panose="02040503050406030204" pitchFamily="18" charset="0"/>
                            <a:sym typeface="+mn-ea"/>
                          </a:rPr>
                        </m:ctrlPr>
                      </m:fPr>
                      <m:num>
                        <m:r>
                          <a:rPr lang="en-US" altLang="zh-CN" sz="2000" i="1" dirty="0">
                            <a:solidFill>
                              <a:schemeClr val="bg1"/>
                            </a:solidFill>
                            <a:latin typeface="Cambria Math" panose="02040503050406030204" pitchFamily="18" charset="0"/>
                            <a:sym typeface="+mn-ea"/>
                          </a:rPr>
                          <m:t>2</m:t>
                        </m:r>
                        <m:r>
                          <a:rPr lang="en-US" altLang="zh-CN" sz="2000" i="1" dirty="0" smtClean="0">
                            <a:solidFill>
                              <a:schemeClr val="bg1"/>
                            </a:solidFill>
                            <a:latin typeface="Cambria Math" panose="02040503050406030204" pitchFamily="18" charset="0"/>
                            <a:sym typeface="+mn-ea"/>
                          </a:rPr>
                          <m:t>3</m:t>
                        </m:r>
                        <m:r>
                          <a:rPr lang="en-US" altLang="zh-CN" sz="2000" i="1" dirty="0">
                            <a:solidFill>
                              <a:schemeClr val="bg1"/>
                            </a:solidFill>
                            <a:latin typeface="Cambria Math" panose="02040503050406030204" pitchFamily="18" charset="0"/>
                            <a:sym typeface="+mn-ea"/>
                          </a:rPr>
                          <m:t>5</m:t>
                        </m:r>
                      </m:num>
                      <m:den>
                        <m:r>
                          <a:rPr lang="en-US" altLang="zh-CN" sz="2000" i="1" dirty="0">
                            <a:solidFill>
                              <a:schemeClr val="bg1"/>
                            </a:solidFill>
                            <a:latin typeface="Cambria Math" panose="02040503050406030204" pitchFamily="18" charset="0"/>
                            <a:sym typeface="+mn-ea"/>
                          </a:rPr>
                          <m:t>2</m:t>
                        </m:r>
                        <m:r>
                          <a:rPr lang="en-US" altLang="zh-CN" sz="2000" i="1" dirty="0" smtClean="0">
                            <a:solidFill>
                              <a:schemeClr val="bg1"/>
                            </a:solidFill>
                            <a:latin typeface="Cambria Math" panose="02040503050406030204" pitchFamily="18" charset="0"/>
                            <a:sym typeface="+mn-ea"/>
                          </a:rPr>
                          <m:t>2</m:t>
                        </m:r>
                      </m:den>
                    </m:f>
                    <m:r>
                      <a:rPr lang="en-US" altLang="zh-CN" sz="2000" i="1" dirty="0" smtClean="0">
                        <a:solidFill>
                          <a:schemeClr val="bg1"/>
                        </a:solidFill>
                        <a:latin typeface="Cambria Math" panose="02040503050406030204" pitchFamily="18" charset="0"/>
                        <a:ea typeface="Cambria Math" panose="02040503050406030204" pitchFamily="18" charset="0"/>
                        <a:sym typeface="+mn-ea"/>
                      </a:rPr>
                      <m:t>×</m:t>
                    </m:r>
                    <m:f>
                      <m:fPr>
                        <m:ctrlPr>
                          <a:rPr lang="en-US" altLang="zh-CN" sz="2000" i="1" dirty="0" smtClean="0">
                            <a:solidFill>
                              <a:schemeClr val="bg1"/>
                            </a:solidFill>
                            <a:latin typeface="Cambria Math" panose="02040503050406030204" pitchFamily="18" charset="0"/>
                            <a:ea typeface="Cambria Math" panose="02040503050406030204" pitchFamily="18" charset="0"/>
                            <a:sym typeface="+mn-ea"/>
                          </a:rPr>
                        </m:ctrlPr>
                      </m:fPr>
                      <m:num>
                        <m:r>
                          <a:rPr lang="en-US" altLang="zh-CN" sz="2000" i="1" dirty="0">
                            <a:solidFill>
                              <a:schemeClr val="bg1"/>
                            </a:solidFill>
                            <a:latin typeface="Cambria Math" panose="02040503050406030204" pitchFamily="18" charset="0"/>
                            <a:ea typeface="Cambria Math" panose="02040503050406030204" pitchFamily="18" charset="0"/>
                            <a:sym typeface="+mn-ea"/>
                          </a:rPr>
                          <m:t>1</m:t>
                        </m:r>
                        <m:r>
                          <a:rPr lang="en-US" altLang="zh-CN" sz="2000" i="1" dirty="0" smtClean="0">
                            <a:solidFill>
                              <a:schemeClr val="bg1"/>
                            </a:solidFill>
                            <a:latin typeface="Cambria Math" panose="02040503050406030204" pitchFamily="18" charset="0"/>
                            <a:ea typeface="Cambria Math" panose="02040503050406030204" pitchFamily="18" charset="0"/>
                            <a:sym typeface="+mn-ea"/>
                          </a:rPr>
                          <m:t>1</m:t>
                        </m:r>
                        <m:r>
                          <a:rPr lang="en-US" altLang="zh-CN" sz="2000" i="1" dirty="0">
                            <a:solidFill>
                              <a:schemeClr val="bg1"/>
                            </a:solidFill>
                            <a:latin typeface="Cambria Math" panose="02040503050406030204" pitchFamily="18" charset="0"/>
                            <a:ea typeface="Cambria Math" panose="02040503050406030204" pitchFamily="18" charset="0"/>
                            <a:sym typeface="+mn-ea"/>
                          </a:rPr>
                          <m:t>5</m:t>
                        </m:r>
                        <m:r>
                          <a:rPr lang="en-US" altLang="zh-CN" sz="2000" i="1" dirty="0" smtClean="0">
                            <a:solidFill>
                              <a:schemeClr val="bg1"/>
                            </a:solidFill>
                            <a:latin typeface="Cambria Math" panose="02040503050406030204" pitchFamily="18" charset="0"/>
                            <a:ea typeface="Cambria Math" panose="02040503050406030204" pitchFamily="18" charset="0"/>
                            <a:sym typeface="+mn-ea"/>
                          </a:rPr>
                          <m:t>−</m:t>
                        </m:r>
                        <m:r>
                          <a:rPr lang="en-US" altLang="zh-CN" sz="2000" i="1" dirty="0">
                            <a:solidFill>
                              <a:schemeClr val="bg1"/>
                            </a:solidFill>
                            <a:latin typeface="Cambria Math" panose="02040503050406030204" pitchFamily="18" charset="0"/>
                            <a:ea typeface="Cambria Math" panose="02040503050406030204" pitchFamily="18" charset="0"/>
                            <a:sym typeface="+mn-ea"/>
                          </a:rPr>
                          <m:t>1</m:t>
                        </m:r>
                        <m:r>
                          <a:rPr lang="en-US" altLang="zh-CN" sz="2000" i="1" dirty="0" smtClean="0">
                            <a:solidFill>
                              <a:schemeClr val="bg1"/>
                            </a:solidFill>
                            <a:latin typeface="Cambria Math" panose="02040503050406030204" pitchFamily="18" charset="0"/>
                            <a:ea typeface="Cambria Math" panose="02040503050406030204" pitchFamily="18" charset="0"/>
                            <a:sym typeface="+mn-ea"/>
                          </a:rPr>
                          <m:t>2</m:t>
                        </m:r>
                        <m:r>
                          <a:rPr lang="en-US" altLang="zh-CN" sz="2000" i="1" dirty="0">
                            <a:solidFill>
                              <a:schemeClr val="bg1"/>
                            </a:solidFill>
                            <a:latin typeface="Cambria Math" panose="02040503050406030204" pitchFamily="18" charset="0"/>
                            <a:ea typeface="Cambria Math" panose="02040503050406030204" pitchFamily="18" charset="0"/>
                            <a:sym typeface="+mn-ea"/>
                          </a:rPr>
                          <m:t>1</m:t>
                        </m:r>
                      </m:num>
                      <m:den>
                        <m:r>
                          <a:rPr lang="en-US" altLang="zh-CN" sz="2000" i="1" dirty="0">
                            <a:solidFill>
                              <a:schemeClr val="bg1"/>
                            </a:solidFill>
                            <a:latin typeface="Cambria Math" panose="02040503050406030204" pitchFamily="18" charset="0"/>
                            <a:ea typeface="Cambria Math" panose="02040503050406030204" pitchFamily="18" charset="0"/>
                            <a:sym typeface="+mn-ea"/>
                          </a:rPr>
                          <m:t>1</m:t>
                        </m:r>
                        <m:r>
                          <a:rPr lang="en-US" altLang="zh-CN" sz="2000" i="1" dirty="0" smtClean="0">
                            <a:solidFill>
                              <a:schemeClr val="bg1"/>
                            </a:solidFill>
                            <a:latin typeface="Cambria Math" panose="02040503050406030204" pitchFamily="18" charset="0"/>
                            <a:ea typeface="Cambria Math" panose="02040503050406030204" pitchFamily="18" charset="0"/>
                            <a:sym typeface="+mn-ea"/>
                          </a:rPr>
                          <m:t>4</m:t>
                        </m:r>
                        <m:r>
                          <a:rPr lang="en-US" altLang="zh-CN" sz="2000" i="1" dirty="0">
                            <a:solidFill>
                              <a:schemeClr val="bg1"/>
                            </a:solidFill>
                            <a:latin typeface="Cambria Math" panose="02040503050406030204" pitchFamily="18" charset="0"/>
                            <a:ea typeface="Cambria Math" panose="02040503050406030204" pitchFamily="18" charset="0"/>
                            <a:sym typeface="+mn-ea"/>
                          </a:rPr>
                          <m:t>4</m:t>
                        </m:r>
                        <m:r>
                          <a:rPr lang="en-US" altLang="zh-CN" sz="2000" i="1" dirty="0" smtClean="0">
                            <a:solidFill>
                              <a:schemeClr val="bg1"/>
                            </a:solidFill>
                            <a:latin typeface="Cambria Math" panose="02040503050406030204" pitchFamily="18" charset="0"/>
                            <a:ea typeface="Cambria Math" panose="02040503050406030204" pitchFamily="18" charset="0"/>
                            <a:sym typeface="+mn-ea"/>
                          </a:rPr>
                          <m:t>−</m:t>
                        </m:r>
                        <m:r>
                          <a:rPr lang="en-US" altLang="zh-CN" sz="2000" i="1" dirty="0">
                            <a:solidFill>
                              <a:schemeClr val="bg1"/>
                            </a:solidFill>
                            <a:latin typeface="Cambria Math" panose="02040503050406030204" pitchFamily="18" charset="0"/>
                            <a:ea typeface="Cambria Math" panose="02040503050406030204" pitchFamily="18" charset="0"/>
                            <a:sym typeface="+mn-ea"/>
                          </a:rPr>
                          <m:t>1</m:t>
                        </m:r>
                        <m:r>
                          <a:rPr lang="en-US" altLang="zh-CN" sz="2000" i="1" dirty="0" smtClean="0">
                            <a:solidFill>
                              <a:schemeClr val="bg1"/>
                            </a:solidFill>
                            <a:latin typeface="Cambria Math" panose="02040503050406030204" pitchFamily="18" charset="0"/>
                            <a:ea typeface="Cambria Math" panose="02040503050406030204" pitchFamily="18" charset="0"/>
                            <a:sym typeface="+mn-ea"/>
                          </a:rPr>
                          <m:t>2</m:t>
                        </m:r>
                        <m:r>
                          <a:rPr lang="en-US" altLang="zh-CN" sz="2000" i="1" dirty="0">
                            <a:solidFill>
                              <a:schemeClr val="bg1"/>
                            </a:solidFill>
                            <a:latin typeface="Cambria Math" panose="02040503050406030204" pitchFamily="18" charset="0"/>
                            <a:ea typeface="Cambria Math" panose="02040503050406030204" pitchFamily="18" charset="0"/>
                            <a:sym typeface="+mn-ea"/>
                          </a:rPr>
                          <m:t>1</m:t>
                        </m:r>
                      </m:den>
                    </m:f>
                  </m:oMath>
                </a14:m>
                <a:r>
                  <a:rPr lang="en-US" altLang="zh-CN" sz="2000" dirty="0" smtClean="0">
                    <a:solidFill>
                      <a:schemeClr val="bg1"/>
                    </a:solidFill>
                    <a:sym typeface="+mn-ea"/>
                  </a:rPr>
                  <a:t>=</a:t>
                </a:r>
                <a14:m>
                  <m:oMath xmlns:m="http://schemas.openxmlformats.org/officeDocument/2006/math">
                    <m:f>
                      <m:fPr>
                        <m:ctrlPr>
                          <a:rPr lang="en-US" altLang="zh-CN" sz="2000" i="1" dirty="0" smtClean="0">
                            <a:solidFill>
                              <a:schemeClr val="bg1"/>
                            </a:solidFill>
                            <a:latin typeface="Cambria Math" panose="02040503050406030204" pitchFamily="18" charset="0"/>
                            <a:sym typeface="+mn-ea"/>
                          </a:rPr>
                        </m:ctrlPr>
                      </m:fPr>
                      <m:num>
                        <m:r>
                          <a:rPr lang="en-US" altLang="zh-CN" sz="2000" i="1" dirty="0">
                            <a:solidFill>
                              <a:schemeClr val="bg1"/>
                            </a:solidFill>
                            <a:latin typeface="Cambria Math" panose="02040503050406030204" pitchFamily="18" charset="0"/>
                            <a:sym typeface="+mn-ea"/>
                          </a:rPr>
                          <m:t>1</m:t>
                        </m:r>
                        <m:r>
                          <a:rPr lang="en-US" altLang="zh-CN" sz="2000" i="1" dirty="0" smtClean="0">
                            <a:solidFill>
                              <a:schemeClr val="bg1"/>
                            </a:solidFill>
                            <a:latin typeface="Cambria Math" panose="02040503050406030204" pitchFamily="18" charset="0"/>
                            <a:sym typeface="+mn-ea"/>
                          </a:rPr>
                          <m:t>8</m:t>
                        </m:r>
                        <m:r>
                          <a:rPr lang="en-US" altLang="zh-CN" sz="2000" i="1" dirty="0">
                            <a:solidFill>
                              <a:schemeClr val="bg1"/>
                            </a:solidFill>
                            <a:latin typeface="Cambria Math" panose="02040503050406030204" pitchFamily="18" charset="0"/>
                            <a:sym typeface="+mn-ea"/>
                          </a:rPr>
                          <m:t>9</m:t>
                        </m:r>
                        <m:r>
                          <a:rPr lang="en-US" altLang="zh-CN" sz="2000" i="1" dirty="0" smtClean="0">
                            <a:solidFill>
                              <a:schemeClr val="bg1"/>
                            </a:solidFill>
                            <a:latin typeface="Cambria Math" panose="02040503050406030204" pitchFamily="18" charset="0"/>
                            <a:sym typeface="+mn-ea"/>
                          </a:rPr>
                          <m:t>9</m:t>
                        </m:r>
                        <m:r>
                          <a:rPr lang="en-US" altLang="zh-CN" sz="2000" i="1" dirty="0">
                            <a:solidFill>
                              <a:schemeClr val="bg1"/>
                            </a:solidFill>
                            <a:latin typeface="Cambria Math" panose="02040503050406030204" pitchFamily="18" charset="0"/>
                            <a:sym typeface="+mn-ea"/>
                          </a:rPr>
                          <m:t>0</m:t>
                        </m:r>
                      </m:num>
                      <m:den>
                        <m:r>
                          <a:rPr lang="en-US" altLang="zh-CN" sz="2000" i="1" dirty="0">
                            <a:solidFill>
                              <a:schemeClr val="bg1"/>
                            </a:solidFill>
                            <a:latin typeface="Cambria Math" panose="02040503050406030204" pitchFamily="18" charset="0"/>
                            <a:sym typeface="+mn-ea"/>
                          </a:rPr>
                          <m:t>1</m:t>
                        </m:r>
                        <m:r>
                          <a:rPr lang="en-US" altLang="zh-CN" sz="2000" i="1" dirty="0" smtClean="0">
                            <a:solidFill>
                              <a:schemeClr val="bg1"/>
                            </a:solidFill>
                            <a:latin typeface="Cambria Math" panose="02040503050406030204" pitchFamily="18" charset="0"/>
                            <a:sym typeface="+mn-ea"/>
                          </a:rPr>
                          <m:t>7</m:t>
                        </m:r>
                        <m:r>
                          <a:rPr lang="en-US" altLang="zh-CN" sz="2000" i="1" dirty="0">
                            <a:solidFill>
                              <a:schemeClr val="bg1"/>
                            </a:solidFill>
                            <a:latin typeface="Cambria Math" panose="02040503050406030204" pitchFamily="18" charset="0"/>
                            <a:sym typeface="+mn-ea"/>
                          </a:rPr>
                          <m:t>7</m:t>
                        </m:r>
                        <m:r>
                          <a:rPr lang="en-US" altLang="zh-CN" sz="2000" i="1" dirty="0" smtClean="0">
                            <a:solidFill>
                              <a:schemeClr val="bg1"/>
                            </a:solidFill>
                            <a:latin typeface="Cambria Math" panose="02040503050406030204" pitchFamily="18" charset="0"/>
                            <a:sym typeface="+mn-ea"/>
                          </a:rPr>
                          <m:t>1</m:t>
                        </m:r>
                      </m:den>
                    </m:f>
                  </m:oMath>
                </a14:m>
                <a:r>
                  <a:rPr lang="zh-CN" altLang="en-US" sz="2000" dirty="0" smtClean="0">
                    <a:solidFill>
                      <a:schemeClr val="bg1"/>
                    </a:solidFill>
                    <a:sym typeface="+mn-ea"/>
                  </a:rPr>
                  <a:t>。</a:t>
                </a:r>
                <a:endParaRPr lang="en-US" altLang="zh-CN" sz="2000" dirty="0" smtClean="0">
                  <a:solidFill>
                    <a:schemeClr val="bg1"/>
                  </a:solidFill>
                  <a:sym typeface="+mn-ea"/>
                </a:endParaRPr>
              </a:p>
              <a:p>
                <a:pPr marL="0" indent="0" eaLnBrk="0" hangingPunct="0">
                  <a:buNone/>
                </a:pPr>
                <a:r>
                  <a:rPr lang="zh-CN" altLang="en-US" sz="2000" dirty="0" smtClean="0">
                    <a:solidFill>
                      <a:schemeClr val="bg1"/>
                    </a:solidFill>
                    <a:sym typeface="+mn-ea"/>
                  </a:rPr>
                  <a:t>（请与例</a:t>
                </a:r>
                <a:r>
                  <a:rPr lang="en-US" altLang="zh-CN" sz="2000" dirty="0" smtClean="0">
                    <a:solidFill>
                      <a:schemeClr val="bg1"/>
                    </a:solidFill>
                    <a:sym typeface="+mn-ea"/>
                  </a:rPr>
                  <a:t>1</a:t>
                </a:r>
                <a:r>
                  <a:rPr lang="zh-CN" altLang="en-US" sz="2000" dirty="0" smtClean="0">
                    <a:solidFill>
                      <a:schemeClr val="bg1"/>
                    </a:solidFill>
                    <a:sym typeface="+mn-ea"/>
                  </a:rPr>
                  <a:t>、例</a:t>
                </a:r>
                <a:r>
                  <a:rPr lang="en-US" altLang="zh-CN" sz="2000" dirty="0" smtClean="0">
                    <a:solidFill>
                      <a:schemeClr val="bg1"/>
                    </a:solidFill>
                    <a:sym typeface="+mn-ea"/>
                  </a:rPr>
                  <a:t>2</a:t>
                </a:r>
                <a:r>
                  <a:rPr lang="zh-CN" altLang="en-US" sz="2000" dirty="0" smtClean="0">
                    <a:solidFill>
                      <a:schemeClr val="bg1"/>
                    </a:solidFill>
                    <a:sym typeface="+mn-ea"/>
                  </a:rPr>
                  <a:t>对照。）</a:t>
                </a:r>
                <a:endParaRPr lang="zh-CN" altLang="en-US" sz="2000" dirty="0">
                  <a:solidFill>
                    <a:schemeClr val="bg1"/>
                  </a:solidFill>
                  <a:sym typeface="+mn-ea"/>
                </a:endParaRPr>
              </a:p>
            </p:txBody>
          </p:sp>
        </mc:Choice>
        <mc:Fallback xmlns="">
          <p:sp>
            <p:nvSpPr>
              <p:cNvPr id="5" name="内容占位符 4"/>
              <p:cNvSpPr txBox="1">
                <a:spLocks noGrp="1" noRot="1" noChangeAspect="1" noMove="1" noResize="1" noEditPoints="1" noAdjustHandles="1" noChangeArrowheads="1" noChangeShapeType="1" noTextEdit="1"/>
              </p:cNvSpPr>
              <p:nvPr>
                <p:ph idx="1"/>
              </p:nvPr>
            </p:nvSpPr>
            <p:spPr bwMode="auto">
              <a:xfrm>
                <a:off x="381150" y="838268"/>
                <a:ext cx="11505897" cy="5935536"/>
              </a:xfrm>
              <a:prstGeom prst="rect">
                <a:avLst/>
              </a:prstGeom>
              <a:blipFill rotWithShape="1">
                <a:blip r:embed="rId2"/>
                <a:stretch>
                  <a:fillRect l="-583" t="-925" b="-1028"/>
                </a:stretch>
              </a:blipFill>
              <a:ln>
                <a:noFill/>
              </a:ln>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609600" y="273050"/>
            <a:ext cx="4572024" cy="1162050"/>
          </a:xfrm>
        </p:spPr>
        <p:txBody>
          <a:bodyPr/>
          <a:lstStyle/>
          <a:p>
            <a:r>
              <a:rPr lang="en-US" altLang="zh-CN" sz="3600"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1.3</a:t>
            </a:r>
            <a:r>
              <a:rPr lang="en-US" altLang="zh-CN" sz="3600" dirty="0" smtClean="0">
                <a:solidFill>
                  <a:srgbClr val="FF0000"/>
                </a:solidFill>
                <a:latin typeface="全新硬笔行书简" panose="02010600040101010101" pitchFamily="2" charset="-122"/>
                <a:ea typeface="全新硬笔行书简" panose="02010600040101010101" pitchFamily="2" charset="-122"/>
              </a:rPr>
              <a:t> </a:t>
            </a:r>
            <a:r>
              <a:rPr lang="zh-CN" altLang="en-US" sz="3600" dirty="0" smtClean="0">
                <a:solidFill>
                  <a:srgbClr val="FF0000"/>
                </a:solidFill>
                <a:latin typeface="全新硬笔行书简" panose="02010600040101010101" pitchFamily="2" charset="-122"/>
                <a:ea typeface="全新硬笔行书简" panose="02010600040101010101" pitchFamily="2" charset="-122"/>
              </a:rPr>
              <a:t>拉格朗日插值余项</a:t>
            </a:r>
          </a:p>
        </p:txBody>
      </p:sp>
      <mc:AlternateContent xmlns:mc="http://schemas.openxmlformats.org/markup-compatibility/2006" xmlns:a14="http://schemas.microsoft.com/office/drawing/2010/main">
        <mc:Choice Requires="a14">
          <p:sp>
            <p:nvSpPr>
              <p:cNvPr id="3" name="文本占位符 2"/>
              <p:cNvSpPr>
                <a:spLocks noGrp="1"/>
              </p:cNvSpPr>
              <p:nvPr>
                <p:ph type="body" sz="half" idx="2"/>
              </p:nvPr>
            </p:nvSpPr>
            <p:spPr/>
            <p:txBody>
              <a:bodyPr/>
              <a:lstStyle/>
              <a:p>
                <a:r>
                  <a:rPr lang="en-US" altLang="zh-CN" sz="2000" dirty="0" smtClean="0">
                    <a:solidFill>
                      <a:schemeClr val="bg1"/>
                    </a:solidFill>
                  </a:rPr>
                  <a:t>1.3.1</a:t>
                </a:r>
                <a:r>
                  <a:rPr lang="zh-CN" altLang="en-US" sz="2000" dirty="0" smtClean="0">
                    <a:solidFill>
                      <a:srgbClr val="FF0000"/>
                    </a:solidFill>
                    <a:latin typeface="全新硬笔行书简" panose="02010600040101010101" pitchFamily="2" charset="-122"/>
                    <a:ea typeface="全新硬笔行书简" panose="02010600040101010101" pitchFamily="2" charset="-122"/>
                  </a:rPr>
                  <a:t>拉格朗日余项定理</a:t>
                </a:r>
                <a:endParaRPr lang="en-US" altLang="zh-CN" sz="2000" dirty="0" smtClean="0">
                  <a:solidFill>
                    <a:srgbClr val="FF0000"/>
                  </a:solidFill>
                  <a:latin typeface="全新硬笔行书简" panose="02010600040101010101" pitchFamily="2" charset="-122"/>
                  <a:ea typeface="全新硬笔行书简" panose="02010600040101010101" pitchFamily="2" charset="-122"/>
                </a:endParaRPr>
              </a:p>
              <a:p>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定理</a:t>
                </a:r>
                <a:r>
                  <a:rPr lang="en-US" altLang="zh-CN"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  </a:t>
                </a:r>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设</a:t>
                </a:r>
                <a14:m>
                  <m:oMath xmlns:m="http://schemas.openxmlformats.org/officeDocument/2006/math">
                    <m:r>
                      <a:rPr lang="en-US" altLang="zh-CN" sz="200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𝑓</m:t>
                    </m:r>
                    <m:r>
                      <a:rPr lang="en-US" altLang="zh-CN" sz="200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r>
                      <a:rPr lang="en-US" altLang="zh-CN" sz="200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0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在</m:t>
                    </m:r>
                  </m:oMath>
                </a14:m>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区间</a:t>
                </a:r>
                <a14:m>
                  <m:oMath xmlns:m="http://schemas.openxmlformats.org/officeDocument/2006/math">
                    <m:r>
                      <a:rPr lang="zh-CN" altLang="en-US" sz="20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𝑎</m:t>
                    </m:r>
                    <m:r>
                      <a:rPr lang="en-US" altLang="zh-CN" sz="2000" b="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𝑏</m:t>
                    </m:r>
                    <m:r>
                      <a:rPr lang="zh-CN" altLang="en-US" sz="20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内有直到</a:t>
                </a:r>
                <a14:m>
                  <m:oMath xmlns:m="http://schemas.openxmlformats.org/officeDocument/2006/math">
                    <m:r>
                      <a:rPr lang="en-US" altLang="zh-CN" sz="200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𝑛</m:t>
                    </m:r>
                    <m:r>
                      <a:rPr lang="en-US" altLang="zh-CN" sz="200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oMath>
                </a14:m>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阶的导数，</a:t>
                </a:r>
                <a14:m>
                  <m:oMath xmlns:m="http://schemas.openxmlformats.org/officeDocument/2006/math">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𝑥</m:t>
                        </m:r>
                      </m:e>
                      <m:sub>
                        <m:r>
                          <a:rPr lang="en-US" altLang="zh-CN" sz="2000" i="1">
                            <a:solidFill>
                              <a:schemeClr val="bg1"/>
                            </a:solidFill>
                            <a:latin typeface="Cambria Math" panose="02040503050406030204" pitchFamily="18" charset="0"/>
                            <a:ea typeface="全新硬笔行书简" panose="02010600040101010101" pitchFamily="2" charset="-122"/>
                          </a:rPr>
                          <m:t>0</m:t>
                        </m:r>
                      </m:sub>
                    </m:sSub>
                    <m:r>
                      <a:rPr lang="en-US" altLang="zh-CN" sz="2000" i="1">
                        <a:solidFill>
                          <a:schemeClr val="bg1"/>
                        </a:solidFill>
                        <a:latin typeface="Cambria Math" panose="02040503050406030204" pitchFamily="18" charset="0"/>
                        <a:ea typeface="全新硬笔行书简" panose="02010600040101010101" pitchFamily="2" charset="-122"/>
                      </a:rPr>
                      <m:t>,</m:t>
                    </m:r>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𝑥</m:t>
                        </m:r>
                      </m:e>
                      <m:sub>
                        <m:r>
                          <a:rPr lang="en-US" altLang="zh-CN" sz="2000" i="1">
                            <a:solidFill>
                              <a:schemeClr val="bg1"/>
                            </a:solidFill>
                            <a:latin typeface="Cambria Math" panose="02040503050406030204" pitchFamily="18" charset="0"/>
                            <a:ea typeface="全新硬笔行书简" panose="02010600040101010101" pitchFamily="2" charset="-122"/>
                          </a:rPr>
                          <m:t>1</m:t>
                        </m:r>
                      </m:sub>
                    </m:sSub>
                    <m:r>
                      <a:rPr lang="en-US" altLang="zh-CN" sz="2000" i="1">
                        <a:solidFill>
                          <a:schemeClr val="bg1"/>
                        </a:solidFill>
                        <a:latin typeface="Cambria Math" panose="02040503050406030204" pitchFamily="18" charset="0"/>
                        <a:ea typeface="全新硬笔行书简" panose="02010600040101010101" pitchFamily="2" charset="-122"/>
                      </a:rPr>
                      <m:t>,</m:t>
                    </m:r>
                    <m:r>
                      <a:rPr lang="en-US" altLang="zh-CN" sz="2000" i="1">
                        <a:solidFill>
                          <a:schemeClr val="bg1"/>
                        </a:solidFill>
                        <a:latin typeface="Cambria Math" panose="02040503050406030204" pitchFamily="18" charset="0"/>
                        <a:ea typeface="Cambria Math" panose="02040503050406030204" pitchFamily="18" charset="0"/>
                      </a:rPr>
                      <m:t>⋯,</m:t>
                    </m:r>
                    <m:sSub>
                      <m:sSubPr>
                        <m:ctrlPr>
                          <a:rPr lang="en-US" altLang="zh-CN" sz="2000" i="1">
                            <a:solidFill>
                              <a:schemeClr val="bg1"/>
                            </a:solidFill>
                            <a:latin typeface="Cambria Math" panose="02040503050406030204" pitchFamily="18" charset="0"/>
                            <a:ea typeface="Cambria Math" panose="02040503050406030204" pitchFamily="18" charset="0"/>
                          </a:rPr>
                        </m:ctrlPr>
                      </m:sSubPr>
                      <m:e>
                        <m:r>
                          <a:rPr lang="en-US" altLang="zh-CN" sz="2000" i="1">
                            <a:solidFill>
                              <a:schemeClr val="bg1"/>
                            </a:solidFill>
                            <a:latin typeface="Cambria Math" panose="02040503050406030204" pitchFamily="18" charset="0"/>
                            <a:ea typeface="Cambria Math" panose="02040503050406030204" pitchFamily="18" charset="0"/>
                          </a:rPr>
                          <m:t>𝑥</m:t>
                        </m:r>
                      </m:e>
                      <m:sub>
                        <m:r>
                          <a:rPr lang="en-US" altLang="zh-CN" sz="2000" i="1">
                            <a:solidFill>
                              <a:schemeClr val="bg1"/>
                            </a:solidFill>
                            <a:latin typeface="Cambria Math" panose="02040503050406030204" pitchFamily="18" charset="0"/>
                            <a:ea typeface="Cambria Math" panose="02040503050406030204" pitchFamily="18" charset="0"/>
                          </a:rPr>
                          <m:t>𝑛</m:t>
                        </m:r>
                      </m:sub>
                    </m:sSub>
                  </m:oMath>
                </a14:m>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是</a:t>
                </a:r>
                <a14:m>
                  <m:oMath xmlns:m="http://schemas.openxmlformats.org/officeDocument/2006/math">
                    <m:r>
                      <a:rPr lang="zh-CN" altLang="en-US" sz="20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𝑎</m:t>
                    </m:r>
                    <m:r>
                      <a:rPr lang="en-US" altLang="zh-CN" sz="20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𝑏</m:t>
                    </m:r>
                    <m:r>
                      <a:rPr lang="zh-CN" altLang="en-US" sz="20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内的</a:t>
                </a:r>
                <a14:m>
                  <m:oMath xmlns:m="http://schemas.openxmlformats.org/officeDocument/2006/math">
                    <m:r>
                      <a:rPr lang="en-US" altLang="zh-CN" sz="200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𝑛</m:t>
                    </m:r>
                    <m:r>
                      <a:rPr lang="en-US" altLang="zh-CN" sz="200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oMath>
                </a14:m>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个互不是相同的节点，以它们为节点的拉格朗日插值多项式为</a:t>
                </a:r>
                <a14:m>
                  <m:oMath xmlns:m="http://schemas.openxmlformats.org/officeDocument/2006/math">
                    <m:sSub>
                      <m:sSubPr>
                        <m:ctrlPr>
                          <a:rPr lang="en-US" altLang="zh-CN" sz="200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𝐿</m:t>
                        </m:r>
                      </m:e>
                      <m:sub>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𝑛</m:t>
                        </m:r>
                      </m:sub>
                    </m:sSub>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则余项</a:t>
                </a:r>
                <a:endParaRPr lang="en-US" altLang="zh-CN"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𝑅</m:t>
                          </m:r>
                        </m:e>
                        <m:sub>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𝑛</m:t>
                          </m:r>
                        </m:sub>
                      </m:sSub>
                      <m:d>
                        <m:dPr>
                          <m:ctrlP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e>
                      </m:d>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𝑓</m:t>
                      </m:r>
                      <m:d>
                        <m:dPr>
                          <m:ctrlP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e>
                      </m:d>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𝐿</m:t>
                          </m:r>
                        </m:e>
                        <m:sub>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𝑛</m:t>
                          </m:r>
                        </m:sub>
                      </m:sSub>
                      <m:d>
                        <m:dPr>
                          <m:ctrlP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e>
                      </m:d>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𝑓</m:t>
                              </m:r>
                            </m:e>
                            <m:sup>
                              <m:d>
                                <m:dPr>
                                  <m:ctrlP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𝑛</m:t>
                                  </m:r>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e>
                              </m:d>
                            </m:sup>
                          </m:sSup>
                          <m:d>
                            <m:dPr>
                              <m:ctrlP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zh-CN" altLang="en-US"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𝜉</m:t>
                              </m:r>
                            </m:e>
                          </m:d>
                        </m:num>
                        <m:den>
                          <m:d>
                            <m:dPr>
                              <m:ctrlP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𝑛</m:t>
                              </m:r>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e>
                          </m:d>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en>
                      </m:f>
                      <m:nary>
                        <m:naryPr>
                          <m:chr m:val="∏"/>
                          <m:ctrlP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𝑖</m:t>
                          </m:r>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up>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𝑛</m:t>
                          </m:r>
                        </m:sup>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e>
                            <m:sub>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𝑖</m:t>
                              </m:r>
                            </m:sub>
                          </m:s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m:rPr>
                              <m:nor/>
                            </m:rPr>
                            <a:rPr lang="en-US" altLang="zh-CN"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m:t> </m:t>
                          </m:r>
                        </m:e>
                      </m:nary>
                    </m:oMath>
                  </m:oMathPara>
                </a14:m>
                <a:endParaRPr lang="en-US" altLang="zh-CN" sz="2000"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其中</a:t>
                </a:r>
                <a14:m>
                  <m:oMath xmlns:m="http://schemas.openxmlformats.org/officeDocument/2006/math">
                    <m:r>
                      <a:rPr lang="zh-CN" altLang="en-US"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𝜉</m:t>
                    </m:r>
                  </m:oMath>
                </a14:m>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是与</a:t>
                </a:r>
                <a14:m>
                  <m:oMath xmlns:m="http://schemas.openxmlformats.org/officeDocument/2006/math">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r>
                      <a:rPr lang="zh-CN" altLang="en-US"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有</m:t>
                    </m:r>
                  </m:oMath>
                </a14:m>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关有点，它包含在由</a:t>
                </a:r>
                <a14:m>
                  <m:oMath xmlns:m="http://schemas.openxmlformats.org/officeDocument/2006/math">
                    <m:r>
                      <a:rPr lang="en-US" altLang="zh-CN" sz="200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𝑛</m:t>
                    </m:r>
                    <m:r>
                      <a:rPr lang="en-US" altLang="zh-CN" sz="200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oMath>
                </a14:m>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个节点及</a:t>
                </a:r>
                <a14:m>
                  <m:oMath xmlns:m="http://schemas.openxmlformats.org/officeDocument/2006/math">
                    <m:r>
                      <a:rPr lang="en-US" altLang="zh-CN" sz="200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oMath>
                </a14:m>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所界定的范围内。</a:t>
                </a:r>
                <a:endParaRPr lang="en-US" altLang="zh-CN"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所有插值点界定的范围</a:t>
                </a:r>
                <a:r>
                  <a:rPr lang="en-US" altLang="zh-CN"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[min(</a:t>
                </a:r>
                <a14:m>
                  <m:oMath xmlns:m="http://schemas.openxmlformats.org/officeDocument/2006/math">
                    <m:sSub>
                      <m:sSubPr>
                        <m:ctrlPr>
                          <a:rPr lang="en-US" altLang="zh-CN" sz="200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e>
                      <m:sub>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𝑖</m:t>
                        </m:r>
                      </m:sub>
                    </m:sSub>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m:rPr>
                        <m:sty m:val="p"/>
                      </m:rPr>
                      <a:rPr lang="en-US" altLang="zh-CN" sz="2000" b="0"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max</m:t>
                    </m:r>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r>
                          <m:rPr>
                            <m:nor/>
                          </m:rPr>
                          <a:rPr lang="en-US" altLang="zh-CN"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m:t> </m:t>
                        </m:r>
                      </m:e>
                      <m:sub>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𝑖</m:t>
                        </m:r>
                      </m:sub>
                    </m:sSub>
                    <m:r>
                      <a:rPr lang="en-US" altLang="zh-CN" sz="20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称</m:t>
                    </m:r>
                  </m:oMath>
                </a14:m>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为</a:t>
                </a:r>
                <a:r>
                  <a:rPr lang="zh-CN" altLang="en-US" sz="2000"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插值区间</a:t>
                </a:r>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endParaRPr lang="en-US" altLang="zh-CN"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当</a:t>
                </a:r>
                <a14:m>
                  <m:oMath xmlns:m="http://schemas.openxmlformats.org/officeDocument/2006/math">
                    <m:r>
                      <a:rPr lang="en-US" altLang="zh-CN" sz="200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oMath>
                </a14:m>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位于插值区间内时，插值过程称为</a:t>
                </a:r>
                <a:r>
                  <a:rPr lang="zh-CN" altLang="en-US" sz="2000"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内插</a:t>
                </a:r>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；否则称为</a:t>
                </a:r>
                <a:r>
                  <a:rPr lang="zh-CN" altLang="en-US" sz="2000"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外推</a:t>
                </a:r>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endParaRPr lang="en-US" altLang="zh-CN"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3" name="文本占位符 2"/>
              <p:cNvSpPr>
                <a:spLocks noGrp="1" noRot="1" noChangeAspect="1" noMove="1" noResize="1" noEditPoints="1" noAdjustHandles="1" noChangeArrowheads="1" noChangeShapeType="1" noTextEdit="1"/>
              </p:cNvSpPr>
              <p:nvPr>
                <p:ph type="body" sz="half" idx="2"/>
              </p:nvPr>
            </p:nvSpPr>
            <p:spPr>
              <a:blipFill rotWithShape="1">
                <a:blip r:embed="rId3"/>
                <a:stretch>
                  <a:fillRect l="-1520" t="-649" r="-1520" b="-1155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 name="文本框 5"/>
              <p:cNvSpPr txBox="1"/>
              <p:nvPr/>
            </p:nvSpPr>
            <p:spPr bwMode="auto">
              <a:xfrm>
                <a:off x="5486416" y="457278"/>
                <a:ext cx="6705584" cy="4030527"/>
              </a:xfrm>
              <a:prstGeom prst="rect">
                <a:avLst/>
              </a:prstGeom>
              <a:noFill/>
              <a:ln>
                <a:noFill/>
              </a:ln>
            </p:spPr>
            <p:txBody>
              <a:bodyPr wrap="square" rtlCol="0">
                <a:spAutoFit/>
              </a:bodyPr>
              <a:lstStyle/>
              <a:p>
                <a:pPr eaLnBrk="0" hangingPunct="0"/>
                <a:r>
                  <a:rPr lang="zh-CN" altLang="en-US" dirty="0" smtClean="0">
                    <a:solidFill>
                      <a:schemeClr val="bg1"/>
                    </a:solidFill>
                    <a:sym typeface="+mn-ea"/>
                  </a:rPr>
                  <a:t>定理</a:t>
                </a:r>
                <a:r>
                  <a:rPr lang="en-US" altLang="zh-CN" dirty="0" smtClean="0">
                    <a:solidFill>
                      <a:schemeClr val="bg1"/>
                    </a:solidFill>
                    <a:sym typeface="+mn-ea"/>
                  </a:rPr>
                  <a:t>3</a:t>
                </a:r>
                <a:r>
                  <a:rPr lang="zh-CN" altLang="en-US" dirty="0" smtClean="0">
                    <a:solidFill>
                      <a:schemeClr val="bg1"/>
                    </a:solidFill>
                    <a:sym typeface="+mn-ea"/>
                  </a:rPr>
                  <a:t>的证明：</a:t>
                </a:r>
                <a:endParaRPr lang="en-US" altLang="zh-CN" dirty="0" smtClean="0">
                  <a:solidFill>
                    <a:schemeClr val="bg1"/>
                  </a:solidFill>
                  <a:sym typeface="+mn-ea"/>
                </a:endParaRPr>
              </a:p>
              <a:p>
                <a:pPr eaLnBrk="0" hangingPunct="0"/>
                <a:r>
                  <a:rPr lang="zh-CN" altLang="en-US" dirty="0" smtClean="0">
                    <a:solidFill>
                      <a:schemeClr val="bg1"/>
                    </a:solidFill>
                    <a:sym typeface="+mn-ea"/>
                  </a:rPr>
                  <a:t>当</a:t>
                </a:r>
                <a14:m>
                  <m:oMath xmlns:m="http://schemas.openxmlformats.org/officeDocument/2006/math">
                    <m:r>
                      <a:rPr lang="en-US" altLang="zh-CN" b="0" i="1" smtClean="0">
                        <a:solidFill>
                          <a:schemeClr val="bg1"/>
                        </a:solidFill>
                        <a:latin typeface="Cambria Math" panose="02040503050406030204" pitchFamily="18" charset="0"/>
                        <a:sym typeface="+mn-ea"/>
                      </a:rPr>
                      <m:t>𝑥</m:t>
                    </m:r>
                    <m:r>
                      <a:rPr lang="zh-CN" altLang="en-US" i="1">
                        <a:solidFill>
                          <a:schemeClr val="bg1"/>
                        </a:solidFill>
                        <a:latin typeface="Cambria Math" panose="02040503050406030204" pitchFamily="18" charset="0"/>
                        <a:sym typeface="+mn-ea"/>
                      </a:rPr>
                      <m:t>取</m:t>
                    </m:r>
                  </m:oMath>
                </a14:m>
                <a:r>
                  <a:rPr lang="zh-CN" altLang="en-US" dirty="0" smtClean="0">
                    <a:solidFill>
                      <a:schemeClr val="bg1"/>
                    </a:solidFill>
                    <a:sym typeface="+mn-ea"/>
                  </a:rPr>
                  <a:t>在节点为处时余项式显然成立；</a:t>
                </a:r>
                <a:endParaRPr lang="en-US" altLang="zh-CN" dirty="0" smtClean="0">
                  <a:solidFill>
                    <a:schemeClr val="bg1"/>
                  </a:solidFill>
                  <a:sym typeface="+mn-ea"/>
                </a:endParaRPr>
              </a:p>
              <a:p>
                <a:pPr eaLnBrk="0" hangingPunct="0"/>
                <a:r>
                  <a:rPr lang="zh-CN" altLang="en-US" dirty="0">
                    <a:solidFill>
                      <a:schemeClr val="bg1"/>
                    </a:solidFill>
                    <a:sym typeface="+mn-ea"/>
                  </a:rPr>
                  <a:t>当</a:t>
                </a:r>
                <a14:m>
                  <m:oMath xmlns:m="http://schemas.openxmlformats.org/officeDocument/2006/math">
                    <m:r>
                      <a:rPr lang="en-US" altLang="zh-CN" i="1">
                        <a:solidFill>
                          <a:schemeClr val="bg1"/>
                        </a:solidFill>
                        <a:latin typeface="Cambria Math" panose="02040503050406030204" pitchFamily="18" charset="0"/>
                        <a:sym typeface="+mn-ea"/>
                      </a:rPr>
                      <m:t>𝑥</m:t>
                    </m:r>
                    <m:r>
                      <a:rPr lang="zh-CN" altLang="en-US" i="1" smtClean="0">
                        <a:solidFill>
                          <a:schemeClr val="bg1"/>
                        </a:solidFill>
                        <a:latin typeface="Cambria Math" panose="02040503050406030204" pitchFamily="18" charset="0"/>
                        <a:sym typeface="+mn-ea"/>
                      </a:rPr>
                      <m:t>不</m:t>
                    </m:r>
                    <m:r>
                      <a:rPr lang="zh-CN" altLang="en-US" i="1">
                        <a:solidFill>
                          <a:schemeClr val="bg1"/>
                        </a:solidFill>
                        <a:latin typeface="Cambria Math" panose="02040503050406030204" pitchFamily="18" charset="0"/>
                        <a:sym typeface="+mn-ea"/>
                      </a:rPr>
                      <m:t>取</m:t>
                    </m:r>
                  </m:oMath>
                </a14:m>
                <a:r>
                  <a:rPr lang="zh-CN" altLang="en-US" dirty="0">
                    <a:solidFill>
                      <a:schemeClr val="bg1"/>
                    </a:solidFill>
                    <a:sym typeface="+mn-ea"/>
                  </a:rPr>
                  <a:t>在节点为处</a:t>
                </a:r>
                <a:r>
                  <a:rPr lang="zh-CN" altLang="en-US" dirty="0" smtClean="0">
                    <a:solidFill>
                      <a:schemeClr val="bg1"/>
                    </a:solidFill>
                    <a:sym typeface="+mn-ea"/>
                  </a:rPr>
                  <a:t>时，设</a:t>
                </a:r>
                <a14:m>
                  <m:oMath xmlns:m="http://schemas.openxmlformats.org/officeDocument/2006/math">
                    <m:r>
                      <a:rPr lang="en-US" altLang="zh-CN" b="0" i="1" smtClean="0">
                        <a:solidFill>
                          <a:schemeClr val="bg1"/>
                        </a:solidFill>
                        <a:latin typeface="Cambria Math" panose="02040503050406030204" pitchFamily="18" charset="0"/>
                        <a:sym typeface="+mn-ea"/>
                      </a:rPr>
                      <m:t>𝑔</m:t>
                    </m:r>
                    <m:d>
                      <m:dPr>
                        <m:ctrlPr>
                          <a:rPr lang="en-US" altLang="zh-CN" b="0" i="1" smtClean="0">
                            <a:solidFill>
                              <a:schemeClr val="bg1"/>
                            </a:solidFill>
                            <a:latin typeface="Cambria Math" panose="02040503050406030204" pitchFamily="18" charset="0"/>
                            <a:sym typeface="+mn-ea"/>
                          </a:rPr>
                        </m:ctrlPr>
                      </m:dPr>
                      <m:e>
                        <m:r>
                          <a:rPr lang="en-US" altLang="zh-CN" b="0" i="1" smtClean="0">
                            <a:solidFill>
                              <a:schemeClr val="bg1"/>
                            </a:solidFill>
                            <a:latin typeface="Cambria Math" panose="02040503050406030204" pitchFamily="18" charset="0"/>
                            <a:sym typeface="+mn-ea"/>
                          </a:rPr>
                          <m:t>𝑡</m:t>
                        </m:r>
                      </m:e>
                    </m:d>
                    <m:r>
                      <a:rPr lang="en-US" altLang="zh-CN" b="0" i="1" smtClean="0">
                        <a:solidFill>
                          <a:schemeClr val="bg1"/>
                        </a:solidFill>
                        <a:latin typeface="Cambria Math" panose="02040503050406030204" pitchFamily="18" charset="0"/>
                        <a:sym typeface="+mn-ea"/>
                      </a:rPr>
                      <m:t>=</m:t>
                    </m:r>
                    <m:r>
                      <a:rPr lang="en-US" altLang="zh-CN" b="0" i="1" smtClean="0">
                        <a:solidFill>
                          <a:schemeClr val="bg1"/>
                        </a:solidFill>
                        <a:latin typeface="Cambria Math" panose="02040503050406030204" pitchFamily="18" charset="0"/>
                        <a:sym typeface="+mn-ea"/>
                      </a:rPr>
                      <m:t>𝑓</m:t>
                    </m:r>
                    <m:d>
                      <m:dPr>
                        <m:ctrlPr>
                          <a:rPr lang="en-US" altLang="zh-CN" b="0" i="1" smtClean="0">
                            <a:solidFill>
                              <a:schemeClr val="bg1"/>
                            </a:solidFill>
                            <a:latin typeface="Cambria Math" panose="02040503050406030204" pitchFamily="18" charset="0"/>
                            <a:sym typeface="+mn-ea"/>
                          </a:rPr>
                        </m:ctrlPr>
                      </m:dPr>
                      <m:e>
                        <m:r>
                          <a:rPr lang="en-US" altLang="zh-CN" b="0" i="1" smtClean="0">
                            <a:solidFill>
                              <a:schemeClr val="bg1"/>
                            </a:solidFill>
                            <a:latin typeface="Cambria Math" panose="02040503050406030204" pitchFamily="18" charset="0"/>
                            <a:sym typeface="+mn-ea"/>
                          </a:rPr>
                          <m:t>𝑡</m:t>
                        </m:r>
                      </m:e>
                    </m:d>
                    <m:r>
                      <a:rPr lang="en-US" altLang="zh-CN" b="0" i="1" smtClean="0">
                        <a:solidFill>
                          <a:schemeClr val="bg1"/>
                        </a:solidFill>
                        <a:latin typeface="Cambria Math" panose="02040503050406030204" pitchFamily="18" charset="0"/>
                        <a:sym typeface="+mn-ea"/>
                      </a:rPr>
                      <m:t>−</m:t>
                    </m:r>
                    <m:sSub>
                      <m:sSubPr>
                        <m:ctrlPr>
                          <a:rPr lang="en-US" altLang="zh-CN" b="0"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𝐿</m:t>
                        </m:r>
                      </m:e>
                      <m:sub>
                        <m:r>
                          <a:rPr lang="en-US" altLang="zh-CN" b="0" i="1" smtClean="0">
                            <a:solidFill>
                              <a:schemeClr val="bg1"/>
                            </a:solidFill>
                            <a:latin typeface="Cambria Math" panose="02040503050406030204" pitchFamily="18" charset="0"/>
                            <a:sym typeface="+mn-ea"/>
                          </a:rPr>
                          <m:t>𝑛</m:t>
                        </m:r>
                      </m:sub>
                    </m:sSub>
                    <m:d>
                      <m:dPr>
                        <m:ctrlPr>
                          <a:rPr lang="en-US" altLang="zh-CN" b="0" i="1" smtClean="0">
                            <a:solidFill>
                              <a:schemeClr val="bg1"/>
                            </a:solidFill>
                            <a:latin typeface="Cambria Math" panose="02040503050406030204" pitchFamily="18" charset="0"/>
                            <a:sym typeface="+mn-ea"/>
                          </a:rPr>
                        </m:ctrlPr>
                      </m:dPr>
                      <m:e>
                        <m:r>
                          <a:rPr lang="en-US" altLang="zh-CN" b="0" i="1" smtClean="0">
                            <a:solidFill>
                              <a:schemeClr val="bg1"/>
                            </a:solidFill>
                            <a:latin typeface="Cambria Math" panose="02040503050406030204" pitchFamily="18" charset="0"/>
                            <a:sym typeface="+mn-ea"/>
                          </a:rPr>
                          <m:t>𝑡</m:t>
                        </m:r>
                      </m:e>
                    </m:d>
                    <m:r>
                      <a:rPr lang="en-US" altLang="zh-CN" b="0" i="1" smtClean="0">
                        <a:solidFill>
                          <a:schemeClr val="bg1"/>
                        </a:solidFill>
                        <a:latin typeface="Cambria Math" panose="02040503050406030204" pitchFamily="18" charset="0"/>
                        <a:sym typeface="+mn-ea"/>
                      </a:rPr>
                      <m:t>−</m:t>
                    </m:r>
                    <m:f>
                      <m:fPr>
                        <m:ctrlPr>
                          <a:rPr lang="en-US" altLang="zh-CN" b="0" i="1" smtClean="0">
                            <a:solidFill>
                              <a:schemeClr val="bg1"/>
                            </a:solidFill>
                            <a:latin typeface="Cambria Math" panose="02040503050406030204" pitchFamily="18" charset="0"/>
                            <a:sym typeface="+mn-ea"/>
                          </a:rPr>
                        </m:ctrlPr>
                      </m:fPr>
                      <m:num>
                        <m:r>
                          <a:rPr lang="en-US" altLang="zh-CN" b="0" i="1" smtClean="0">
                            <a:solidFill>
                              <a:schemeClr val="bg1"/>
                            </a:solidFill>
                            <a:latin typeface="Cambria Math" panose="02040503050406030204" pitchFamily="18" charset="0"/>
                            <a:sym typeface="+mn-ea"/>
                          </a:rPr>
                          <m:t>𝑓</m:t>
                        </m:r>
                        <m:d>
                          <m:dPr>
                            <m:ctrlPr>
                              <a:rPr lang="en-US" altLang="zh-CN" b="0" i="1" smtClean="0">
                                <a:solidFill>
                                  <a:schemeClr val="bg1"/>
                                </a:solidFill>
                                <a:latin typeface="Cambria Math" panose="02040503050406030204" pitchFamily="18" charset="0"/>
                                <a:sym typeface="+mn-ea"/>
                              </a:rPr>
                            </m:ctrlPr>
                          </m:dPr>
                          <m:e>
                            <m:r>
                              <a:rPr lang="en-US" altLang="zh-CN" b="0" i="1" smtClean="0">
                                <a:solidFill>
                                  <a:schemeClr val="bg1"/>
                                </a:solidFill>
                                <a:latin typeface="Cambria Math" panose="02040503050406030204" pitchFamily="18" charset="0"/>
                                <a:sym typeface="+mn-ea"/>
                              </a:rPr>
                              <m:t>𝑥</m:t>
                            </m:r>
                          </m:e>
                        </m:d>
                        <m:r>
                          <a:rPr lang="en-US" altLang="zh-CN" b="0" i="1" smtClean="0">
                            <a:solidFill>
                              <a:schemeClr val="bg1"/>
                            </a:solidFill>
                            <a:latin typeface="Cambria Math" panose="02040503050406030204" pitchFamily="18" charset="0"/>
                            <a:sym typeface="+mn-ea"/>
                          </a:rPr>
                          <m:t>−</m:t>
                        </m:r>
                        <m:sSub>
                          <m:sSubPr>
                            <m:ctrlPr>
                              <a:rPr lang="en-US" altLang="zh-CN" b="0"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𝐿</m:t>
                            </m:r>
                          </m:e>
                          <m:sub>
                            <m:r>
                              <a:rPr lang="en-US" altLang="zh-CN" b="0" i="1" smtClean="0">
                                <a:solidFill>
                                  <a:schemeClr val="bg1"/>
                                </a:solidFill>
                                <a:latin typeface="Cambria Math" panose="02040503050406030204" pitchFamily="18" charset="0"/>
                                <a:sym typeface="+mn-ea"/>
                              </a:rPr>
                              <m:t>𝑛</m:t>
                            </m:r>
                          </m:sub>
                        </m:sSub>
                        <m:d>
                          <m:dPr>
                            <m:ctrlPr>
                              <a:rPr lang="en-US" altLang="zh-CN" b="0" i="1" smtClean="0">
                                <a:solidFill>
                                  <a:schemeClr val="bg1"/>
                                </a:solidFill>
                                <a:latin typeface="Cambria Math" panose="02040503050406030204" pitchFamily="18" charset="0"/>
                                <a:sym typeface="+mn-ea"/>
                              </a:rPr>
                            </m:ctrlPr>
                          </m:dPr>
                          <m:e>
                            <m:r>
                              <a:rPr lang="en-US" altLang="zh-CN" b="0" i="1" smtClean="0">
                                <a:solidFill>
                                  <a:schemeClr val="bg1"/>
                                </a:solidFill>
                                <a:latin typeface="Cambria Math" panose="02040503050406030204" pitchFamily="18" charset="0"/>
                                <a:sym typeface="+mn-ea"/>
                              </a:rPr>
                              <m:t>𝑥</m:t>
                            </m:r>
                          </m:e>
                        </m:d>
                      </m:num>
                      <m:den>
                        <m:d>
                          <m:dPr>
                            <m:ctrlPr>
                              <a:rPr lang="en-US" altLang="zh-CN" b="0" i="1" smtClean="0">
                                <a:solidFill>
                                  <a:schemeClr val="bg1"/>
                                </a:solidFill>
                                <a:latin typeface="Cambria Math" panose="02040503050406030204" pitchFamily="18" charset="0"/>
                                <a:sym typeface="+mn-ea"/>
                              </a:rPr>
                            </m:ctrlPr>
                          </m:dPr>
                          <m:e>
                            <m:r>
                              <a:rPr lang="en-US" altLang="zh-CN" b="0" i="1" smtClean="0">
                                <a:solidFill>
                                  <a:schemeClr val="bg1"/>
                                </a:solidFill>
                                <a:latin typeface="Cambria Math" panose="02040503050406030204" pitchFamily="18" charset="0"/>
                                <a:sym typeface="+mn-ea"/>
                              </a:rPr>
                              <m:t>𝑥</m:t>
                            </m:r>
                            <m:r>
                              <a:rPr lang="en-US" altLang="zh-CN" b="0" i="1" smtClean="0">
                                <a:solidFill>
                                  <a:schemeClr val="bg1"/>
                                </a:solidFill>
                                <a:latin typeface="Cambria Math" panose="02040503050406030204" pitchFamily="18" charset="0"/>
                                <a:sym typeface="+mn-ea"/>
                              </a:rPr>
                              <m:t>−</m:t>
                            </m:r>
                            <m:sSub>
                              <m:sSubPr>
                                <m:ctrlPr>
                                  <a:rPr lang="en-US" altLang="zh-CN" b="0"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0</m:t>
                                </m:r>
                              </m:sub>
                            </m:sSub>
                          </m:e>
                        </m:d>
                        <m:d>
                          <m:dPr>
                            <m:ctrlPr>
                              <a:rPr lang="en-US" altLang="zh-CN" b="0" i="1" smtClean="0">
                                <a:solidFill>
                                  <a:schemeClr val="bg1"/>
                                </a:solidFill>
                                <a:latin typeface="Cambria Math" panose="02040503050406030204" pitchFamily="18" charset="0"/>
                                <a:sym typeface="+mn-ea"/>
                              </a:rPr>
                            </m:ctrlPr>
                          </m:dPr>
                          <m:e>
                            <m:r>
                              <a:rPr lang="en-US" altLang="zh-CN" b="0" i="1" smtClean="0">
                                <a:solidFill>
                                  <a:schemeClr val="bg1"/>
                                </a:solidFill>
                                <a:latin typeface="Cambria Math" panose="02040503050406030204" pitchFamily="18" charset="0"/>
                                <a:sym typeface="+mn-ea"/>
                              </a:rPr>
                              <m:t>𝑥</m:t>
                            </m:r>
                            <m:r>
                              <a:rPr lang="en-US" altLang="zh-CN" b="0" i="1" smtClean="0">
                                <a:solidFill>
                                  <a:schemeClr val="bg1"/>
                                </a:solidFill>
                                <a:latin typeface="Cambria Math" panose="02040503050406030204" pitchFamily="18" charset="0"/>
                                <a:sym typeface="+mn-ea"/>
                              </a:rPr>
                              <m:t>−</m:t>
                            </m:r>
                            <m:sSub>
                              <m:sSubPr>
                                <m:ctrlPr>
                                  <a:rPr lang="en-US" altLang="zh-CN" b="0"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1</m:t>
                                </m:r>
                              </m:sub>
                            </m:sSub>
                          </m:e>
                        </m:d>
                        <m:r>
                          <a:rPr lang="en-US" altLang="zh-CN" b="0" i="1" smtClean="0">
                            <a:solidFill>
                              <a:schemeClr val="bg1"/>
                            </a:solidFill>
                            <a:latin typeface="Cambria Math" panose="02040503050406030204" pitchFamily="18" charset="0"/>
                            <a:ea typeface="Cambria Math" panose="02040503050406030204" pitchFamily="18" charset="0"/>
                            <a:sym typeface="+mn-ea"/>
                          </a:rPr>
                          <m:t>⋯</m:t>
                        </m:r>
                        <m:d>
                          <m:dPr>
                            <m:ctrlPr>
                              <a:rPr lang="en-US" altLang="zh-CN" b="0" i="1" smtClean="0">
                                <a:solidFill>
                                  <a:schemeClr val="bg1"/>
                                </a:solidFill>
                                <a:latin typeface="Cambria Math" panose="02040503050406030204" pitchFamily="18" charset="0"/>
                                <a:ea typeface="Cambria Math" panose="02040503050406030204" pitchFamily="18" charset="0"/>
                                <a:sym typeface="+mn-ea"/>
                              </a:rPr>
                            </m:ctrlPr>
                          </m:dPr>
                          <m:e>
                            <m:r>
                              <a:rPr lang="en-US" altLang="zh-CN" b="0" i="1" smtClean="0">
                                <a:solidFill>
                                  <a:schemeClr val="bg1"/>
                                </a:solidFill>
                                <a:latin typeface="Cambria Math" panose="02040503050406030204" pitchFamily="18" charset="0"/>
                                <a:ea typeface="Cambria Math" panose="02040503050406030204" pitchFamily="18" charset="0"/>
                                <a:sym typeface="+mn-ea"/>
                              </a:rPr>
                              <m:t>𝑥</m:t>
                            </m:r>
                            <m:r>
                              <a:rPr lang="en-US" altLang="zh-CN" b="0" i="1" smtClean="0">
                                <a:solidFill>
                                  <a:schemeClr val="bg1"/>
                                </a:solidFill>
                                <a:latin typeface="Cambria Math" panose="02040503050406030204" pitchFamily="18" charset="0"/>
                                <a:ea typeface="Cambria Math" panose="02040503050406030204" pitchFamily="18" charset="0"/>
                                <a:sym typeface="+mn-ea"/>
                              </a:rPr>
                              <m:t>−</m:t>
                            </m:r>
                            <m:sSub>
                              <m:sSubPr>
                                <m:ctrlPr>
                                  <a:rPr lang="en-US" altLang="zh-CN" b="0" i="1" smtClean="0">
                                    <a:solidFill>
                                      <a:schemeClr val="bg1"/>
                                    </a:solidFill>
                                    <a:latin typeface="Cambria Math" panose="02040503050406030204" pitchFamily="18" charset="0"/>
                                    <a:ea typeface="Cambria Math" panose="02040503050406030204" pitchFamily="18" charset="0"/>
                                    <a:sym typeface="+mn-ea"/>
                                  </a:rPr>
                                </m:ctrlPr>
                              </m:sSubPr>
                              <m:e>
                                <m:r>
                                  <a:rPr lang="en-US" altLang="zh-CN" b="0" i="1" smtClean="0">
                                    <a:solidFill>
                                      <a:schemeClr val="bg1"/>
                                    </a:solidFill>
                                    <a:latin typeface="Cambria Math" panose="02040503050406030204" pitchFamily="18" charset="0"/>
                                    <a:ea typeface="Cambria Math" panose="02040503050406030204" pitchFamily="18" charset="0"/>
                                    <a:sym typeface="+mn-ea"/>
                                  </a:rPr>
                                  <m:t>𝑥</m:t>
                                </m:r>
                              </m:e>
                              <m:sub>
                                <m:r>
                                  <a:rPr lang="en-US" altLang="zh-CN" b="0" i="1" smtClean="0">
                                    <a:solidFill>
                                      <a:schemeClr val="bg1"/>
                                    </a:solidFill>
                                    <a:latin typeface="Cambria Math" panose="02040503050406030204" pitchFamily="18" charset="0"/>
                                    <a:ea typeface="Cambria Math" panose="02040503050406030204" pitchFamily="18" charset="0"/>
                                    <a:sym typeface="+mn-ea"/>
                                  </a:rPr>
                                  <m:t>𝑛</m:t>
                                </m:r>
                              </m:sub>
                            </m:sSub>
                          </m:e>
                        </m:d>
                      </m:den>
                    </m:f>
                    <m:r>
                      <a:rPr lang="en-US" altLang="zh-CN" b="0" i="1" smtClean="0">
                        <a:solidFill>
                          <a:schemeClr val="bg1"/>
                        </a:solidFill>
                        <a:latin typeface="Cambria Math" panose="02040503050406030204" pitchFamily="18" charset="0"/>
                        <a:sym typeface="+mn-ea"/>
                      </a:rPr>
                      <m:t>(</m:t>
                    </m:r>
                    <m:r>
                      <a:rPr lang="en-US" altLang="zh-CN" b="0" i="1" smtClean="0">
                        <a:solidFill>
                          <a:schemeClr val="bg1"/>
                        </a:solidFill>
                        <a:latin typeface="Cambria Math" panose="02040503050406030204" pitchFamily="18" charset="0"/>
                        <a:sym typeface="+mn-ea"/>
                      </a:rPr>
                      <m:t>𝑡</m:t>
                    </m:r>
                    <m:r>
                      <a:rPr lang="en-US" altLang="zh-CN" b="0" i="1" smtClean="0">
                        <a:solidFill>
                          <a:schemeClr val="bg1"/>
                        </a:solidFill>
                        <a:latin typeface="Cambria Math" panose="02040503050406030204" pitchFamily="18" charset="0"/>
                        <a:sym typeface="+mn-ea"/>
                      </a:rPr>
                      <m:t>−</m:t>
                    </m:r>
                    <m:sSub>
                      <m:sSubPr>
                        <m:ctrlPr>
                          <a:rPr lang="en-US" altLang="zh-CN" b="0" i="1" smtClean="0">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0</m:t>
                        </m:r>
                      </m:sub>
                    </m:sSub>
                    <m:r>
                      <a:rPr lang="en-US" altLang="zh-CN" b="0" i="1" smtClean="0">
                        <a:solidFill>
                          <a:schemeClr val="bg1"/>
                        </a:solidFill>
                        <a:latin typeface="Cambria Math" panose="02040503050406030204" pitchFamily="18" charset="0"/>
                        <a:sym typeface="+mn-ea"/>
                      </a:rPr>
                      <m:t>)(</m:t>
                    </m:r>
                    <m:r>
                      <a:rPr lang="en-US" altLang="zh-CN" b="0" i="1" smtClean="0">
                        <a:solidFill>
                          <a:schemeClr val="bg1"/>
                        </a:solidFill>
                        <a:latin typeface="Cambria Math" panose="02040503050406030204" pitchFamily="18" charset="0"/>
                        <a:sym typeface="+mn-ea"/>
                      </a:rPr>
                      <m:t>𝑡</m:t>
                    </m:r>
                    <m:r>
                      <a:rPr lang="en-US" altLang="zh-CN" b="0" i="1" smtClean="0">
                        <a:solidFill>
                          <a:schemeClr val="bg1"/>
                        </a:solidFill>
                        <a:latin typeface="Cambria Math" panose="02040503050406030204" pitchFamily="18" charset="0"/>
                        <a:sym typeface="+mn-ea"/>
                      </a:rPr>
                      <m:t>−</m:t>
                    </m:r>
                    <m:sSub>
                      <m:sSubPr>
                        <m:ctrlPr>
                          <a:rPr lang="en-US" altLang="zh-CN" b="0"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1</m:t>
                        </m:r>
                      </m:sub>
                    </m:sSub>
                    <m:r>
                      <a:rPr lang="en-US" altLang="zh-CN" b="0" i="1" smtClean="0">
                        <a:solidFill>
                          <a:schemeClr val="bg1"/>
                        </a:solidFill>
                        <a:latin typeface="Cambria Math" panose="02040503050406030204" pitchFamily="18" charset="0"/>
                        <a:sym typeface="+mn-ea"/>
                      </a:rPr>
                      <m:t>)</m:t>
                    </m:r>
                    <m:r>
                      <a:rPr lang="en-US" altLang="zh-CN" b="0" i="1" smtClean="0">
                        <a:solidFill>
                          <a:schemeClr val="bg1"/>
                        </a:solidFill>
                        <a:latin typeface="Cambria Math" panose="02040503050406030204" pitchFamily="18" charset="0"/>
                        <a:ea typeface="Cambria Math" panose="02040503050406030204" pitchFamily="18" charset="0"/>
                        <a:sym typeface="+mn-ea"/>
                      </a:rPr>
                      <m:t>⋯(</m:t>
                    </m:r>
                    <m:r>
                      <a:rPr lang="en-US" altLang="zh-CN" b="0" i="1" smtClean="0">
                        <a:solidFill>
                          <a:schemeClr val="bg1"/>
                        </a:solidFill>
                        <a:latin typeface="Cambria Math" panose="02040503050406030204" pitchFamily="18" charset="0"/>
                        <a:ea typeface="Cambria Math" panose="02040503050406030204" pitchFamily="18" charset="0"/>
                        <a:sym typeface="+mn-ea"/>
                      </a:rPr>
                      <m:t>𝑡</m:t>
                    </m:r>
                    <m:r>
                      <a:rPr lang="en-US" altLang="zh-CN" b="0" i="1" smtClean="0">
                        <a:solidFill>
                          <a:schemeClr val="bg1"/>
                        </a:solidFill>
                        <a:latin typeface="Cambria Math" panose="02040503050406030204" pitchFamily="18" charset="0"/>
                        <a:ea typeface="Cambria Math" panose="02040503050406030204" pitchFamily="18" charset="0"/>
                        <a:sym typeface="+mn-ea"/>
                      </a:rPr>
                      <m:t>−</m:t>
                    </m:r>
                    <m:sSub>
                      <m:sSubPr>
                        <m:ctrlPr>
                          <a:rPr lang="en-US" altLang="zh-CN" b="0" i="1" smtClean="0">
                            <a:solidFill>
                              <a:schemeClr val="bg1"/>
                            </a:solidFill>
                            <a:latin typeface="Cambria Math" panose="02040503050406030204" pitchFamily="18" charset="0"/>
                            <a:ea typeface="Cambria Math" panose="02040503050406030204" pitchFamily="18" charset="0"/>
                            <a:sym typeface="+mn-ea"/>
                          </a:rPr>
                        </m:ctrlPr>
                      </m:sSubPr>
                      <m:e>
                        <m:r>
                          <a:rPr lang="en-US" altLang="zh-CN" b="0" i="1" smtClean="0">
                            <a:solidFill>
                              <a:schemeClr val="bg1"/>
                            </a:solidFill>
                            <a:latin typeface="Cambria Math" panose="02040503050406030204" pitchFamily="18" charset="0"/>
                            <a:ea typeface="Cambria Math" panose="02040503050406030204" pitchFamily="18" charset="0"/>
                            <a:sym typeface="+mn-ea"/>
                          </a:rPr>
                          <m:t>𝑥</m:t>
                        </m:r>
                      </m:e>
                      <m:sub>
                        <m:r>
                          <a:rPr lang="en-US" altLang="zh-CN" b="0" i="1" smtClean="0">
                            <a:solidFill>
                              <a:schemeClr val="bg1"/>
                            </a:solidFill>
                            <a:latin typeface="Cambria Math" panose="02040503050406030204" pitchFamily="18" charset="0"/>
                            <a:ea typeface="Cambria Math" panose="02040503050406030204" pitchFamily="18" charset="0"/>
                            <a:sym typeface="+mn-ea"/>
                          </a:rPr>
                          <m:t>𝑛</m:t>
                        </m:r>
                      </m:sub>
                    </m:sSub>
                    <m:r>
                      <a:rPr lang="en-US" altLang="zh-CN" b="0" i="1" smtClean="0">
                        <a:solidFill>
                          <a:schemeClr val="bg1"/>
                        </a:solidFill>
                        <a:latin typeface="Cambria Math" panose="02040503050406030204" pitchFamily="18" charset="0"/>
                        <a:ea typeface="Cambria Math" panose="02040503050406030204" pitchFamily="18" charset="0"/>
                        <a:sym typeface="+mn-ea"/>
                      </a:rPr>
                      <m:t>)</m:t>
                    </m:r>
                  </m:oMath>
                </a14:m>
                <a:r>
                  <a:rPr lang="zh-CN" altLang="en-US" dirty="0" smtClean="0">
                    <a:solidFill>
                      <a:schemeClr val="bg1"/>
                    </a:solidFill>
                    <a:sym typeface="+mn-ea"/>
                  </a:rPr>
                  <a:t>，</a:t>
                </a:r>
                <a:endParaRPr lang="en-US" altLang="zh-CN" dirty="0" smtClean="0">
                  <a:solidFill>
                    <a:schemeClr val="bg1"/>
                  </a:solidFill>
                  <a:sym typeface="+mn-ea"/>
                </a:endParaRPr>
              </a:p>
              <a:p>
                <a:pPr eaLnBrk="0" hangingPunct="0"/>
                <a:r>
                  <a:rPr lang="zh-CN" altLang="en-US" dirty="0" smtClean="0">
                    <a:solidFill>
                      <a:schemeClr val="bg1"/>
                    </a:solidFill>
                    <a:sym typeface="+mn-ea"/>
                  </a:rPr>
                  <a:t>这个函数满足</a:t>
                </a:r>
                <a14:m>
                  <m:oMath xmlns:m="http://schemas.openxmlformats.org/officeDocument/2006/math">
                    <m:r>
                      <a:rPr lang="en-US" altLang="zh-CN" b="0" i="1" smtClean="0">
                        <a:solidFill>
                          <a:schemeClr val="bg1"/>
                        </a:solidFill>
                        <a:latin typeface="Cambria Math" panose="02040503050406030204" pitchFamily="18" charset="0"/>
                        <a:sym typeface="+mn-ea"/>
                      </a:rPr>
                      <m:t>𝑔</m:t>
                    </m:r>
                    <m:d>
                      <m:dPr>
                        <m:ctrlPr>
                          <a:rPr lang="en-US" altLang="zh-CN" b="0" i="1" smtClean="0">
                            <a:solidFill>
                              <a:schemeClr val="bg1"/>
                            </a:solidFill>
                            <a:latin typeface="Cambria Math" panose="02040503050406030204" pitchFamily="18" charset="0"/>
                            <a:sym typeface="+mn-ea"/>
                          </a:rPr>
                        </m:ctrlPr>
                      </m:dPr>
                      <m:e>
                        <m:sSub>
                          <m:sSubPr>
                            <m:ctrlPr>
                              <a:rPr lang="en-US" altLang="zh-CN" b="0"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𝑖</m:t>
                            </m:r>
                          </m:sub>
                        </m:sSub>
                      </m:e>
                    </m:d>
                    <m:r>
                      <a:rPr lang="en-US" altLang="zh-CN" b="0" i="1" smtClean="0">
                        <a:solidFill>
                          <a:schemeClr val="bg1"/>
                        </a:solidFill>
                        <a:latin typeface="Cambria Math" panose="02040503050406030204" pitchFamily="18" charset="0"/>
                        <a:sym typeface="+mn-ea"/>
                      </a:rPr>
                      <m:t>=</m:t>
                    </m:r>
                    <m:r>
                      <a:rPr lang="en-US" altLang="zh-CN" b="0" i="1" smtClean="0">
                        <a:solidFill>
                          <a:schemeClr val="bg1"/>
                        </a:solidFill>
                        <a:latin typeface="Cambria Math" panose="02040503050406030204" pitchFamily="18" charset="0"/>
                        <a:sym typeface="+mn-ea"/>
                      </a:rPr>
                      <m:t>𝑔</m:t>
                    </m:r>
                    <m:d>
                      <m:dPr>
                        <m:ctrlPr>
                          <a:rPr lang="en-US" altLang="zh-CN" b="0" i="1" smtClean="0">
                            <a:solidFill>
                              <a:schemeClr val="bg1"/>
                            </a:solidFill>
                            <a:latin typeface="Cambria Math" panose="02040503050406030204" pitchFamily="18" charset="0"/>
                            <a:sym typeface="+mn-ea"/>
                          </a:rPr>
                        </m:ctrlPr>
                      </m:dPr>
                      <m:e>
                        <m:r>
                          <a:rPr lang="en-US" altLang="zh-CN" b="0" i="1" smtClean="0">
                            <a:solidFill>
                              <a:schemeClr val="bg1"/>
                            </a:solidFill>
                            <a:latin typeface="Cambria Math" panose="02040503050406030204" pitchFamily="18" charset="0"/>
                            <a:sym typeface="+mn-ea"/>
                          </a:rPr>
                          <m:t>𝑥</m:t>
                        </m:r>
                      </m:e>
                    </m:d>
                    <m:r>
                      <a:rPr lang="en-US" altLang="zh-CN" b="0" i="1" smtClean="0">
                        <a:solidFill>
                          <a:schemeClr val="bg1"/>
                        </a:solidFill>
                        <a:latin typeface="Cambria Math" panose="02040503050406030204" pitchFamily="18" charset="0"/>
                        <a:sym typeface="+mn-ea"/>
                      </a:rPr>
                      <m:t>=0,(</m:t>
                    </m:r>
                    <m:r>
                      <a:rPr lang="en-US" altLang="zh-CN" b="0" i="1" smtClean="0">
                        <a:solidFill>
                          <a:schemeClr val="bg1"/>
                        </a:solidFill>
                        <a:latin typeface="Cambria Math" panose="02040503050406030204" pitchFamily="18" charset="0"/>
                        <a:sym typeface="+mn-ea"/>
                      </a:rPr>
                      <m:t>𝑖</m:t>
                    </m:r>
                    <m:r>
                      <a:rPr lang="en-US" altLang="zh-CN" b="0" i="1" smtClean="0">
                        <a:solidFill>
                          <a:schemeClr val="bg1"/>
                        </a:solidFill>
                        <a:latin typeface="Cambria Math" panose="02040503050406030204" pitchFamily="18" charset="0"/>
                        <a:sym typeface="+mn-ea"/>
                      </a:rPr>
                      <m:t>=0,1,</m:t>
                    </m:r>
                  </m:oMath>
                </a14:m>
                <a:r>
                  <a:rPr lang="en-US" altLang="zh-CN" dirty="0" smtClean="0">
                    <a:solidFill>
                      <a:schemeClr val="bg1"/>
                    </a:solidFill>
                    <a:sym typeface="+mn-ea"/>
                  </a:rPr>
                  <a:t> </a:t>
                </a:r>
                <a14:m>
                  <m:oMath xmlns:m="http://schemas.openxmlformats.org/officeDocument/2006/math">
                    <m:r>
                      <a:rPr lang="en-US" altLang="zh-CN" i="1" smtClean="0">
                        <a:solidFill>
                          <a:schemeClr val="bg1"/>
                        </a:solidFill>
                        <a:latin typeface="Cambria Math" panose="02040503050406030204" pitchFamily="18" charset="0"/>
                        <a:ea typeface="Cambria Math" panose="02040503050406030204" pitchFamily="18" charset="0"/>
                        <a:sym typeface="+mn-ea"/>
                      </a:rPr>
                      <m:t>⋯</m:t>
                    </m:r>
                    <m:r>
                      <a:rPr lang="en-US" altLang="zh-CN" b="0" i="1" smtClean="0">
                        <a:solidFill>
                          <a:schemeClr val="bg1"/>
                        </a:solidFill>
                        <a:latin typeface="Cambria Math" panose="02040503050406030204" pitchFamily="18" charset="0"/>
                        <a:ea typeface="Cambria Math" panose="02040503050406030204" pitchFamily="18" charset="0"/>
                        <a:sym typeface="+mn-ea"/>
                      </a:rPr>
                      <m:t>,</m:t>
                    </m:r>
                    <m:r>
                      <a:rPr lang="en-US" altLang="zh-CN" b="0" i="1" smtClean="0">
                        <a:solidFill>
                          <a:schemeClr val="bg1"/>
                        </a:solidFill>
                        <a:latin typeface="Cambria Math" panose="02040503050406030204" pitchFamily="18" charset="0"/>
                        <a:ea typeface="Cambria Math" panose="02040503050406030204" pitchFamily="18" charset="0"/>
                        <a:sym typeface="+mn-ea"/>
                      </a:rPr>
                      <m:t>𝑛</m:t>
                    </m:r>
                    <m:r>
                      <a:rPr lang="en-US" altLang="zh-CN" b="0" i="1" smtClean="0">
                        <a:solidFill>
                          <a:schemeClr val="bg1"/>
                        </a:solidFill>
                        <a:latin typeface="Cambria Math" panose="02040503050406030204" pitchFamily="18" charset="0"/>
                        <a:ea typeface="Cambria Math" panose="02040503050406030204" pitchFamily="18" charset="0"/>
                        <a:sym typeface="+mn-ea"/>
                      </a:rPr>
                      <m:t>)</m:t>
                    </m:r>
                  </m:oMath>
                </a14:m>
                <a:r>
                  <a:rPr lang="en-US" altLang="zh-CN" dirty="0" smtClean="0">
                    <a:solidFill>
                      <a:schemeClr val="bg1"/>
                    </a:solidFill>
                    <a:sym typeface="+mn-ea"/>
                  </a:rPr>
                  <a:t>,</a:t>
                </a:r>
              </a:p>
              <a:p>
                <a:pPr eaLnBrk="0" hangingPunct="0"/>
                <a:r>
                  <a:rPr lang="zh-CN" altLang="en-US" dirty="0" smtClean="0">
                    <a:solidFill>
                      <a:schemeClr val="bg1"/>
                    </a:solidFill>
                    <a:sym typeface="+mn-ea"/>
                  </a:rPr>
                  <a:t>故</a:t>
                </a:r>
                <a14:m>
                  <m:oMath xmlns:m="http://schemas.openxmlformats.org/officeDocument/2006/math">
                    <m:r>
                      <a:rPr lang="en-US" altLang="zh-CN" b="0" i="1" dirty="0" smtClean="0">
                        <a:solidFill>
                          <a:schemeClr val="bg1"/>
                        </a:solidFill>
                        <a:latin typeface="Cambria Math" panose="02040503050406030204" pitchFamily="18" charset="0"/>
                        <a:sym typeface="+mn-ea"/>
                      </a:rPr>
                      <m:t>𝑔</m:t>
                    </m:r>
                    <m:d>
                      <m:dPr>
                        <m:ctrlPr>
                          <a:rPr lang="en-US" altLang="zh-CN" b="0" i="1" dirty="0" smtClean="0">
                            <a:solidFill>
                              <a:schemeClr val="bg1"/>
                            </a:solidFill>
                            <a:latin typeface="Cambria Math" panose="02040503050406030204" pitchFamily="18" charset="0"/>
                            <a:sym typeface="+mn-ea"/>
                          </a:rPr>
                        </m:ctrlPr>
                      </m:dPr>
                      <m:e>
                        <m:r>
                          <a:rPr lang="en-US" altLang="zh-CN" b="0" i="1" dirty="0" smtClean="0">
                            <a:solidFill>
                              <a:schemeClr val="bg1"/>
                            </a:solidFill>
                            <a:latin typeface="Cambria Math" panose="02040503050406030204" pitchFamily="18" charset="0"/>
                            <a:sym typeface="+mn-ea"/>
                          </a:rPr>
                          <m:t>𝑡</m:t>
                        </m:r>
                      </m:e>
                    </m:d>
                    <m:r>
                      <a:rPr lang="zh-CN" altLang="en-US" i="1" dirty="0">
                        <a:solidFill>
                          <a:schemeClr val="bg1"/>
                        </a:solidFill>
                        <a:latin typeface="Cambria Math" panose="02040503050406030204" pitchFamily="18" charset="0"/>
                        <a:sym typeface="+mn-ea"/>
                      </a:rPr>
                      <m:t>有</m:t>
                    </m:r>
                    <m:r>
                      <a:rPr lang="en-US" altLang="zh-CN" i="1" dirty="0" smtClean="0">
                        <a:solidFill>
                          <a:schemeClr val="bg1"/>
                        </a:solidFill>
                        <a:latin typeface="Cambria Math" panose="02040503050406030204" pitchFamily="18" charset="0"/>
                        <a:sym typeface="+mn-ea"/>
                      </a:rPr>
                      <m:t>𝑛</m:t>
                    </m:r>
                    <m:r>
                      <a:rPr lang="en-US" altLang="zh-CN" i="1" dirty="0" smtClean="0">
                        <a:solidFill>
                          <a:schemeClr val="bg1"/>
                        </a:solidFill>
                        <a:latin typeface="Cambria Math" panose="02040503050406030204" pitchFamily="18" charset="0"/>
                        <a:sym typeface="+mn-ea"/>
                      </a:rPr>
                      <m:t>+2</m:t>
                    </m:r>
                  </m:oMath>
                </a14:m>
                <a:r>
                  <a:rPr lang="zh-CN" altLang="en-US" dirty="0" smtClean="0">
                    <a:solidFill>
                      <a:schemeClr val="bg1"/>
                    </a:solidFill>
                    <a:sym typeface="+mn-ea"/>
                  </a:rPr>
                  <a:t>个相异零点，</a:t>
                </a:r>
                <a:endParaRPr lang="en-US" altLang="zh-CN" dirty="0" smtClean="0">
                  <a:solidFill>
                    <a:schemeClr val="bg1"/>
                  </a:solidFill>
                  <a:sym typeface="+mn-ea"/>
                </a:endParaRPr>
              </a:p>
              <a:p>
                <a:pPr eaLnBrk="0" hangingPunct="0"/>
                <a:r>
                  <a:rPr lang="zh-CN" altLang="en-US" dirty="0" smtClean="0">
                    <a:solidFill>
                      <a:schemeClr val="bg1"/>
                    </a:solidFill>
                    <a:sym typeface="+mn-ea"/>
                  </a:rPr>
                  <a:t>因此，反复使用罗尔定理可得，存在介于这</a:t>
                </a:r>
                <a14:m>
                  <m:oMath xmlns:m="http://schemas.openxmlformats.org/officeDocument/2006/math">
                    <m:r>
                      <a:rPr lang="en-US" altLang="zh-CN" i="1" dirty="0" smtClean="0">
                        <a:solidFill>
                          <a:schemeClr val="bg1"/>
                        </a:solidFill>
                        <a:latin typeface="Cambria Math" panose="02040503050406030204" pitchFamily="18" charset="0"/>
                        <a:sym typeface="+mn-ea"/>
                      </a:rPr>
                      <m:t>𝑛</m:t>
                    </m:r>
                    <m:r>
                      <a:rPr lang="en-US" altLang="zh-CN" i="1" dirty="0" smtClean="0">
                        <a:solidFill>
                          <a:schemeClr val="bg1"/>
                        </a:solidFill>
                        <a:latin typeface="Cambria Math" panose="02040503050406030204" pitchFamily="18" charset="0"/>
                        <a:sym typeface="+mn-ea"/>
                      </a:rPr>
                      <m:t>+1</m:t>
                    </m:r>
                  </m:oMath>
                </a14:m>
                <a:r>
                  <a:rPr lang="zh-CN" altLang="en-US" dirty="0" smtClean="0">
                    <a:solidFill>
                      <a:schemeClr val="bg1"/>
                    </a:solidFill>
                    <a:sym typeface="+mn-ea"/>
                  </a:rPr>
                  <a:t>个零点及</a:t>
                </a:r>
                <a14:m>
                  <m:oMath xmlns:m="http://schemas.openxmlformats.org/officeDocument/2006/math">
                    <m:r>
                      <a:rPr lang="en-US" altLang="zh-CN" i="1" dirty="0" smtClean="0">
                        <a:solidFill>
                          <a:schemeClr val="bg1"/>
                        </a:solidFill>
                        <a:latin typeface="Cambria Math" panose="02040503050406030204" pitchFamily="18" charset="0"/>
                        <a:sym typeface="+mn-ea"/>
                      </a:rPr>
                      <m:t>𝑥</m:t>
                    </m:r>
                  </m:oMath>
                </a14:m>
                <a:r>
                  <a:rPr lang="zh-CN" altLang="en-US" dirty="0" smtClean="0">
                    <a:solidFill>
                      <a:schemeClr val="bg1"/>
                    </a:solidFill>
                    <a:sym typeface="+mn-ea"/>
                  </a:rPr>
                  <a:t>所界定的区间内一点</a:t>
                </a:r>
                <a14:m>
                  <m:oMath xmlns:m="http://schemas.openxmlformats.org/officeDocument/2006/math">
                    <m:r>
                      <a:rPr lang="zh-CN" altLang="en-US"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𝜉</m:t>
                    </m:r>
                  </m:oMath>
                </a14:m>
                <a:r>
                  <a:rPr lang="zh-CN" altLang="en-US" dirty="0" smtClean="0">
                    <a:solidFill>
                      <a:schemeClr val="bg1"/>
                    </a:solidFill>
                    <a:sym typeface="+mn-ea"/>
                  </a:rPr>
                  <a:t>，使</a:t>
                </a:r>
                <a14:m>
                  <m:oMath xmlns:m="http://schemas.openxmlformats.org/officeDocument/2006/math">
                    <m:sSup>
                      <m:sSupPr>
                        <m:ctrlPr>
                          <a:rPr lang="en-US" altLang="zh-CN" i="1" smtClean="0">
                            <a:solidFill>
                              <a:schemeClr val="bg1"/>
                            </a:solidFill>
                            <a:latin typeface="Cambria Math" panose="02040503050406030204" pitchFamily="18" charset="0"/>
                            <a:sym typeface="+mn-ea"/>
                          </a:rPr>
                        </m:ctrlPr>
                      </m:sSupPr>
                      <m:e>
                        <m:r>
                          <a:rPr lang="en-US" altLang="zh-CN" b="0" i="1" smtClean="0">
                            <a:solidFill>
                              <a:schemeClr val="bg1"/>
                            </a:solidFill>
                            <a:latin typeface="Cambria Math" panose="02040503050406030204" pitchFamily="18" charset="0"/>
                            <a:sym typeface="+mn-ea"/>
                          </a:rPr>
                          <m:t>𝑔</m:t>
                        </m:r>
                      </m:e>
                      <m:sup>
                        <m:r>
                          <a:rPr lang="en-US" altLang="zh-CN" b="0" i="1" smtClean="0">
                            <a:solidFill>
                              <a:schemeClr val="bg1"/>
                            </a:solidFill>
                            <a:latin typeface="Cambria Math" panose="02040503050406030204" pitchFamily="18" charset="0"/>
                            <a:sym typeface="+mn-ea"/>
                          </a:rPr>
                          <m:t>(</m:t>
                        </m:r>
                        <m:r>
                          <a:rPr lang="en-US" altLang="zh-CN" b="0" i="1" smtClean="0">
                            <a:solidFill>
                              <a:schemeClr val="bg1"/>
                            </a:solidFill>
                            <a:latin typeface="Cambria Math" panose="02040503050406030204" pitchFamily="18" charset="0"/>
                            <a:sym typeface="+mn-ea"/>
                          </a:rPr>
                          <m:t>𝑛</m:t>
                        </m:r>
                        <m:r>
                          <a:rPr lang="en-US" altLang="zh-CN" b="0" i="1" smtClean="0">
                            <a:solidFill>
                              <a:schemeClr val="bg1"/>
                            </a:solidFill>
                            <a:latin typeface="Cambria Math" panose="02040503050406030204" pitchFamily="18" charset="0"/>
                            <a:sym typeface="+mn-ea"/>
                          </a:rPr>
                          <m:t>+1)</m:t>
                        </m:r>
                      </m:sup>
                    </m:sSup>
                    <m:r>
                      <a:rPr lang="en-US" altLang="zh-CN" b="0" i="1" smtClean="0">
                        <a:solidFill>
                          <a:schemeClr val="bg1"/>
                        </a:solidFill>
                        <a:latin typeface="Cambria Math" panose="02040503050406030204" pitchFamily="18" charset="0"/>
                        <a:sym typeface="+mn-ea"/>
                      </a:rPr>
                      <m:t>(</m:t>
                    </m:r>
                    <m:r>
                      <a:rPr lang="zh-CN" altLang="en-US"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𝜉</m:t>
                    </m:r>
                  </m:oMath>
                </a14:m>
                <a:r>
                  <a:rPr lang="en-US" altLang="zh-CN" dirty="0" smtClean="0">
                    <a:solidFill>
                      <a:schemeClr val="bg1"/>
                    </a:solidFill>
                    <a:sym typeface="+mn-ea"/>
                  </a:rPr>
                  <a:t>)=0,</a:t>
                </a:r>
              </a:p>
              <a:p>
                <a:pPr eaLnBrk="0" hangingPunct="0"/>
                <a:r>
                  <a:rPr lang="zh-CN" altLang="en-US" dirty="0" smtClean="0">
                    <a:solidFill>
                      <a:schemeClr val="bg1"/>
                    </a:solidFill>
                    <a:sym typeface="+mn-ea"/>
                  </a:rPr>
                  <a:t>即</a:t>
                </a:r>
                <a14:m>
                  <m:oMath xmlns:m="http://schemas.openxmlformats.org/officeDocument/2006/math">
                    <m:sSup>
                      <m:sSupPr>
                        <m:ctrlPr>
                          <a:rPr lang="en-US" altLang="zh-CN" i="1" smtClean="0">
                            <a:solidFill>
                              <a:schemeClr val="bg1"/>
                            </a:solidFill>
                            <a:latin typeface="Cambria Math" panose="02040503050406030204" pitchFamily="18" charset="0"/>
                            <a:sym typeface="+mn-ea"/>
                          </a:rPr>
                        </m:ctrlPr>
                      </m:sSupPr>
                      <m:e>
                        <m:r>
                          <a:rPr lang="en-US" altLang="zh-CN" b="0" i="1" smtClean="0">
                            <a:solidFill>
                              <a:schemeClr val="bg1"/>
                            </a:solidFill>
                            <a:latin typeface="Cambria Math" panose="02040503050406030204" pitchFamily="18" charset="0"/>
                            <a:sym typeface="+mn-ea"/>
                          </a:rPr>
                          <m:t>𝑓</m:t>
                        </m:r>
                      </m:e>
                      <m:sup>
                        <m:r>
                          <a:rPr lang="en-US" altLang="zh-CN" b="0" i="1" smtClean="0">
                            <a:solidFill>
                              <a:schemeClr val="bg1"/>
                            </a:solidFill>
                            <a:latin typeface="Cambria Math" panose="02040503050406030204" pitchFamily="18" charset="0"/>
                            <a:sym typeface="+mn-ea"/>
                          </a:rPr>
                          <m:t>(</m:t>
                        </m:r>
                        <m:r>
                          <a:rPr lang="en-US" altLang="zh-CN" b="0" i="1" smtClean="0">
                            <a:solidFill>
                              <a:schemeClr val="bg1"/>
                            </a:solidFill>
                            <a:latin typeface="Cambria Math" panose="02040503050406030204" pitchFamily="18" charset="0"/>
                            <a:sym typeface="+mn-ea"/>
                          </a:rPr>
                          <m:t>𝑛</m:t>
                        </m:r>
                        <m:r>
                          <a:rPr lang="en-US" altLang="zh-CN" b="0" i="1" smtClean="0">
                            <a:solidFill>
                              <a:schemeClr val="bg1"/>
                            </a:solidFill>
                            <a:latin typeface="Cambria Math" panose="02040503050406030204" pitchFamily="18" charset="0"/>
                            <a:sym typeface="+mn-ea"/>
                          </a:rPr>
                          <m:t>+1)</m:t>
                        </m:r>
                      </m:sup>
                    </m:sSup>
                    <m:r>
                      <a:rPr lang="en-US" altLang="zh-CN" b="0" i="1" smtClean="0">
                        <a:solidFill>
                          <a:schemeClr val="bg1"/>
                        </a:solidFill>
                        <a:latin typeface="Cambria Math" panose="02040503050406030204" pitchFamily="18" charset="0"/>
                        <a:sym typeface="+mn-ea"/>
                      </a:rPr>
                      <m:t>(</m:t>
                    </m:r>
                    <m:r>
                      <a:rPr lang="zh-CN" altLang="en-US"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𝜉</m:t>
                    </m:r>
                  </m:oMath>
                </a14:m>
                <a:r>
                  <a:rPr lang="en-US" altLang="zh-CN" dirty="0" smtClean="0">
                    <a:solidFill>
                      <a:schemeClr val="bg1"/>
                    </a:solidFill>
                    <a:sym typeface="+mn-ea"/>
                  </a:rPr>
                  <a:t>)</a:t>
                </a:r>
                <a14:m>
                  <m:oMath xmlns:m="http://schemas.openxmlformats.org/officeDocument/2006/math">
                    <m:sSubSup>
                      <m:sSubSupPr>
                        <m:ctrlPr>
                          <a:rPr lang="en-US" altLang="zh-CN" i="1" dirty="0" smtClean="0">
                            <a:solidFill>
                              <a:schemeClr val="bg1"/>
                            </a:solidFill>
                            <a:latin typeface="Cambria Math" panose="02040503050406030204" pitchFamily="18" charset="0"/>
                            <a:sym typeface="+mn-ea"/>
                          </a:rPr>
                        </m:ctrlPr>
                      </m:sSubSupPr>
                      <m:e>
                        <m:r>
                          <a:rPr lang="en-US" altLang="zh-CN" b="0" i="1" dirty="0" smtClean="0">
                            <a:solidFill>
                              <a:schemeClr val="bg1"/>
                            </a:solidFill>
                            <a:latin typeface="Cambria Math" panose="02040503050406030204" pitchFamily="18" charset="0"/>
                            <a:sym typeface="+mn-ea"/>
                          </a:rPr>
                          <m:t>−</m:t>
                        </m:r>
                        <m:r>
                          <a:rPr lang="en-US" altLang="zh-CN" b="0" i="1" dirty="0" smtClean="0">
                            <a:solidFill>
                              <a:schemeClr val="bg1"/>
                            </a:solidFill>
                            <a:latin typeface="Cambria Math" panose="02040503050406030204" pitchFamily="18" charset="0"/>
                            <a:sym typeface="+mn-ea"/>
                          </a:rPr>
                          <m:t>𝐿</m:t>
                        </m:r>
                      </m:e>
                      <m:sub>
                        <m:r>
                          <a:rPr lang="en-US" altLang="zh-CN" b="0" i="1" dirty="0" smtClean="0">
                            <a:solidFill>
                              <a:schemeClr val="bg1"/>
                            </a:solidFill>
                            <a:latin typeface="Cambria Math" panose="02040503050406030204" pitchFamily="18" charset="0"/>
                            <a:sym typeface="+mn-ea"/>
                          </a:rPr>
                          <m:t>𝑛</m:t>
                        </m:r>
                      </m:sub>
                      <m:sup>
                        <m:r>
                          <a:rPr lang="en-US" altLang="zh-CN" b="0" i="1" dirty="0" smtClean="0">
                            <a:solidFill>
                              <a:schemeClr val="bg1"/>
                            </a:solidFill>
                            <a:latin typeface="Cambria Math" panose="02040503050406030204" pitchFamily="18" charset="0"/>
                            <a:sym typeface="+mn-ea"/>
                          </a:rPr>
                          <m:t>(</m:t>
                        </m:r>
                        <m:r>
                          <a:rPr lang="en-US" altLang="zh-CN" b="0" i="1" dirty="0" smtClean="0">
                            <a:solidFill>
                              <a:schemeClr val="bg1"/>
                            </a:solidFill>
                            <a:latin typeface="Cambria Math" panose="02040503050406030204" pitchFamily="18" charset="0"/>
                            <a:sym typeface="+mn-ea"/>
                          </a:rPr>
                          <m:t>𝑛</m:t>
                        </m:r>
                        <m:r>
                          <a:rPr lang="en-US" altLang="zh-CN" b="0" i="1" dirty="0" smtClean="0">
                            <a:solidFill>
                              <a:schemeClr val="bg1"/>
                            </a:solidFill>
                            <a:latin typeface="Cambria Math" panose="02040503050406030204" pitchFamily="18" charset="0"/>
                            <a:sym typeface="+mn-ea"/>
                          </a:rPr>
                          <m:t>+1)</m:t>
                        </m:r>
                      </m:sup>
                    </m:sSubSup>
                    <m:r>
                      <a:rPr lang="en-US" altLang="zh-CN" b="0" i="1" dirty="0" smtClean="0">
                        <a:solidFill>
                          <a:schemeClr val="bg1"/>
                        </a:solidFill>
                        <a:latin typeface="Cambria Math" panose="02040503050406030204" pitchFamily="18" charset="0"/>
                        <a:sym typeface="+mn-ea"/>
                      </a:rPr>
                      <m:t>(</m:t>
                    </m:r>
                    <m:r>
                      <a:rPr lang="zh-CN" altLang="en-US"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𝜉</m:t>
                    </m:r>
                  </m:oMath>
                </a14:m>
                <a:r>
                  <a:rPr lang="en-US" altLang="zh-CN" dirty="0" smtClean="0">
                    <a:solidFill>
                      <a:schemeClr val="bg1"/>
                    </a:solidFill>
                    <a:sym typeface="+mn-ea"/>
                  </a:rPr>
                  <a:t>)=</a:t>
                </a:r>
                <a14:m>
                  <m:oMath xmlns:m="http://schemas.openxmlformats.org/officeDocument/2006/math">
                    <m:f>
                      <m:fPr>
                        <m:ctrlPr>
                          <a:rPr lang="en-US" altLang="zh-CN" i="1">
                            <a:solidFill>
                              <a:schemeClr val="bg1"/>
                            </a:solidFill>
                            <a:latin typeface="Cambria Math" panose="02040503050406030204" pitchFamily="18" charset="0"/>
                            <a:sym typeface="+mn-ea"/>
                          </a:rPr>
                        </m:ctrlPr>
                      </m:fPr>
                      <m:num>
                        <m:r>
                          <a:rPr lang="en-US" altLang="zh-CN" i="1">
                            <a:solidFill>
                              <a:schemeClr val="bg1"/>
                            </a:solidFill>
                            <a:latin typeface="Cambria Math" panose="02040503050406030204" pitchFamily="18" charset="0"/>
                            <a:sym typeface="+mn-ea"/>
                          </a:rPr>
                          <m:t>𝑓</m:t>
                        </m:r>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e>
                        </m:d>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𝐿</m:t>
                            </m:r>
                          </m:e>
                          <m:sub>
                            <m:r>
                              <a:rPr lang="en-US" altLang="zh-CN" i="1">
                                <a:solidFill>
                                  <a:schemeClr val="bg1"/>
                                </a:solidFill>
                                <a:latin typeface="Cambria Math" panose="02040503050406030204" pitchFamily="18" charset="0"/>
                                <a:sym typeface="+mn-ea"/>
                              </a:rPr>
                              <m:t>𝑛</m:t>
                            </m:r>
                          </m:sub>
                        </m:sSub>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e>
                        </m:d>
                      </m:num>
                      <m:den>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0</m:t>
                                </m:r>
                              </m:sub>
                            </m:sSub>
                          </m:e>
                        </m:d>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1</m:t>
                                </m:r>
                              </m:sub>
                            </m:sSub>
                          </m:e>
                        </m:d>
                        <m:r>
                          <a:rPr lang="en-US" altLang="zh-CN" i="1">
                            <a:solidFill>
                              <a:schemeClr val="bg1"/>
                            </a:solidFill>
                            <a:latin typeface="Cambria Math" panose="02040503050406030204" pitchFamily="18" charset="0"/>
                            <a:ea typeface="Cambria Math" panose="02040503050406030204" pitchFamily="18" charset="0"/>
                            <a:sym typeface="+mn-ea"/>
                          </a:rPr>
                          <m:t>⋯</m:t>
                        </m:r>
                        <m:d>
                          <m:dPr>
                            <m:ctrlPr>
                              <a:rPr lang="en-US" altLang="zh-CN" i="1">
                                <a:solidFill>
                                  <a:schemeClr val="bg1"/>
                                </a:solidFill>
                                <a:latin typeface="Cambria Math" panose="02040503050406030204" pitchFamily="18" charset="0"/>
                                <a:ea typeface="Cambria Math" panose="02040503050406030204" pitchFamily="18" charset="0"/>
                                <a:sym typeface="+mn-ea"/>
                              </a:rPr>
                            </m:ctrlPr>
                          </m:dPr>
                          <m:e>
                            <m:r>
                              <a:rPr lang="en-US" altLang="zh-CN" i="1">
                                <a:solidFill>
                                  <a:schemeClr val="bg1"/>
                                </a:solidFill>
                                <a:latin typeface="Cambria Math" panose="02040503050406030204" pitchFamily="18" charset="0"/>
                                <a:ea typeface="Cambria Math" panose="02040503050406030204" pitchFamily="18" charset="0"/>
                                <a:sym typeface="+mn-ea"/>
                              </a:rPr>
                              <m:t>𝑥</m:t>
                            </m:r>
                            <m:r>
                              <a:rPr lang="en-US" altLang="zh-CN" i="1">
                                <a:solidFill>
                                  <a:schemeClr val="bg1"/>
                                </a:solidFill>
                                <a:latin typeface="Cambria Math" panose="02040503050406030204" pitchFamily="18" charset="0"/>
                                <a:ea typeface="Cambria Math" panose="02040503050406030204" pitchFamily="18" charset="0"/>
                                <a:sym typeface="+mn-ea"/>
                              </a:rPr>
                              <m:t>−</m:t>
                            </m:r>
                            <m:sSub>
                              <m:sSubPr>
                                <m:ctrlPr>
                                  <a:rPr lang="en-US" altLang="zh-CN" i="1">
                                    <a:solidFill>
                                      <a:schemeClr val="bg1"/>
                                    </a:solidFill>
                                    <a:latin typeface="Cambria Math" panose="02040503050406030204" pitchFamily="18" charset="0"/>
                                    <a:ea typeface="Cambria Math" panose="02040503050406030204" pitchFamily="18" charset="0"/>
                                    <a:sym typeface="+mn-ea"/>
                                  </a:rPr>
                                </m:ctrlPr>
                              </m:sSubPr>
                              <m:e>
                                <m:r>
                                  <a:rPr lang="en-US" altLang="zh-CN" i="1">
                                    <a:solidFill>
                                      <a:schemeClr val="bg1"/>
                                    </a:solidFill>
                                    <a:latin typeface="Cambria Math" panose="02040503050406030204" pitchFamily="18" charset="0"/>
                                    <a:ea typeface="Cambria Math" panose="02040503050406030204" pitchFamily="18" charset="0"/>
                                    <a:sym typeface="+mn-ea"/>
                                  </a:rPr>
                                  <m:t>𝑥</m:t>
                                </m:r>
                              </m:e>
                              <m:sub>
                                <m:r>
                                  <a:rPr lang="en-US" altLang="zh-CN" i="1">
                                    <a:solidFill>
                                      <a:schemeClr val="bg1"/>
                                    </a:solidFill>
                                    <a:latin typeface="Cambria Math" panose="02040503050406030204" pitchFamily="18" charset="0"/>
                                    <a:ea typeface="Cambria Math" panose="02040503050406030204" pitchFamily="18" charset="0"/>
                                    <a:sym typeface="+mn-ea"/>
                                  </a:rPr>
                                  <m:t>𝑛</m:t>
                                </m:r>
                              </m:sub>
                            </m:sSub>
                          </m:e>
                        </m:d>
                      </m:den>
                    </m:f>
                    <m:d>
                      <m:dPr>
                        <m:ctrlPr>
                          <a:rPr lang="en-US" altLang="zh-CN" b="0" i="1" smtClean="0">
                            <a:solidFill>
                              <a:schemeClr val="bg1"/>
                            </a:solidFill>
                            <a:latin typeface="Cambria Math" panose="02040503050406030204" pitchFamily="18" charset="0"/>
                            <a:ea typeface="Cambria Math" panose="02040503050406030204" pitchFamily="18" charset="0"/>
                            <a:sym typeface="+mn-ea"/>
                          </a:rPr>
                        </m:ctrlPr>
                      </m:dPr>
                      <m:e>
                        <m:r>
                          <a:rPr lang="en-US" altLang="zh-CN" b="0" i="1" smtClean="0">
                            <a:solidFill>
                              <a:schemeClr val="bg1"/>
                            </a:solidFill>
                            <a:latin typeface="Cambria Math" panose="02040503050406030204" pitchFamily="18" charset="0"/>
                            <a:ea typeface="Cambria Math" panose="02040503050406030204" pitchFamily="18" charset="0"/>
                            <a:sym typeface="+mn-ea"/>
                          </a:rPr>
                          <m:t>𝑛</m:t>
                        </m:r>
                        <m:r>
                          <a:rPr lang="en-US" altLang="zh-CN" b="0" i="1" smtClean="0">
                            <a:solidFill>
                              <a:schemeClr val="bg1"/>
                            </a:solidFill>
                            <a:latin typeface="Cambria Math" panose="02040503050406030204" pitchFamily="18" charset="0"/>
                            <a:ea typeface="Cambria Math" panose="02040503050406030204" pitchFamily="18" charset="0"/>
                            <a:sym typeface="+mn-ea"/>
                          </a:rPr>
                          <m:t>+1</m:t>
                        </m:r>
                      </m:e>
                    </m:d>
                    <m:r>
                      <a:rPr lang="en-US" altLang="zh-CN" b="0" i="1" smtClean="0">
                        <a:solidFill>
                          <a:schemeClr val="bg1"/>
                        </a:solidFill>
                        <a:latin typeface="Cambria Math" panose="02040503050406030204" pitchFamily="18" charset="0"/>
                        <a:ea typeface="Cambria Math" panose="02040503050406030204" pitchFamily="18" charset="0"/>
                        <a:sym typeface="+mn-ea"/>
                      </a:rPr>
                      <m:t>!</m:t>
                    </m:r>
                  </m:oMath>
                </a14:m>
                <a:endParaRPr lang="en-US" altLang="zh-CN" dirty="0" smtClean="0">
                  <a:solidFill>
                    <a:schemeClr val="bg1"/>
                  </a:solidFill>
                  <a:sym typeface="+mn-ea"/>
                </a:endParaRPr>
              </a:p>
              <a:p>
                <a:pPr eaLnBrk="0" hangingPunct="0"/>
                <a:r>
                  <a:rPr lang="zh-CN" altLang="en-US" dirty="0" smtClean="0">
                    <a:solidFill>
                      <a:schemeClr val="bg1"/>
                    </a:solidFill>
                    <a:sym typeface="+mn-ea"/>
                  </a:rPr>
                  <a:t>注意到</a:t>
                </a:r>
                <a14:m>
                  <m:oMath xmlns:m="http://schemas.openxmlformats.org/officeDocument/2006/math">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𝐿</m:t>
                        </m:r>
                      </m:e>
                      <m:sub>
                        <m:r>
                          <a:rPr lang="en-US" altLang="zh-CN" i="1">
                            <a:solidFill>
                              <a:schemeClr val="bg1"/>
                            </a:solidFill>
                            <a:latin typeface="Cambria Math" panose="02040503050406030204" pitchFamily="18" charset="0"/>
                            <a:sym typeface="+mn-ea"/>
                          </a:rPr>
                          <m:t>𝑛</m:t>
                        </m:r>
                      </m:sub>
                    </m:sSub>
                    <m:d>
                      <m:dPr>
                        <m:ctrlPr>
                          <a:rPr lang="en-US" altLang="zh-CN" i="1">
                            <a:solidFill>
                              <a:schemeClr val="bg1"/>
                            </a:solidFill>
                            <a:latin typeface="Cambria Math" panose="02040503050406030204" pitchFamily="18" charset="0"/>
                            <a:sym typeface="+mn-ea"/>
                          </a:rPr>
                        </m:ctrlPr>
                      </m:dPr>
                      <m:e>
                        <m:r>
                          <m:rPr>
                            <m:sty m:val="p"/>
                          </m:rPr>
                          <a:rPr lang="en-US" altLang="zh-CN" i="1" smtClean="0">
                            <a:solidFill>
                              <a:schemeClr val="bg1"/>
                            </a:solidFill>
                            <a:latin typeface="Cambria Math" panose="02040503050406030204" pitchFamily="18" charset="0"/>
                            <a:sym typeface="+mn-ea"/>
                          </a:rPr>
                          <m:t>t</m:t>
                        </m:r>
                      </m:e>
                    </m:d>
                    <m:r>
                      <a:rPr lang="zh-CN" altLang="en-US" i="1" smtClean="0">
                        <a:solidFill>
                          <a:schemeClr val="bg1"/>
                        </a:solidFill>
                        <a:latin typeface="Cambria Math" panose="02040503050406030204" pitchFamily="18" charset="0"/>
                        <a:sym typeface="+mn-ea"/>
                      </a:rPr>
                      <m:t>是</m:t>
                    </m:r>
                    <m:r>
                      <a:rPr lang="en-US" altLang="zh-CN" i="1" dirty="0" smtClean="0">
                        <a:solidFill>
                          <a:schemeClr val="bg1"/>
                        </a:solidFill>
                        <a:latin typeface="Cambria Math" panose="02040503050406030204" pitchFamily="18" charset="0"/>
                        <a:sym typeface="+mn-ea"/>
                      </a:rPr>
                      <m:t>𝑛</m:t>
                    </m:r>
                  </m:oMath>
                </a14:m>
                <a:r>
                  <a:rPr lang="zh-CN" altLang="en-US" dirty="0" smtClean="0">
                    <a:solidFill>
                      <a:schemeClr val="bg1"/>
                    </a:solidFill>
                    <a:sym typeface="+mn-ea"/>
                  </a:rPr>
                  <a:t>次函数，</a:t>
                </a:r>
                <a14:m>
                  <m:oMath xmlns:m="http://schemas.openxmlformats.org/officeDocument/2006/math">
                    <m:sSubSup>
                      <m:sSubSupPr>
                        <m:ctrlPr>
                          <a:rPr lang="en-US" altLang="zh-CN" i="1" dirty="0">
                            <a:solidFill>
                              <a:schemeClr val="bg1"/>
                            </a:solidFill>
                            <a:latin typeface="Cambria Math" panose="02040503050406030204" pitchFamily="18" charset="0"/>
                            <a:sym typeface="+mn-ea"/>
                          </a:rPr>
                        </m:ctrlPr>
                      </m:sSubSupPr>
                      <m:e>
                        <m:r>
                          <a:rPr lang="en-US" altLang="zh-CN" i="1" dirty="0">
                            <a:solidFill>
                              <a:schemeClr val="bg1"/>
                            </a:solidFill>
                            <a:latin typeface="Cambria Math" panose="02040503050406030204" pitchFamily="18" charset="0"/>
                            <a:sym typeface="+mn-ea"/>
                          </a:rPr>
                          <m:t>𝐿</m:t>
                        </m:r>
                      </m:e>
                      <m:sub>
                        <m:r>
                          <a:rPr lang="en-US" altLang="zh-CN" i="1" dirty="0">
                            <a:solidFill>
                              <a:schemeClr val="bg1"/>
                            </a:solidFill>
                            <a:latin typeface="Cambria Math" panose="02040503050406030204" pitchFamily="18" charset="0"/>
                            <a:sym typeface="+mn-ea"/>
                          </a:rPr>
                          <m:t>𝑛</m:t>
                        </m:r>
                      </m:sub>
                      <m:sup>
                        <m:r>
                          <a:rPr lang="en-US" altLang="zh-CN" i="1" dirty="0">
                            <a:solidFill>
                              <a:schemeClr val="bg1"/>
                            </a:solidFill>
                            <a:latin typeface="Cambria Math" panose="02040503050406030204" pitchFamily="18" charset="0"/>
                            <a:sym typeface="+mn-ea"/>
                          </a:rPr>
                          <m:t>(</m:t>
                        </m:r>
                        <m:r>
                          <a:rPr lang="en-US" altLang="zh-CN" i="1" dirty="0">
                            <a:solidFill>
                              <a:schemeClr val="bg1"/>
                            </a:solidFill>
                            <a:latin typeface="Cambria Math" panose="02040503050406030204" pitchFamily="18" charset="0"/>
                            <a:sym typeface="+mn-ea"/>
                          </a:rPr>
                          <m:t>𝑛</m:t>
                        </m:r>
                        <m:r>
                          <a:rPr lang="en-US" altLang="zh-CN" i="1" dirty="0">
                            <a:solidFill>
                              <a:schemeClr val="bg1"/>
                            </a:solidFill>
                            <a:latin typeface="Cambria Math" panose="02040503050406030204" pitchFamily="18" charset="0"/>
                            <a:sym typeface="+mn-ea"/>
                          </a:rPr>
                          <m:t>+1)</m:t>
                        </m:r>
                      </m:sup>
                    </m:sSubSup>
                    <m:r>
                      <a:rPr lang="en-US" altLang="zh-CN" i="1" dirty="0">
                        <a:solidFill>
                          <a:schemeClr val="bg1"/>
                        </a:solidFill>
                        <a:latin typeface="Cambria Math" panose="02040503050406030204" pitchFamily="18" charset="0"/>
                        <a:sym typeface="+mn-ea"/>
                      </a:rPr>
                      <m:t>(</m:t>
                    </m:r>
                    <m:r>
                      <a:rPr lang="zh-CN" altLang="en-US"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𝜉</m:t>
                    </m:r>
                  </m:oMath>
                </a14:m>
                <a:r>
                  <a:rPr lang="en-US" altLang="zh-CN" dirty="0" smtClean="0">
                    <a:solidFill>
                      <a:schemeClr val="bg1"/>
                    </a:solidFill>
                    <a:sym typeface="+mn-ea"/>
                  </a:rPr>
                  <a:t>)=0</a:t>
                </a:r>
                <a:r>
                  <a:rPr lang="zh-CN" altLang="en-US" dirty="0" smtClean="0">
                    <a:solidFill>
                      <a:schemeClr val="bg1"/>
                    </a:solidFill>
                    <a:sym typeface="+mn-ea"/>
                  </a:rPr>
                  <a:t>，</a:t>
                </a:r>
                <a:endParaRPr lang="en-US" altLang="zh-CN" dirty="0" smtClean="0">
                  <a:solidFill>
                    <a:schemeClr val="bg1"/>
                  </a:solidFill>
                  <a:sym typeface="+mn-ea"/>
                </a:endParaRPr>
              </a:p>
              <a:p>
                <a:pPr eaLnBrk="0" hangingPunct="0"/>
                <a:r>
                  <a:rPr lang="zh-CN" altLang="en-US" dirty="0" smtClean="0">
                    <a:solidFill>
                      <a:schemeClr val="bg1"/>
                    </a:solidFill>
                    <a:sym typeface="+mn-ea"/>
                  </a:rPr>
                  <a:t>故</a:t>
                </a:r>
                <a14:m>
                  <m:oMath xmlns:m="http://schemas.openxmlformats.org/officeDocument/2006/math">
                    <m:sSub>
                      <m:sSub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𝑅</m:t>
                        </m:r>
                      </m:e>
                      <m:sub>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𝑛</m:t>
                        </m:r>
                      </m:sub>
                    </m:sSub>
                    <m:d>
                      <m:d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𝑥</m:t>
                        </m:r>
                      </m:e>
                    </m:d>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i="1">
                        <a:solidFill>
                          <a:schemeClr val="bg1"/>
                        </a:solidFill>
                        <a:latin typeface="Cambria Math" panose="02040503050406030204" pitchFamily="18" charset="0"/>
                        <a:sym typeface="+mn-ea"/>
                      </a:rPr>
                      <m:t>𝑓</m:t>
                    </m:r>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e>
                    </m:d>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𝐿</m:t>
                        </m:r>
                      </m:e>
                      <m:sub>
                        <m:r>
                          <a:rPr lang="en-US" altLang="zh-CN" i="1">
                            <a:solidFill>
                              <a:schemeClr val="bg1"/>
                            </a:solidFill>
                            <a:latin typeface="Cambria Math" panose="02040503050406030204" pitchFamily="18" charset="0"/>
                            <a:sym typeface="+mn-ea"/>
                          </a:rPr>
                          <m:t>𝑛</m:t>
                        </m:r>
                      </m:sub>
                    </m:sSub>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e>
                    </m:d>
                  </m:oMath>
                </a14:m>
                <a:r>
                  <a:rPr lang="en-US" altLang="zh-CN" dirty="0" smtClean="0">
                    <a:solidFill>
                      <a:schemeClr val="bg1"/>
                    </a:solidFill>
                    <a:sym typeface="+mn-ea"/>
                  </a:rPr>
                  <a:t>=</a:t>
                </a:r>
                <a14:m>
                  <m:oMath xmlns:m="http://schemas.openxmlformats.org/officeDocument/2006/math">
                    <m:f>
                      <m:fPr>
                        <m:ctrlPr>
                          <a:rPr lang="en-US" altLang="zh-CN" i="1" dirty="0" smtClean="0">
                            <a:solidFill>
                              <a:schemeClr val="bg1"/>
                            </a:solidFill>
                            <a:latin typeface="Cambria Math" panose="02040503050406030204" pitchFamily="18" charset="0"/>
                            <a:sym typeface="+mn-ea"/>
                          </a:rPr>
                        </m:ctrlPr>
                      </m:fPr>
                      <m:num>
                        <m:sSup>
                          <m:sSupPr>
                            <m:ctrlPr>
                              <a:rPr lang="en-US" altLang="zh-CN" i="1" dirty="0" smtClean="0">
                                <a:solidFill>
                                  <a:schemeClr val="bg1"/>
                                </a:solidFill>
                                <a:latin typeface="Cambria Math" panose="02040503050406030204" pitchFamily="18" charset="0"/>
                                <a:sym typeface="+mn-ea"/>
                              </a:rPr>
                            </m:ctrlPr>
                          </m:sSupPr>
                          <m:e>
                            <m:r>
                              <a:rPr lang="en-US" altLang="zh-CN" b="0" i="1" dirty="0" smtClean="0">
                                <a:solidFill>
                                  <a:schemeClr val="bg1"/>
                                </a:solidFill>
                                <a:latin typeface="Cambria Math" panose="02040503050406030204" pitchFamily="18" charset="0"/>
                                <a:sym typeface="+mn-ea"/>
                              </a:rPr>
                              <m:t>𝑓</m:t>
                            </m:r>
                          </m:e>
                          <m:sup>
                            <m:d>
                              <m:dPr>
                                <m:ctrlPr>
                                  <a:rPr lang="en-US" altLang="zh-CN" b="0" i="1" dirty="0" smtClean="0">
                                    <a:solidFill>
                                      <a:schemeClr val="bg1"/>
                                    </a:solidFill>
                                    <a:latin typeface="Cambria Math" panose="02040503050406030204" pitchFamily="18" charset="0"/>
                                    <a:sym typeface="+mn-ea"/>
                                  </a:rPr>
                                </m:ctrlPr>
                              </m:dPr>
                              <m:e>
                                <m:r>
                                  <a:rPr lang="en-US" altLang="zh-CN" b="0" i="1" dirty="0" smtClean="0">
                                    <a:solidFill>
                                      <a:schemeClr val="bg1"/>
                                    </a:solidFill>
                                    <a:latin typeface="Cambria Math" panose="02040503050406030204" pitchFamily="18" charset="0"/>
                                    <a:sym typeface="+mn-ea"/>
                                  </a:rPr>
                                  <m:t>𝑛</m:t>
                                </m:r>
                                <m:r>
                                  <a:rPr lang="en-US" altLang="zh-CN" b="0" i="1" dirty="0" smtClean="0">
                                    <a:solidFill>
                                      <a:schemeClr val="bg1"/>
                                    </a:solidFill>
                                    <a:latin typeface="Cambria Math" panose="02040503050406030204" pitchFamily="18" charset="0"/>
                                    <a:sym typeface="+mn-ea"/>
                                  </a:rPr>
                                  <m:t>+1</m:t>
                                </m:r>
                              </m:e>
                            </m:d>
                          </m:sup>
                        </m:sSup>
                        <m:d>
                          <m:dPr>
                            <m:ctrlPr>
                              <a:rPr lang="en-US" altLang="zh-CN" b="0" i="1" dirty="0" smtClean="0">
                                <a:solidFill>
                                  <a:schemeClr val="bg1"/>
                                </a:solidFill>
                                <a:latin typeface="Cambria Math" panose="02040503050406030204" pitchFamily="18" charset="0"/>
                                <a:sym typeface="+mn-ea"/>
                              </a:rPr>
                            </m:ctrlPr>
                          </m:dPr>
                          <m:e>
                            <m:r>
                              <a:rPr lang="zh-CN" altLang="en-US"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𝜉</m:t>
                            </m:r>
                          </m:e>
                        </m:d>
                      </m:num>
                      <m:den>
                        <m:d>
                          <m:dPr>
                            <m:ctrlPr>
                              <a:rPr lang="en-US" altLang="zh-CN" b="0" i="1" dirty="0" smtClean="0">
                                <a:solidFill>
                                  <a:schemeClr val="bg1"/>
                                </a:solidFill>
                                <a:latin typeface="Cambria Math" panose="02040503050406030204" pitchFamily="18" charset="0"/>
                                <a:sym typeface="+mn-ea"/>
                              </a:rPr>
                            </m:ctrlPr>
                          </m:dPr>
                          <m:e>
                            <m:r>
                              <a:rPr lang="en-US" altLang="zh-CN" b="0" i="1" dirty="0" smtClean="0">
                                <a:solidFill>
                                  <a:schemeClr val="bg1"/>
                                </a:solidFill>
                                <a:latin typeface="Cambria Math" panose="02040503050406030204" pitchFamily="18" charset="0"/>
                                <a:sym typeface="+mn-ea"/>
                              </a:rPr>
                              <m:t>𝑛</m:t>
                            </m:r>
                            <m:r>
                              <a:rPr lang="en-US" altLang="zh-CN" b="0" i="1" dirty="0" smtClean="0">
                                <a:solidFill>
                                  <a:schemeClr val="bg1"/>
                                </a:solidFill>
                                <a:latin typeface="Cambria Math" panose="02040503050406030204" pitchFamily="18" charset="0"/>
                                <a:sym typeface="+mn-ea"/>
                              </a:rPr>
                              <m:t>+1</m:t>
                            </m:r>
                          </m:e>
                        </m:d>
                        <m:r>
                          <a:rPr lang="en-US" altLang="zh-CN" b="0" i="1" dirty="0" smtClean="0">
                            <a:solidFill>
                              <a:schemeClr val="bg1"/>
                            </a:solidFill>
                            <a:latin typeface="Cambria Math" panose="02040503050406030204" pitchFamily="18" charset="0"/>
                            <a:sym typeface="+mn-ea"/>
                          </a:rPr>
                          <m:t>!</m:t>
                        </m:r>
                      </m:den>
                    </m:f>
                    <m:r>
                      <a:rPr lang="zh-CN" altLang="en-US" i="1" dirty="0" smtClean="0">
                        <a:solidFill>
                          <a:schemeClr val="bg1"/>
                        </a:solidFill>
                        <a:latin typeface="Cambria Math" panose="02040503050406030204" pitchFamily="18" charset="0"/>
                        <a:sym typeface="+mn-ea"/>
                      </a:rPr>
                      <m:t>𝜔</m:t>
                    </m:r>
                    <m:r>
                      <a:rPr lang="en-US" altLang="zh-CN" b="0" i="1" dirty="0" smtClean="0">
                        <a:solidFill>
                          <a:schemeClr val="bg1"/>
                        </a:solidFill>
                        <a:latin typeface="Cambria Math" panose="02040503050406030204" pitchFamily="18" charset="0"/>
                        <a:sym typeface="+mn-ea"/>
                      </a:rPr>
                      <m:t>(</m:t>
                    </m:r>
                    <m:r>
                      <a:rPr lang="en-US" altLang="zh-CN" b="0" i="1" dirty="0" smtClean="0">
                        <a:solidFill>
                          <a:schemeClr val="bg1"/>
                        </a:solidFill>
                        <a:latin typeface="Cambria Math" panose="02040503050406030204" pitchFamily="18" charset="0"/>
                        <a:sym typeface="+mn-ea"/>
                      </a:rPr>
                      <m:t>𝑥</m:t>
                    </m:r>
                    <m:r>
                      <a:rPr lang="en-US" altLang="zh-CN" b="0" i="1" dirty="0" smtClean="0">
                        <a:solidFill>
                          <a:schemeClr val="bg1"/>
                        </a:solidFill>
                        <a:latin typeface="Cambria Math" panose="02040503050406030204" pitchFamily="18" charset="0"/>
                        <a:sym typeface="+mn-ea"/>
                      </a:rPr>
                      <m:t>)</m:t>
                    </m:r>
                  </m:oMath>
                </a14:m>
                <a:r>
                  <a:rPr lang="en-US" altLang="zh-CN" dirty="0" smtClean="0">
                    <a:solidFill>
                      <a:schemeClr val="bg1"/>
                    </a:solidFill>
                    <a:sym typeface="+mn-ea"/>
                  </a:rPr>
                  <a:t>,</a:t>
                </a:r>
              </a:p>
              <a:p>
                <a:pPr eaLnBrk="0" hangingPunct="0"/>
                <a:r>
                  <a:rPr lang="zh-CN" altLang="en-US" dirty="0" smtClean="0">
                    <a:solidFill>
                      <a:schemeClr val="bg1"/>
                    </a:solidFill>
                    <a:sym typeface="+mn-ea"/>
                  </a:rPr>
                  <a:t>其中</a:t>
                </a:r>
                <a14:m>
                  <m:oMath xmlns:m="http://schemas.openxmlformats.org/officeDocument/2006/math">
                    <m:r>
                      <a:rPr lang="zh-CN" altLang="en-US" i="1" dirty="0">
                        <a:solidFill>
                          <a:schemeClr val="bg1"/>
                        </a:solidFill>
                        <a:latin typeface="Cambria Math" panose="02040503050406030204" pitchFamily="18" charset="0"/>
                        <a:sym typeface="+mn-ea"/>
                      </a:rPr>
                      <m:t>𝜔</m:t>
                    </m:r>
                    <m:r>
                      <a:rPr lang="en-US" altLang="zh-CN" i="1" dirty="0">
                        <a:solidFill>
                          <a:schemeClr val="bg1"/>
                        </a:solidFill>
                        <a:latin typeface="Cambria Math" panose="02040503050406030204" pitchFamily="18" charset="0"/>
                        <a:sym typeface="+mn-ea"/>
                      </a:rPr>
                      <m:t>(</m:t>
                    </m:r>
                    <m:r>
                      <a:rPr lang="en-US" altLang="zh-CN" i="1" dirty="0">
                        <a:solidFill>
                          <a:schemeClr val="bg1"/>
                        </a:solidFill>
                        <a:latin typeface="Cambria Math" panose="02040503050406030204" pitchFamily="18" charset="0"/>
                        <a:sym typeface="+mn-ea"/>
                      </a:rPr>
                      <m:t>𝑥</m:t>
                    </m:r>
                    <m:r>
                      <a:rPr lang="en-US" altLang="zh-CN" i="1" dirty="0">
                        <a:solidFill>
                          <a:schemeClr val="bg1"/>
                        </a:solidFill>
                        <a:latin typeface="Cambria Math" panose="02040503050406030204" pitchFamily="18" charset="0"/>
                        <a:sym typeface="+mn-ea"/>
                      </a:rPr>
                      <m:t>)=</m:t>
                    </m:r>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0</m:t>
                            </m:r>
                          </m:sub>
                        </m:sSub>
                      </m:e>
                    </m:d>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1</m:t>
                            </m:r>
                          </m:sub>
                        </m:sSub>
                      </m:e>
                    </m:d>
                    <m:r>
                      <a:rPr lang="en-US" altLang="zh-CN" i="1">
                        <a:solidFill>
                          <a:schemeClr val="bg1"/>
                        </a:solidFill>
                        <a:latin typeface="Cambria Math" panose="02040503050406030204" pitchFamily="18" charset="0"/>
                        <a:ea typeface="Cambria Math" panose="02040503050406030204" pitchFamily="18" charset="0"/>
                        <a:sym typeface="+mn-ea"/>
                      </a:rPr>
                      <m:t>⋯</m:t>
                    </m:r>
                    <m:d>
                      <m:dPr>
                        <m:ctrlPr>
                          <a:rPr lang="en-US" altLang="zh-CN" i="1">
                            <a:solidFill>
                              <a:schemeClr val="bg1"/>
                            </a:solidFill>
                            <a:latin typeface="Cambria Math" panose="02040503050406030204" pitchFamily="18" charset="0"/>
                            <a:ea typeface="Cambria Math" panose="02040503050406030204" pitchFamily="18" charset="0"/>
                            <a:sym typeface="+mn-ea"/>
                          </a:rPr>
                        </m:ctrlPr>
                      </m:dPr>
                      <m:e>
                        <m:r>
                          <a:rPr lang="en-US" altLang="zh-CN" i="1">
                            <a:solidFill>
                              <a:schemeClr val="bg1"/>
                            </a:solidFill>
                            <a:latin typeface="Cambria Math" panose="02040503050406030204" pitchFamily="18" charset="0"/>
                            <a:ea typeface="Cambria Math" panose="02040503050406030204" pitchFamily="18" charset="0"/>
                            <a:sym typeface="+mn-ea"/>
                          </a:rPr>
                          <m:t>𝑥</m:t>
                        </m:r>
                        <m:r>
                          <a:rPr lang="en-US" altLang="zh-CN" i="1">
                            <a:solidFill>
                              <a:schemeClr val="bg1"/>
                            </a:solidFill>
                            <a:latin typeface="Cambria Math" panose="02040503050406030204" pitchFamily="18" charset="0"/>
                            <a:ea typeface="Cambria Math" panose="02040503050406030204" pitchFamily="18" charset="0"/>
                            <a:sym typeface="+mn-ea"/>
                          </a:rPr>
                          <m:t>−</m:t>
                        </m:r>
                        <m:sSub>
                          <m:sSubPr>
                            <m:ctrlPr>
                              <a:rPr lang="en-US" altLang="zh-CN" i="1">
                                <a:solidFill>
                                  <a:schemeClr val="bg1"/>
                                </a:solidFill>
                                <a:latin typeface="Cambria Math" panose="02040503050406030204" pitchFamily="18" charset="0"/>
                                <a:ea typeface="Cambria Math" panose="02040503050406030204" pitchFamily="18" charset="0"/>
                                <a:sym typeface="+mn-ea"/>
                              </a:rPr>
                            </m:ctrlPr>
                          </m:sSubPr>
                          <m:e>
                            <m:r>
                              <a:rPr lang="en-US" altLang="zh-CN" i="1">
                                <a:solidFill>
                                  <a:schemeClr val="bg1"/>
                                </a:solidFill>
                                <a:latin typeface="Cambria Math" panose="02040503050406030204" pitchFamily="18" charset="0"/>
                                <a:ea typeface="Cambria Math" panose="02040503050406030204" pitchFamily="18" charset="0"/>
                                <a:sym typeface="+mn-ea"/>
                              </a:rPr>
                              <m:t>𝑥</m:t>
                            </m:r>
                          </m:e>
                          <m:sub>
                            <m:r>
                              <a:rPr lang="en-US" altLang="zh-CN" i="1">
                                <a:solidFill>
                                  <a:schemeClr val="bg1"/>
                                </a:solidFill>
                                <a:latin typeface="Cambria Math" panose="02040503050406030204" pitchFamily="18" charset="0"/>
                                <a:ea typeface="Cambria Math" panose="02040503050406030204" pitchFamily="18" charset="0"/>
                                <a:sym typeface="+mn-ea"/>
                              </a:rPr>
                              <m:t>𝑛</m:t>
                            </m:r>
                          </m:sub>
                        </m:sSub>
                      </m:e>
                    </m:d>
                  </m:oMath>
                </a14:m>
                <a:r>
                  <a:rPr lang="zh-CN" altLang="en-US" dirty="0" smtClean="0">
                    <a:solidFill>
                      <a:schemeClr val="bg1"/>
                    </a:solidFill>
                    <a:sym typeface="+mn-ea"/>
                  </a:rPr>
                  <a:t>。</a:t>
                </a:r>
                <a:endParaRPr lang="en-US" altLang="zh-CN" dirty="0" smtClean="0">
                  <a:solidFill>
                    <a:schemeClr val="bg1"/>
                  </a:solidFill>
                  <a:sym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bwMode="auto">
              <a:xfrm>
                <a:off x="5486416" y="457278"/>
                <a:ext cx="6705584" cy="4030527"/>
              </a:xfrm>
              <a:prstGeom prst="rect">
                <a:avLst/>
              </a:prstGeom>
              <a:blipFill rotWithShape="1">
                <a:blip r:embed="rId4"/>
                <a:stretch>
                  <a:fillRect l="-727" t="-1059" b="-1210"/>
                </a:stretch>
              </a:blipFill>
              <a:ln>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 name="文本框 3"/>
              <p:cNvSpPr txBox="1"/>
              <p:nvPr/>
            </p:nvSpPr>
            <p:spPr bwMode="auto">
              <a:xfrm>
                <a:off x="5562614" y="4724366"/>
                <a:ext cx="6324434" cy="1495922"/>
              </a:xfrm>
              <a:prstGeom prst="rect">
                <a:avLst/>
              </a:prstGeom>
              <a:noFill/>
              <a:ln>
                <a:noFill/>
              </a:ln>
            </p:spPr>
            <p:txBody>
              <a:bodyPr wrap="square" rtlCol="0">
                <a:spAutoFit/>
              </a:bodyPr>
              <a:lstStyle/>
              <a:p>
                <a:pPr eaLnBrk="0" hangingPunct="0">
                  <a:buFontTx/>
                  <a:buNone/>
                </a:pPr>
                <a:r>
                  <a:rPr lang="zh-CN" altLang="en-US" dirty="0" smtClean="0">
                    <a:solidFill>
                      <a:schemeClr val="bg1"/>
                    </a:solidFill>
                    <a:sym typeface="+mn-ea"/>
                  </a:rPr>
                  <a:t>注意：插值点</a:t>
                </a:r>
                <a14:m>
                  <m:oMath xmlns:m="http://schemas.openxmlformats.org/officeDocument/2006/math">
                    <m:r>
                      <a:rPr lang="en-US" altLang="zh-CN" i="1" dirty="0" smtClean="0">
                        <a:solidFill>
                          <a:schemeClr val="bg1"/>
                        </a:solidFill>
                        <a:latin typeface="Cambria Math" panose="02040503050406030204" pitchFamily="18" charset="0"/>
                        <a:sym typeface="+mn-ea"/>
                      </a:rPr>
                      <m:t>𝑥</m:t>
                    </m:r>
                  </m:oMath>
                </a14:m>
                <a:r>
                  <a:rPr lang="zh-CN" altLang="en-US" dirty="0" smtClean="0">
                    <a:solidFill>
                      <a:schemeClr val="bg1"/>
                    </a:solidFill>
                    <a:sym typeface="+mn-ea"/>
                  </a:rPr>
                  <a:t>如果偏离插值节点较远，插值效果可能不理想，所以说，外推过程是不可靠的。</a:t>
                </a:r>
                <a:endParaRPr lang="en-US" altLang="zh-CN" dirty="0" smtClean="0">
                  <a:solidFill>
                    <a:schemeClr val="bg1"/>
                  </a:solidFill>
                  <a:sym typeface="+mn-ea"/>
                </a:endParaRPr>
              </a:p>
              <a:p>
                <a:pPr eaLnBrk="0" hangingPunct="0">
                  <a:buFontTx/>
                  <a:buNone/>
                </a:pPr>
                <a:r>
                  <a:rPr lang="zh-CN" altLang="en-US" dirty="0" smtClean="0">
                    <a:solidFill>
                      <a:schemeClr val="bg1"/>
                    </a:solidFill>
                    <a:sym typeface="+mn-ea"/>
                  </a:rPr>
                  <a:t>另外，由于拉格朗日余项定理中含有</a:t>
                </a:r>
                <a14:m>
                  <m:oMath xmlns:m="http://schemas.openxmlformats.org/officeDocument/2006/math">
                    <m:sSup>
                      <m:sSup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𝑓</m:t>
                        </m:r>
                      </m:e>
                      <m:sup>
                        <m:d>
                          <m:d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𝑛</m:t>
                            </m:r>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e>
                        </m:d>
                      </m:sup>
                    </m:sSup>
                    <m:d>
                      <m:d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zh-CN" altLang="en-US"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𝜉</m:t>
                        </m:r>
                      </m:e>
                    </m:d>
                  </m:oMath>
                </a14:m>
                <a:r>
                  <a:rPr lang="zh-CN" altLang="en-US" dirty="0" smtClean="0">
                    <a:solidFill>
                      <a:schemeClr val="bg1"/>
                    </a:solidFill>
                    <a:sym typeface="+mn-ea"/>
                  </a:rPr>
                  <a:t>，这就要求</a:t>
                </a:r>
                <a14:m>
                  <m:oMath xmlns:m="http://schemas.openxmlformats.org/officeDocument/2006/math">
                    <m:r>
                      <a:rPr lang="en-US" altLang="zh-CN" i="1" dirty="0" smtClean="0">
                        <a:solidFill>
                          <a:schemeClr val="bg1"/>
                        </a:solidFill>
                        <a:latin typeface="Cambria Math" panose="02040503050406030204" pitchFamily="18" charset="0"/>
                        <a:sym typeface="+mn-ea"/>
                      </a:rPr>
                      <m:t>𝑓</m:t>
                    </m:r>
                    <m:r>
                      <a:rPr lang="en-US" altLang="zh-CN" i="1" dirty="0" smtClean="0">
                        <a:solidFill>
                          <a:schemeClr val="bg1"/>
                        </a:solidFill>
                        <a:latin typeface="Cambria Math" panose="02040503050406030204" pitchFamily="18" charset="0"/>
                        <a:sym typeface="+mn-ea"/>
                      </a:rPr>
                      <m:t>(</m:t>
                    </m:r>
                    <m:r>
                      <a:rPr lang="en-US" altLang="zh-CN" i="1" dirty="0" smtClean="0">
                        <a:solidFill>
                          <a:schemeClr val="bg1"/>
                        </a:solidFill>
                        <a:latin typeface="Cambria Math" panose="02040503050406030204" pitchFamily="18" charset="0"/>
                        <a:sym typeface="+mn-ea"/>
                      </a:rPr>
                      <m:t>𝑥</m:t>
                    </m:r>
                    <m:r>
                      <a:rPr lang="en-US" altLang="zh-CN" i="1" dirty="0" smtClean="0">
                        <a:solidFill>
                          <a:schemeClr val="bg1"/>
                        </a:solidFill>
                        <a:latin typeface="Cambria Math" panose="02040503050406030204" pitchFamily="18" charset="0"/>
                        <a:sym typeface="+mn-ea"/>
                      </a:rPr>
                      <m:t>)</m:t>
                    </m:r>
                  </m:oMath>
                </a14:m>
                <a:r>
                  <a:rPr lang="zh-CN" altLang="en-US" dirty="0" smtClean="0">
                    <a:solidFill>
                      <a:schemeClr val="bg1"/>
                    </a:solidFill>
                    <a:sym typeface="+mn-ea"/>
                  </a:rPr>
                  <a:t>足够光滑。若</a:t>
                </a:r>
                <a14:m>
                  <m:oMath xmlns:m="http://schemas.openxmlformats.org/officeDocument/2006/math">
                    <m:r>
                      <a:rPr lang="en-US" altLang="zh-CN" i="1" dirty="0" smtClean="0">
                        <a:solidFill>
                          <a:schemeClr val="bg1"/>
                        </a:solidFill>
                        <a:latin typeface="Cambria Math" panose="02040503050406030204" pitchFamily="18" charset="0"/>
                        <a:sym typeface="+mn-ea"/>
                      </a:rPr>
                      <m:t>𝑓</m:t>
                    </m:r>
                    <m:r>
                      <a:rPr lang="en-US" altLang="zh-CN" i="1" dirty="0" smtClean="0">
                        <a:solidFill>
                          <a:schemeClr val="bg1"/>
                        </a:solidFill>
                        <a:latin typeface="Cambria Math" panose="02040503050406030204" pitchFamily="18" charset="0"/>
                        <a:sym typeface="+mn-ea"/>
                      </a:rPr>
                      <m:t>(</m:t>
                    </m:r>
                    <m:r>
                      <a:rPr lang="en-US" altLang="zh-CN" i="1" dirty="0" smtClean="0">
                        <a:solidFill>
                          <a:schemeClr val="bg1"/>
                        </a:solidFill>
                        <a:latin typeface="Cambria Math" panose="02040503050406030204" pitchFamily="18" charset="0"/>
                        <a:sym typeface="+mn-ea"/>
                      </a:rPr>
                      <m:t>𝑥</m:t>
                    </m:r>
                    <m:r>
                      <a:rPr lang="en-US" altLang="zh-CN" i="1" dirty="0" smtClean="0">
                        <a:solidFill>
                          <a:schemeClr val="bg1"/>
                        </a:solidFill>
                        <a:latin typeface="Cambria Math" panose="02040503050406030204" pitchFamily="18" charset="0"/>
                        <a:sym typeface="+mn-ea"/>
                      </a:rPr>
                      <m:t>)</m:t>
                    </m:r>
                  </m:oMath>
                </a14:m>
                <a:r>
                  <a:rPr lang="zh-CN" altLang="en-US" dirty="0" smtClean="0">
                    <a:solidFill>
                      <a:schemeClr val="bg1"/>
                    </a:solidFill>
                    <a:sym typeface="+mn-ea"/>
                  </a:rPr>
                  <a:t>光滑性差，则选用代数插值不一定有效。</a:t>
                </a:r>
                <a:endParaRPr lang="zh-CN" altLang="en-US" dirty="0">
                  <a:solidFill>
                    <a:schemeClr val="bg1"/>
                  </a:solidFill>
                  <a:sym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bwMode="auto">
              <a:xfrm>
                <a:off x="5562614" y="4724366"/>
                <a:ext cx="6324434" cy="1495922"/>
              </a:xfrm>
              <a:prstGeom prst="rect">
                <a:avLst/>
              </a:prstGeom>
              <a:blipFill rotWithShape="1">
                <a:blip r:embed="rId5"/>
                <a:stretch>
                  <a:fillRect l="-868" t="-3265" b="-4898"/>
                </a:stretch>
              </a:blipFill>
              <a:ln>
                <a:noFill/>
              </a:ln>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7" end="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8" end="8"/>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609600" y="273050"/>
            <a:ext cx="4572024" cy="1162050"/>
          </a:xfrm>
        </p:spPr>
        <p:txBody>
          <a:bodyPr/>
          <a:lstStyle/>
          <a:p>
            <a:r>
              <a:rPr lang="en-US" altLang="zh-CN" sz="3600"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1.3</a:t>
            </a:r>
            <a:r>
              <a:rPr lang="en-US" altLang="zh-CN" sz="3600" dirty="0" smtClean="0">
                <a:solidFill>
                  <a:srgbClr val="FF0000"/>
                </a:solidFill>
                <a:latin typeface="全新硬笔行书简" panose="02010600040101010101" pitchFamily="2" charset="-122"/>
                <a:ea typeface="全新硬笔行书简" panose="02010600040101010101" pitchFamily="2" charset="-122"/>
              </a:rPr>
              <a:t> </a:t>
            </a:r>
            <a:r>
              <a:rPr lang="zh-CN" altLang="en-US" sz="3600" dirty="0" smtClean="0">
                <a:solidFill>
                  <a:srgbClr val="FF0000"/>
                </a:solidFill>
                <a:latin typeface="全新硬笔行书简" panose="02010600040101010101" pitchFamily="2" charset="-122"/>
                <a:ea typeface="全新硬笔行书简" panose="02010600040101010101" pitchFamily="2" charset="-122"/>
              </a:rPr>
              <a:t>拉格朗日插值余项</a:t>
            </a:r>
          </a:p>
        </p:txBody>
      </p:sp>
      <mc:AlternateContent xmlns:mc="http://schemas.openxmlformats.org/markup-compatibility/2006" xmlns:a14="http://schemas.microsoft.com/office/drawing/2010/main">
        <mc:Choice Requires="a14">
          <p:sp>
            <p:nvSpPr>
              <p:cNvPr id="3" name="文本占位符 2"/>
              <p:cNvSpPr>
                <a:spLocks noGrp="1"/>
              </p:cNvSpPr>
              <p:nvPr>
                <p:ph type="body" sz="half" idx="2"/>
              </p:nvPr>
            </p:nvSpPr>
            <p:spPr/>
            <p:txBody>
              <a:bodyPr/>
              <a:lstStyle/>
              <a:p>
                <a:pPr eaLnBrk="1" hangingPunct="1"/>
                <a:r>
                  <a:rPr lang="en-US" altLang="zh-CN" sz="2000" dirty="0" smtClean="0">
                    <a:solidFill>
                      <a:schemeClr val="bg1"/>
                    </a:solidFill>
                  </a:rPr>
                  <a:t>1.3.2 </a:t>
                </a:r>
                <a:r>
                  <a:rPr lang="zh-CN" altLang="en-US" sz="2000" dirty="0" smtClean="0">
                    <a:solidFill>
                      <a:schemeClr val="bg1"/>
                    </a:solidFill>
                  </a:rPr>
                  <a:t>误差的事后估计</a:t>
                </a:r>
                <a:endParaRPr lang="en-US" altLang="zh-CN" sz="2000" dirty="0" smtClean="0">
                  <a:solidFill>
                    <a:schemeClr val="bg1"/>
                  </a:solidFill>
                </a:endParaRPr>
              </a:p>
              <a:p>
                <a:pPr eaLnBrk="1" hangingPunct="1"/>
                <a:r>
                  <a:rPr lang="en-US" altLang="zh-CN"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拉格朗日插值问题中只提供了节点处的函数值，而没给出具体的分析式子，也就是说余项式中</a:t>
                </a:r>
                <a14:m>
                  <m:oMath xmlns:m="http://schemas.openxmlformats.org/officeDocument/2006/math">
                    <m:sSup>
                      <m:sSupPr>
                        <m:ctrlPr>
                          <a:rPr lang="en-US" altLang="zh-CN" sz="2000" i="1" dirty="0">
                            <a:solidFill>
                              <a:schemeClr val="bg1"/>
                            </a:solidFill>
                            <a:latin typeface="Cambria Math" panose="02040503050406030204" pitchFamily="18" charset="0"/>
                            <a:sym typeface="+mn-ea"/>
                          </a:rPr>
                        </m:ctrlPr>
                      </m:sSupPr>
                      <m:e>
                        <m:r>
                          <a:rPr lang="en-US" altLang="zh-CN" sz="2000" i="1" dirty="0">
                            <a:solidFill>
                              <a:schemeClr val="bg1"/>
                            </a:solidFill>
                            <a:latin typeface="Cambria Math" panose="02040503050406030204" pitchFamily="18" charset="0"/>
                            <a:sym typeface="+mn-ea"/>
                          </a:rPr>
                          <m:t>𝑓</m:t>
                        </m:r>
                      </m:e>
                      <m:sup>
                        <m:d>
                          <m:dPr>
                            <m:ctrlPr>
                              <a:rPr lang="en-US" altLang="zh-CN" sz="2000" i="1" dirty="0">
                                <a:solidFill>
                                  <a:schemeClr val="bg1"/>
                                </a:solidFill>
                                <a:latin typeface="Cambria Math" panose="02040503050406030204" pitchFamily="18" charset="0"/>
                                <a:sym typeface="+mn-ea"/>
                              </a:rPr>
                            </m:ctrlPr>
                          </m:dPr>
                          <m:e>
                            <m:r>
                              <a:rPr lang="en-US" altLang="zh-CN" sz="2000" i="1" dirty="0">
                                <a:solidFill>
                                  <a:schemeClr val="bg1"/>
                                </a:solidFill>
                                <a:latin typeface="Cambria Math" panose="02040503050406030204" pitchFamily="18" charset="0"/>
                                <a:sym typeface="+mn-ea"/>
                              </a:rPr>
                              <m:t>𝑛</m:t>
                            </m:r>
                            <m:r>
                              <a:rPr lang="en-US" altLang="zh-CN" sz="2000" i="1" dirty="0">
                                <a:solidFill>
                                  <a:schemeClr val="bg1"/>
                                </a:solidFill>
                                <a:latin typeface="Cambria Math" panose="02040503050406030204" pitchFamily="18" charset="0"/>
                                <a:sym typeface="+mn-ea"/>
                              </a:rPr>
                              <m:t>+1</m:t>
                            </m:r>
                          </m:e>
                        </m:d>
                      </m:sup>
                    </m:sSup>
                    <m:d>
                      <m:dPr>
                        <m:ctrlPr>
                          <a:rPr lang="en-US" altLang="zh-CN" sz="2000" i="1" dirty="0">
                            <a:solidFill>
                              <a:schemeClr val="bg1"/>
                            </a:solidFill>
                            <a:latin typeface="Cambria Math" panose="02040503050406030204" pitchFamily="18" charset="0"/>
                            <a:sym typeface="+mn-ea"/>
                          </a:rPr>
                        </m:ctrlPr>
                      </m:dPr>
                      <m:e>
                        <m:r>
                          <a:rPr lang="zh-CN" altLang="en-US"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𝜉</m:t>
                        </m:r>
                      </m:e>
                    </m:d>
                  </m:oMath>
                </a14:m>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的大小并不知道，因此得用余项公式估计插值误差是困难的。</a:t>
                </a:r>
                <a:endParaRPr lang="en-US" altLang="zh-CN"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eaLnBrk="1" hangingPunct="1"/>
                <a:r>
                  <a:rPr lang="en-US" altLang="zh-CN"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为了对插值进行误差分析，常选用两组不全相同的另外</a:t>
                </a:r>
                <a:r>
                  <a:rPr lang="en-US" altLang="zh-CN"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n+1</a:t>
                </a:r>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个节点计算出插值点</a:t>
                </a:r>
                <a:r>
                  <a:rPr lang="en-US" altLang="zh-CN"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x</a:t>
                </a:r>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处的近似值，然后得用这两个近似值来估计误差。</a:t>
                </a:r>
                <a:endParaRPr lang="en-US" altLang="zh-CN"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eaLnBrk="1" hangingPunct="1"/>
                <a:r>
                  <a:rPr lang="en-US" altLang="zh-CN"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这种直接用计算结果来估计误差的方法，称为</a:t>
                </a:r>
                <a:r>
                  <a:rPr lang="zh-CN" altLang="en-US" sz="2000"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事后估计法</a:t>
                </a:r>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endParaRPr lang="en-US" altLang="zh-CN"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3" name="文本占位符 2"/>
              <p:cNvSpPr>
                <a:spLocks noGrp="1" noRot="1" noChangeAspect="1" noMove="1" noResize="1" noEditPoints="1" noAdjustHandles="1" noChangeArrowheads="1" noChangeShapeType="1" noTextEdit="1"/>
              </p:cNvSpPr>
              <p:nvPr>
                <p:ph type="body" sz="half" idx="2"/>
              </p:nvPr>
            </p:nvSpPr>
            <p:spPr>
              <a:blipFill rotWithShape="1">
                <a:blip r:embed="rId3"/>
                <a:stretch>
                  <a:fillRect l="-1520" t="-1039" r="-729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 name="文本框 5"/>
              <p:cNvSpPr txBox="1"/>
              <p:nvPr/>
            </p:nvSpPr>
            <p:spPr bwMode="auto">
              <a:xfrm>
                <a:off x="5486416" y="304882"/>
                <a:ext cx="6705584" cy="3921330"/>
              </a:xfrm>
              <a:prstGeom prst="rect">
                <a:avLst/>
              </a:prstGeom>
              <a:noFill/>
              <a:ln>
                <a:noFill/>
              </a:ln>
            </p:spPr>
            <p:txBody>
              <a:bodyPr wrap="square" rtlCol="0">
                <a:spAutoFit/>
              </a:bodyPr>
              <a:lstStyle/>
              <a:p>
                <a:pPr eaLnBrk="0" hangingPunct="0"/>
                <a:r>
                  <a:rPr lang="zh-CN" altLang="en-US" dirty="0" smtClean="0">
                    <a:solidFill>
                      <a:schemeClr val="bg1"/>
                    </a:solidFill>
                    <a:sym typeface="+mn-ea"/>
                  </a:rPr>
                  <a:t>考察</a:t>
                </a:r>
                <a:r>
                  <a:rPr lang="en-US" altLang="zh-CN" dirty="0" smtClean="0">
                    <a:solidFill>
                      <a:schemeClr val="bg1"/>
                    </a:solidFill>
                    <a:sym typeface="+mn-ea"/>
                  </a:rPr>
                  <a:t>n+1</a:t>
                </a:r>
                <a:r>
                  <a:rPr lang="zh-CN" altLang="en-US" dirty="0" smtClean="0">
                    <a:solidFill>
                      <a:schemeClr val="bg1"/>
                    </a:solidFill>
                    <a:sym typeface="+mn-ea"/>
                  </a:rPr>
                  <a:t>个节点</a:t>
                </a:r>
                <a14:m>
                  <m:oMath xmlns:m="http://schemas.openxmlformats.org/officeDocument/2006/math">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𝑥</m:t>
                        </m:r>
                      </m:e>
                      <m:sub>
                        <m:r>
                          <a:rPr lang="en-US" altLang="zh-CN" i="1">
                            <a:solidFill>
                              <a:schemeClr val="bg1"/>
                            </a:solidFill>
                            <a:latin typeface="Cambria Math" panose="02040503050406030204" pitchFamily="18" charset="0"/>
                            <a:ea typeface="全新硬笔行书简" panose="02010600040101010101" pitchFamily="2" charset="-122"/>
                          </a:rPr>
                          <m:t>0</m:t>
                        </m:r>
                      </m:sub>
                    </m:sSub>
                    <m:r>
                      <a:rPr lang="en-US" altLang="zh-CN" i="1">
                        <a:solidFill>
                          <a:schemeClr val="bg1"/>
                        </a:solidFill>
                        <a:latin typeface="Cambria Math" panose="02040503050406030204" pitchFamily="18" charset="0"/>
                        <a:ea typeface="全新硬笔行书简" panose="02010600040101010101" pitchFamily="2" charset="-122"/>
                      </a:rPr>
                      <m:t>,</m:t>
                    </m:r>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𝑥</m:t>
                        </m:r>
                      </m:e>
                      <m:sub>
                        <m:r>
                          <a:rPr lang="en-US" altLang="zh-CN" i="1">
                            <a:solidFill>
                              <a:schemeClr val="bg1"/>
                            </a:solidFill>
                            <a:latin typeface="Cambria Math" panose="02040503050406030204" pitchFamily="18" charset="0"/>
                            <a:ea typeface="全新硬笔行书简" panose="02010600040101010101" pitchFamily="2" charset="-122"/>
                          </a:rPr>
                          <m:t>1</m:t>
                        </m:r>
                      </m:sub>
                    </m:sSub>
                    <m:r>
                      <a:rPr lang="en-US" altLang="zh-CN" i="1">
                        <a:solidFill>
                          <a:schemeClr val="bg1"/>
                        </a:solidFill>
                        <a:latin typeface="Cambria Math" panose="02040503050406030204" pitchFamily="18" charset="0"/>
                        <a:ea typeface="全新硬笔行书简" panose="02010600040101010101" pitchFamily="2" charset="-122"/>
                      </a:rPr>
                      <m:t>,</m:t>
                    </m:r>
                    <m:r>
                      <a:rPr lang="en-US" altLang="zh-CN" i="1">
                        <a:solidFill>
                          <a:schemeClr val="bg1"/>
                        </a:solidFill>
                        <a:latin typeface="Cambria Math" panose="02040503050406030204" pitchFamily="18" charset="0"/>
                        <a:ea typeface="Cambria Math" panose="02040503050406030204" pitchFamily="18" charset="0"/>
                      </a:rPr>
                      <m:t>⋯,</m:t>
                    </m:r>
                    <m:sSub>
                      <m:sSubPr>
                        <m:ctrlPr>
                          <a:rPr lang="en-US" altLang="zh-CN" i="1">
                            <a:solidFill>
                              <a:schemeClr val="bg1"/>
                            </a:solidFill>
                            <a:latin typeface="Cambria Math" panose="02040503050406030204" pitchFamily="18" charset="0"/>
                            <a:ea typeface="Cambria Math" panose="02040503050406030204" pitchFamily="18" charset="0"/>
                          </a:rPr>
                        </m:ctrlPr>
                      </m:sSubPr>
                      <m:e>
                        <m:r>
                          <a:rPr lang="en-US" altLang="zh-CN" i="1">
                            <a:solidFill>
                              <a:schemeClr val="bg1"/>
                            </a:solidFill>
                            <a:latin typeface="Cambria Math" panose="02040503050406030204" pitchFamily="18" charset="0"/>
                            <a:ea typeface="Cambria Math" panose="02040503050406030204" pitchFamily="18" charset="0"/>
                          </a:rPr>
                          <m:t>𝑥</m:t>
                        </m:r>
                      </m:e>
                      <m:sub>
                        <m:r>
                          <a:rPr lang="en-US" altLang="zh-CN" i="1">
                            <a:solidFill>
                              <a:schemeClr val="bg1"/>
                            </a:solidFill>
                            <a:latin typeface="Cambria Math" panose="02040503050406030204" pitchFamily="18" charset="0"/>
                            <a:ea typeface="Cambria Math" panose="02040503050406030204" pitchFamily="18" charset="0"/>
                          </a:rPr>
                          <m:t>𝑛</m:t>
                        </m:r>
                      </m:sub>
                    </m:sSub>
                  </m:oMath>
                </a14:m>
                <a:r>
                  <a:rPr lang="zh-CN" altLang="en-US" dirty="0" smtClean="0">
                    <a:solidFill>
                      <a:schemeClr val="bg1"/>
                    </a:solidFill>
                    <a:sym typeface="+mn-ea"/>
                  </a:rPr>
                  <a:t>，求出</a:t>
                </a:r>
                <a:r>
                  <a:rPr lang="en-US" altLang="zh-CN" dirty="0" smtClean="0">
                    <a:solidFill>
                      <a:schemeClr val="bg1"/>
                    </a:solidFill>
                    <a:sym typeface="+mn-ea"/>
                  </a:rPr>
                  <a:t>x</a:t>
                </a:r>
                <a:r>
                  <a:rPr lang="zh-CN" altLang="en-US" dirty="0" smtClean="0">
                    <a:solidFill>
                      <a:schemeClr val="bg1"/>
                    </a:solidFill>
                    <a:sym typeface="+mn-ea"/>
                  </a:rPr>
                  <a:t>处的插值得到一个近似值</a:t>
                </a:r>
                <a:r>
                  <a:rPr lang="zh-CN" altLang="en-US" dirty="0">
                    <a:solidFill>
                      <a:schemeClr val="bg1"/>
                    </a:solidFill>
                    <a:sym typeface="+mn-ea"/>
                  </a:rPr>
                  <a:t>记</a:t>
                </a:r>
                <a14:m>
                  <m:oMath xmlns:m="http://schemas.openxmlformats.org/officeDocument/2006/math">
                    <m:r>
                      <a:rPr lang="zh-CN" altLang="en-US" i="1" smtClean="0">
                        <a:solidFill>
                          <a:schemeClr val="bg1"/>
                        </a:solidFill>
                        <a:latin typeface="Cambria Math" panose="02040503050406030204" pitchFamily="18" charset="0"/>
                        <a:sym typeface="+mn-ea"/>
                      </a:rPr>
                      <m:t>为</m:t>
                    </m:r>
                    <m:sSub>
                      <m:sSubPr>
                        <m:ctrlPr>
                          <a:rPr lang="en-US" altLang="zh-CN"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𝑦</m:t>
                        </m:r>
                      </m:e>
                      <m:sub>
                        <m:r>
                          <a:rPr lang="en-US" altLang="zh-CN" b="0" i="1" smtClean="0">
                            <a:solidFill>
                              <a:schemeClr val="bg1"/>
                            </a:solidFill>
                            <a:latin typeface="Cambria Math" panose="02040503050406030204" pitchFamily="18" charset="0"/>
                            <a:sym typeface="+mn-ea"/>
                          </a:rPr>
                          <m:t>1</m:t>
                        </m:r>
                      </m:sub>
                    </m:sSub>
                  </m:oMath>
                </a14:m>
                <a:r>
                  <a:rPr lang="en-US" altLang="zh-CN" dirty="0" smtClean="0">
                    <a:solidFill>
                      <a:schemeClr val="bg1"/>
                    </a:solidFill>
                    <a:sym typeface="+mn-ea"/>
                  </a:rPr>
                  <a:t>,</a:t>
                </a:r>
                <a:r>
                  <a:rPr lang="zh-CN" altLang="en-US" dirty="0" smtClean="0">
                    <a:solidFill>
                      <a:schemeClr val="bg1"/>
                    </a:solidFill>
                    <a:sym typeface="+mn-ea"/>
                  </a:rPr>
                  <a:t>然后考察跟前面不完全相同的另</a:t>
                </a:r>
                <a:r>
                  <a:rPr lang="en-US" altLang="zh-CN" dirty="0" smtClean="0">
                    <a:solidFill>
                      <a:schemeClr val="bg1"/>
                    </a:solidFill>
                    <a:sym typeface="+mn-ea"/>
                  </a:rPr>
                  <a:t>n+1</a:t>
                </a:r>
                <a:r>
                  <a:rPr lang="zh-CN" altLang="en-US" dirty="0" smtClean="0">
                    <a:solidFill>
                      <a:schemeClr val="bg1"/>
                    </a:solidFill>
                    <a:sym typeface="+mn-ea"/>
                  </a:rPr>
                  <a:t>个节点，如</a:t>
                </a:r>
                <a14:m>
                  <m:oMath xmlns:m="http://schemas.openxmlformats.org/officeDocument/2006/math">
                    <m:sSubSup>
                      <m:sSubSupPr>
                        <m:ctrlPr>
                          <a:rPr lang="en-US" altLang="zh-CN" i="1" smtClean="0">
                            <a:solidFill>
                              <a:schemeClr val="bg1"/>
                            </a:solidFill>
                            <a:latin typeface="Cambria Math" panose="02040503050406030204" pitchFamily="18" charset="0"/>
                            <a:ea typeface="全新硬笔行书简" panose="02010600040101010101" pitchFamily="2" charset="-122"/>
                          </a:rPr>
                        </m:ctrlPr>
                      </m:sSubSupPr>
                      <m:e>
                        <m:r>
                          <a:rPr lang="en-US" altLang="zh-CN" b="0" i="1" smtClean="0">
                            <a:solidFill>
                              <a:schemeClr val="bg1"/>
                            </a:solidFill>
                            <a:latin typeface="Cambria Math" panose="02040503050406030204" pitchFamily="18" charset="0"/>
                            <a:ea typeface="全新硬笔行书简" panose="02010600040101010101" pitchFamily="2" charset="-122"/>
                          </a:rPr>
                          <m:t>𝑥</m:t>
                        </m:r>
                      </m:e>
                      <m:sub>
                        <m:r>
                          <a:rPr lang="en-US" altLang="zh-CN" b="0" i="1" smtClean="0">
                            <a:solidFill>
                              <a:schemeClr val="bg1"/>
                            </a:solidFill>
                            <a:latin typeface="Cambria Math" panose="02040503050406030204" pitchFamily="18" charset="0"/>
                            <a:ea typeface="全新硬笔行书简" panose="02010600040101010101" pitchFamily="2" charset="-122"/>
                          </a:rPr>
                          <m:t>0</m:t>
                        </m:r>
                      </m:sub>
                      <m:sup>
                        <m:r>
                          <a:rPr lang="en-US" altLang="zh-CN" b="0" i="1" smtClean="0">
                            <a:solidFill>
                              <a:schemeClr val="bg1"/>
                            </a:solidFill>
                            <a:latin typeface="Cambria Math" panose="02040503050406030204" pitchFamily="18" charset="0"/>
                            <a:ea typeface="全新硬笔行书简" panose="02010600040101010101" pitchFamily="2" charset="-122"/>
                          </a:rPr>
                          <m:t>′</m:t>
                        </m:r>
                      </m:sup>
                    </m:sSubSup>
                    <m:r>
                      <a:rPr lang="en-US" altLang="zh-CN" i="1">
                        <a:solidFill>
                          <a:schemeClr val="bg1"/>
                        </a:solidFill>
                        <a:latin typeface="Cambria Math" panose="02040503050406030204" pitchFamily="18" charset="0"/>
                        <a:ea typeface="全新硬笔行书简" panose="02010600040101010101" pitchFamily="2" charset="-122"/>
                      </a:rPr>
                      <m:t>,</m:t>
                    </m:r>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𝑥</m:t>
                        </m:r>
                      </m:e>
                      <m:sub>
                        <m:r>
                          <a:rPr lang="en-US" altLang="zh-CN" i="1">
                            <a:solidFill>
                              <a:schemeClr val="bg1"/>
                            </a:solidFill>
                            <a:latin typeface="Cambria Math" panose="02040503050406030204" pitchFamily="18" charset="0"/>
                            <a:ea typeface="全新硬笔行书简" panose="02010600040101010101" pitchFamily="2" charset="-122"/>
                          </a:rPr>
                          <m:t>1</m:t>
                        </m:r>
                      </m:sub>
                    </m:sSub>
                    <m:r>
                      <a:rPr lang="en-US" altLang="zh-CN" i="1">
                        <a:solidFill>
                          <a:schemeClr val="bg1"/>
                        </a:solidFill>
                        <a:latin typeface="Cambria Math" panose="02040503050406030204" pitchFamily="18" charset="0"/>
                        <a:ea typeface="全新硬笔行书简" panose="02010600040101010101" pitchFamily="2" charset="-122"/>
                      </a:rPr>
                      <m:t>,</m:t>
                    </m:r>
                    <m:r>
                      <a:rPr lang="en-US" altLang="zh-CN" i="1">
                        <a:solidFill>
                          <a:schemeClr val="bg1"/>
                        </a:solidFill>
                        <a:latin typeface="Cambria Math" panose="02040503050406030204" pitchFamily="18" charset="0"/>
                        <a:ea typeface="Cambria Math" panose="02040503050406030204" pitchFamily="18" charset="0"/>
                      </a:rPr>
                      <m:t>⋯,</m:t>
                    </m:r>
                    <m:sSub>
                      <m:sSubPr>
                        <m:ctrlPr>
                          <a:rPr lang="en-US" altLang="zh-CN" i="1">
                            <a:solidFill>
                              <a:schemeClr val="bg1"/>
                            </a:solidFill>
                            <a:latin typeface="Cambria Math" panose="02040503050406030204" pitchFamily="18" charset="0"/>
                            <a:ea typeface="Cambria Math" panose="02040503050406030204" pitchFamily="18" charset="0"/>
                          </a:rPr>
                        </m:ctrlPr>
                      </m:sSubPr>
                      <m:e>
                        <m:r>
                          <a:rPr lang="en-US" altLang="zh-CN" i="1">
                            <a:solidFill>
                              <a:schemeClr val="bg1"/>
                            </a:solidFill>
                            <a:latin typeface="Cambria Math" panose="02040503050406030204" pitchFamily="18" charset="0"/>
                            <a:ea typeface="Cambria Math" panose="02040503050406030204" pitchFamily="18" charset="0"/>
                          </a:rPr>
                          <m:t>𝑥</m:t>
                        </m:r>
                      </m:e>
                      <m:sub>
                        <m:r>
                          <a:rPr lang="en-US" altLang="zh-CN" i="1">
                            <a:solidFill>
                              <a:schemeClr val="bg1"/>
                            </a:solidFill>
                            <a:latin typeface="Cambria Math" panose="02040503050406030204" pitchFamily="18" charset="0"/>
                            <a:ea typeface="Cambria Math" panose="02040503050406030204" pitchFamily="18" charset="0"/>
                          </a:rPr>
                          <m:t>𝑛</m:t>
                        </m:r>
                      </m:sub>
                    </m:sSub>
                  </m:oMath>
                </a14:m>
                <a:r>
                  <a:rPr lang="en-US" altLang="zh-CN" dirty="0" smtClean="0">
                    <a:solidFill>
                      <a:schemeClr val="bg1"/>
                    </a:solidFill>
                    <a:sym typeface="+mn-ea"/>
                  </a:rPr>
                  <a:t>,</a:t>
                </a:r>
                <a:r>
                  <a:rPr lang="zh-CN" altLang="en-US" dirty="0" smtClean="0">
                    <a:solidFill>
                      <a:schemeClr val="bg1"/>
                    </a:solidFill>
                    <a:sym typeface="+mn-ea"/>
                  </a:rPr>
                  <a:t>再次求得</a:t>
                </a:r>
                <a:r>
                  <a:rPr lang="en-US" altLang="zh-CN" dirty="0" smtClean="0">
                    <a:solidFill>
                      <a:schemeClr val="bg1"/>
                    </a:solidFill>
                    <a:sym typeface="+mn-ea"/>
                  </a:rPr>
                  <a:t>x</a:t>
                </a:r>
                <a:r>
                  <a:rPr lang="zh-CN" altLang="en-US" dirty="0" smtClean="0">
                    <a:solidFill>
                      <a:schemeClr val="bg1"/>
                    </a:solidFill>
                    <a:sym typeface="+mn-ea"/>
                  </a:rPr>
                  <a:t>处的插值得到第二个近似值记为</a:t>
                </a:r>
                <a14:m>
                  <m:oMath xmlns:m="http://schemas.openxmlformats.org/officeDocument/2006/math">
                    <m:sSub>
                      <m:sSubPr>
                        <m:ctrlPr>
                          <a:rPr lang="en-US" altLang="zh-CN"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𝑦</m:t>
                        </m:r>
                      </m:e>
                      <m:sub>
                        <m:r>
                          <a:rPr lang="en-US" altLang="zh-CN" b="0" i="1" smtClean="0">
                            <a:solidFill>
                              <a:schemeClr val="bg1"/>
                            </a:solidFill>
                            <a:latin typeface="Cambria Math" panose="02040503050406030204" pitchFamily="18" charset="0"/>
                            <a:sym typeface="+mn-ea"/>
                          </a:rPr>
                          <m:t>2</m:t>
                        </m:r>
                      </m:sub>
                    </m:sSub>
                  </m:oMath>
                </a14:m>
                <a:r>
                  <a:rPr lang="en-US" altLang="zh-CN" dirty="0" smtClean="0">
                    <a:solidFill>
                      <a:schemeClr val="bg1"/>
                    </a:solidFill>
                    <a:sym typeface="+mn-ea"/>
                  </a:rPr>
                  <a:t>.</a:t>
                </a:r>
                <a:r>
                  <a:rPr lang="zh-CN" altLang="en-US" dirty="0" smtClean="0">
                    <a:solidFill>
                      <a:schemeClr val="bg1"/>
                    </a:solidFill>
                    <a:sym typeface="+mn-ea"/>
                  </a:rPr>
                  <a:t>由余项定理，</a:t>
                </a:r>
                <a:endParaRPr lang="en-US" altLang="zh-CN" dirty="0" smtClean="0">
                  <a:solidFill>
                    <a:schemeClr val="bg1"/>
                  </a:solidFill>
                  <a:sym typeface="+mn-ea"/>
                </a:endParaRPr>
              </a:p>
              <a:p>
                <a:pPr eaLnBrk="0" hangingPunct="0"/>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sym typeface="+mn-ea"/>
                        </a:rPr>
                        <m:t>𝑓</m:t>
                      </m:r>
                      <m:d>
                        <m:dPr>
                          <m:ctrlPr>
                            <a:rPr lang="en-US" altLang="zh-CN" b="0" i="1" smtClean="0">
                              <a:solidFill>
                                <a:schemeClr val="bg1"/>
                              </a:solidFill>
                              <a:latin typeface="Cambria Math" panose="02040503050406030204" pitchFamily="18" charset="0"/>
                              <a:sym typeface="+mn-ea"/>
                            </a:rPr>
                          </m:ctrlPr>
                        </m:dPr>
                        <m:e>
                          <m:r>
                            <a:rPr lang="en-US" altLang="zh-CN" b="0" i="1" smtClean="0">
                              <a:solidFill>
                                <a:schemeClr val="bg1"/>
                              </a:solidFill>
                              <a:latin typeface="Cambria Math" panose="02040503050406030204" pitchFamily="18" charset="0"/>
                              <a:sym typeface="+mn-ea"/>
                            </a:rPr>
                            <m:t>𝑥</m:t>
                          </m:r>
                        </m:e>
                      </m:d>
                      <m:r>
                        <a:rPr lang="en-US" altLang="zh-CN" b="0" i="1" smtClean="0">
                          <a:solidFill>
                            <a:schemeClr val="bg1"/>
                          </a:solidFill>
                          <a:latin typeface="Cambria Math" panose="02040503050406030204" pitchFamily="18" charset="0"/>
                          <a:sym typeface="+mn-ea"/>
                        </a:rPr>
                        <m:t>−</m:t>
                      </m:r>
                      <m:sSub>
                        <m:sSubPr>
                          <m:ctrlPr>
                            <a:rPr lang="en-US" altLang="zh-CN" b="0"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𝑦</m:t>
                          </m:r>
                        </m:e>
                        <m:sub>
                          <m:r>
                            <a:rPr lang="en-US" altLang="zh-CN" b="0" i="1" smtClean="0">
                              <a:solidFill>
                                <a:schemeClr val="bg1"/>
                              </a:solidFill>
                              <a:latin typeface="Cambria Math" panose="02040503050406030204" pitchFamily="18" charset="0"/>
                              <a:sym typeface="+mn-ea"/>
                            </a:rPr>
                            <m:t>1</m:t>
                          </m:r>
                        </m:sub>
                      </m:sSub>
                      <m:r>
                        <a:rPr lang="en-US" altLang="zh-CN" b="0" i="1" smtClean="0">
                          <a:solidFill>
                            <a:schemeClr val="bg1"/>
                          </a:solidFill>
                          <a:latin typeface="Cambria Math" panose="02040503050406030204" pitchFamily="18" charset="0"/>
                          <a:sym typeface="+mn-ea"/>
                        </a:rPr>
                        <m:t>=</m:t>
                      </m:r>
                      <m:f>
                        <m:fPr>
                          <m:ctrlPr>
                            <a:rPr lang="en-US" altLang="zh-CN" b="0" i="1" smtClean="0">
                              <a:solidFill>
                                <a:schemeClr val="bg1"/>
                              </a:solidFill>
                              <a:latin typeface="Cambria Math" panose="02040503050406030204" pitchFamily="18" charset="0"/>
                              <a:sym typeface="+mn-ea"/>
                            </a:rPr>
                          </m:ctrlPr>
                        </m:fPr>
                        <m:num>
                          <m:sSup>
                            <m:sSupPr>
                              <m:ctrlPr>
                                <a:rPr lang="en-US" altLang="zh-CN" b="0" i="1" smtClean="0">
                                  <a:solidFill>
                                    <a:schemeClr val="bg1"/>
                                  </a:solidFill>
                                  <a:latin typeface="Cambria Math" panose="02040503050406030204" pitchFamily="18" charset="0"/>
                                  <a:sym typeface="+mn-ea"/>
                                </a:rPr>
                              </m:ctrlPr>
                            </m:sSupPr>
                            <m:e>
                              <m:r>
                                <a:rPr lang="en-US" altLang="zh-CN" b="0" i="1" smtClean="0">
                                  <a:solidFill>
                                    <a:schemeClr val="bg1"/>
                                  </a:solidFill>
                                  <a:latin typeface="Cambria Math" panose="02040503050406030204" pitchFamily="18" charset="0"/>
                                  <a:sym typeface="+mn-ea"/>
                                </a:rPr>
                                <m:t>𝑓</m:t>
                              </m:r>
                            </m:e>
                            <m:sup>
                              <m:d>
                                <m:dPr>
                                  <m:ctrlPr>
                                    <a:rPr lang="en-US" altLang="zh-CN" b="0" i="1" smtClean="0">
                                      <a:solidFill>
                                        <a:schemeClr val="bg1"/>
                                      </a:solidFill>
                                      <a:latin typeface="Cambria Math" panose="02040503050406030204" pitchFamily="18" charset="0"/>
                                      <a:sym typeface="+mn-ea"/>
                                    </a:rPr>
                                  </m:ctrlPr>
                                </m:dPr>
                                <m:e>
                                  <m:r>
                                    <a:rPr lang="en-US" altLang="zh-CN" b="0" i="1" smtClean="0">
                                      <a:solidFill>
                                        <a:schemeClr val="bg1"/>
                                      </a:solidFill>
                                      <a:latin typeface="Cambria Math" panose="02040503050406030204" pitchFamily="18" charset="0"/>
                                      <a:sym typeface="+mn-ea"/>
                                    </a:rPr>
                                    <m:t>𝑛</m:t>
                                  </m:r>
                                  <m:r>
                                    <a:rPr lang="en-US" altLang="zh-CN" b="0" i="1" smtClean="0">
                                      <a:solidFill>
                                        <a:schemeClr val="bg1"/>
                                      </a:solidFill>
                                      <a:latin typeface="Cambria Math" panose="02040503050406030204" pitchFamily="18" charset="0"/>
                                      <a:sym typeface="+mn-ea"/>
                                    </a:rPr>
                                    <m:t>+1</m:t>
                                  </m:r>
                                </m:e>
                              </m:d>
                            </m:sup>
                          </m:sSup>
                          <m:d>
                            <m:dPr>
                              <m:ctrlPr>
                                <a:rPr lang="en-US" altLang="zh-CN" b="0" i="1" smtClean="0">
                                  <a:solidFill>
                                    <a:schemeClr val="bg1"/>
                                  </a:solidFill>
                                  <a:latin typeface="Cambria Math" panose="02040503050406030204" pitchFamily="18" charset="0"/>
                                  <a:sym typeface="+mn-ea"/>
                                </a:rPr>
                              </m:ctrlPr>
                            </m:dPr>
                            <m:e>
                              <m:sSub>
                                <m:sSubPr>
                                  <m:ctrlPr>
                                    <a:rPr lang="en-US" altLang="zh-CN" b="0" i="1" smtClean="0">
                                      <a:solidFill>
                                        <a:schemeClr val="bg1"/>
                                      </a:solidFill>
                                      <a:latin typeface="Cambria Math" panose="02040503050406030204" pitchFamily="18" charset="0"/>
                                      <a:sym typeface="+mn-ea"/>
                                    </a:rPr>
                                  </m:ctrlPr>
                                </m:sSubPr>
                                <m:e>
                                  <m:r>
                                    <a:rPr lang="zh-CN" altLang="en-US" b="0" i="1" smtClean="0">
                                      <a:solidFill>
                                        <a:schemeClr val="bg1"/>
                                      </a:solidFill>
                                      <a:latin typeface="Cambria Math" panose="02040503050406030204" pitchFamily="18" charset="0"/>
                                      <a:sym typeface="+mn-ea"/>
                                    </a:rPr>
                                    <m:t>𝜉</m:t>
                                  </m:r>
                                </m:e>
                                <m:sub>
                                  <m:r>
                                    <a:rPr lang="en-US" altLang="zh-CN" b="0" i="1" smtClean="0">
                                      <a:solidFill>
                                        <a:schemeClr val="bg1"/>
                                      </a:solidFill>
                                      <a:latin typeface="Cambria Math" panose="02040503050406030204" pitchFamily="18" charset="0"/>
                                      <a:sym typeface="+mn-ea"/>
                                    </a:rPr>
                                    <m:t>1</m:t>
                                  </m:r>
                                </m:sub>
                              </m:sSub>
                            </m:e>
                          </m:d>
                        </m:num>
                        <m:den>
                          <m:d>
                            <m:dPr>
                              <m:ctrlPr>
                                <a:rPr lang="en-US" altLang="zh-CN" b="0" i="1" smtClean="0">
                                  <a:solidFill>
                                    <a:schemeClr val="bg1"/>
                                  </a:solidFill>
                                  <a:latin typeface="Cambria Math" panose="02040503050406030204" pitchFamily="18" charset="0"/>
                                  <a:sym typeface="+mn-ea"/>
                                </a:rPr>
                              </m:ctrlPr>
                            </m:dPr>
                            <m:e>
                              <m:r>
                                <a:rPr lang="en-US" altLang="zh-CN" b="0" i="1" smtClean="0">
                                  <a:solidFill>
                                    <a:schemeClr val="bg1"/>
                                  </a:solidFill>
                                  <a:latin typeface="Cambria Math" panose="02040503050406030204" pitchFamily="18" charset="0"/>
                                  <a:sym typeface="+mn-ea"/>
                                </a:rPr>
                                <m:t>𝑛</m:t>
                              </m:r>
                              <m:r>
                                <a:rPr lang="en-US" altLang="zh-CN" b="0" i="1" smtClean="0">
                                  <a:solidFill>
                                    <a:schemeClr val="bg1"/>
                                  </a:solidFill>
                                  <a:latin typeface="Cambria Math" panose="02040503050406030204" pitchFamily="18" charset="0"/>
                                  <a:sym typeface="+mn-ea"/>
                                </a:rPr>
                                <m:t>+1</m:t>
                              </m:r>
                            </m:e>
                          </m:d>
                          <m:r>
                            <a:rPr lang="en-US" altLang="zh-CN" b="0" i="1" smtClean="0">
                              <a:solidFill>
                                <a:schemeClr val="bg1"/>
                              </a:solidFill>
                              <a:latin typeface="Cambria Math" panose="02040503050406030204" pitchFamily="18" charset="0"/>
                              <a:sym typeface="+mn-ea"/>
                            </a:rPr>
                            <m:t>!</m:t>
                          </m:r>
                        </m:den>
                      </m:f>
                      <m:d>
                        <m:dPr>
                          <m:ctrlPr>
                            <a:rPr lang="en-US" altLang="zh-CN" b="0" i="1" smtClean="0">
                              <a:solidFill>
                                <a:schemeClr val="bg1"/>
                              </a:solidFill>
                              <a:latin typeface="Cambria Math" panose="02040503050406030204" pitchFamily="18" charset="0"/>
                              <a:sym typeface="+mn-ea"/>
                            </a:rPr>
                          </m:ctrlPr>
                        </m:dPr>
                        <m:e>
                          <m:r>
                            <a:rPr lang="en-US" altLang="zh-CN" b="0" i="1" smtClean="0">
                              <a:solidFill>
                                <a:schemeClr val="bg1"/>
                              </a:solidFill>
                              <a:latin typeface="Cambria Math" panose="02040503050406030204" pitchFamily="18" charset="0"/>
                              <a:sym typeface="+mn-ea"/>
                            </a:rPr>
                            <m:t>𝑥</m:t>
                          </m:r>
                          <m:r>
                            <a:rPr lang="en-US" altLang="zh-CN" b="0" i="1" smtClean="0">
                              <a:solidFill>
                                <a:schemeClr val="bg1"/>
                              </a:solidFill>
                              <a:latin typeface="Cambria Math" panose="02040503050406030204" pitchFamily="18" charset="0"/>
                              <a:sym typeface="+mn-ea"/>
                            </a:rPr>
                            <m:t>−</m:t>
                          </m:r>
                          <m:sSub>
                            <m:sSubPr>
                              <m:ctrlPr>
                                <a:rPr lang="en-US" altLang="zh-CN" b="0"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0</m:t>
                              </m:r>
                            </m:sub>
                          </m:sSub>
                        </m:e>
                      </m:d>
                      <m:d>
                        <m:dPr>
                          <m:ctrlPr>
                            <a:rPr lang="en-US" altLang="zh-CN" b="0" i="1" smtClean="0">
                              <a:solidFill>
                                <a:schemeClr val="bg1"/>
                              </a:solidFill>
                              <a:latin typeface="Cambria Math" panose="02040503050406030204" pitchFamily="18" charset="0"/>
                              <a:sym typeface="+mn-ea"/>
                            </a:rPr>
                          </m:ctrlPr>
                        </m:dPr>
                        <m:e>
                          <m:r>
                            <a:rPr lang="en-US" altLang="zh-CN" b="0" i="1" smtClean="0">
                              <a:solidFill>
                                <a:schemeClr val="bg1"/>
                              </a:solidFill>
                              <a:latin typeface="Cambria Math" panose="02040503050406030204" pitchFamily="18" charset="0"/>
                              <a:sym typeface="+mn-ea"/>
                            </a:rPr>
                            <m:t>𝑥</m:t>
                          </m:r>
                          <m:r>
                            <a:rPr lang="en-US" altLang="zh-CN" b="0" i="1" smtClean="0">
                              <a:solidFill>
                                <a:schemeClr val="bg1"/>
                              </a:solidFill>
                              <a:latin typeface="Cambria Math" panose="02040503050406030204" pitchFamily="18" charset="0"/>
                              <a:sym typeface="+mn-ea"/>
                            </a:rPr>
                            <m:t>−</m:t>
                          </m:r>
                          <m:sSub>
                            <m:sSubPr>
                              <m:ctrlPr>
                                <a:rPr lang="en-US" altLang="zh-CN" b="0"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1</m:t>
                              </m:r>
                            </m:sub>
                          </m:sSub>
                        </m:e>
                      </m:d>
                      <m:r>
                        <a:rPr lang="en-US" altLang="zh-CN" b="0" i="1" smtClean="0">
                          <a:solidFill>
                            <a:schemeClr val="bg1"/>
                          </a:solidFill>
                          <a:latin typeface="Cambria Math" panose="02040503050406030204" pitchFamily="18" charset="0"/>
                          <a:ea typeface="Cambria Math" panose="02040503050406030204" pitchFamily="18" charset="0"/>
                          <a:sym typeface="+mn-ea"/>
                        </a:rPr>
                        <m:t>⋯</m:t>
                      </m:r>
                      <m:d>
                        <m:dPr>
                          <m:ctrlPr>
                            <a:rPr lang="en-US" altLang="zh-CN" b="0" i="1" smtClean="0">
                              <a:solidFill>
                                <a:schemeClr val="bg1"/>
                              </a:solidFill>
                              <a:latin typeface="Cambria Math" panose="02040503050406030204" pitchFamily="18" charset="0"/>
                              <a:ea typeface="Cambria Math" panose="02040503050406030204" pitchFamily="18" charset="0"/>
                              <a:sym typeface="+mn-ea"/>
                            </a:rPr>
                          </m:ctrlPr>
                        </m:dPr>
                        <m:e>
                          <m:r>
                            <a:rPr lang="en-US" altLang="zh-CN" b="0" i="1" smtClean="0">
                              <a:solidFill>
                                <a:schemeClr val="bg1"/>
                              </a:solidFill>
                              <a:latin typeface="Cambria Math" panose="02040503050406030204" pitchFamily="18" charset="0"/>
                              <a:ea typeface="Cambria Math" panose="02040503050406030204" pitchFamily="18" charset="0"/>
                              <a:sym typeface="+mn-ea"/>
                            </a:rPr>
                            <m:t>𝑥</m:t>
                          </m:r>
                          <m:r>
                            <a:rPr lang="en-US" altLang="zh-CN" b="0" i="1" smtClean="0">
                              <a:solidFill>
                                <a:schemeClr val="bg1"/>
                              </a:solidFill>
                              <a:latin typeface="Cambria Math" panose="02040503050406030204" pitchFamily="18" charset="0"/>
                              <a:ea typeface="Cambria Math" panose="02040503050406030204" pitchFamily="18" charset="0"/>
                              <a:sym typeface="+mn-ea"/>
                            </a:rPr>
                            <m:t>−</m:t>
                          </m:r>
                          <m:sSub>
                            <m:sSubPr>
                              <m:ctrlPr>
                                <a:rPr lang="en-US" altLang="zh-CN" b="0" i="1" smtClean="0">
                                  <a:solidFill>
                                    <a:schemeClr val="bg1"/>
                                  </a:solidFill>
                                  <a:latin typeface="Cambria Math" panose="02040503050406030204" pitchFamily="18" charset="0"/>
                                  <a:ea typeface="Cambria Math" panose="02040503050406030204" pitchFamily="18" charset="0"/>
                                  <a:sym typeface="+mn-ea"/>
                                </a:rPr>
                              </m:ctrlPr>
                            </m:sSubPr>
                            <m:e>
                              <m:r>
                                <a:rPr lang="en-US" altLang="zh-CN" b="0" i="1" smtClean="0">
                                  <a:solidFill>
                                    <a:schemeClr val="bg1"/>
                                  </a:solidFill>
                                  <a:latin typeface="Cambria Math" panose="02040503050406030204" pitchFamily="18" charset="0"/>
                                  <a:ea typeface="Cambria Math" panose="02040503050406030204" pitchFamily="18" charset="0"/>
                                  <a:sym typeface="+mn-ea"/>
                                </a:rPr>
                                <m:t>𝑥</m:t>
                              </m:r>
                            </m:e>
                            <m:sub>
                              <m:r>
                                <a:rPr lang="en-US" altLang="zh-CN" b="0" i="1" smtClean="0">
                                  <a:solidFill>
                                    <a:schemeClr val="bg1"/>
                                  </a:solidFill>
                                  <a:latin typeface="Cambria Math" panose="02040503050406030204" pitchFamily="18" charset="0"/>
                                  <a:ea typeface="Cambria Math" panose="02040503050406030204" pitchFamily="18" charset="0"/>
                                  <a:sym typeface="+mn-ea"/>
                                </a:rPr>
                                <m:t>𝑛</m:t>
                              </m:r>
                            </m:sub>
                          </m:sSub>
                        </m:e>
                      </m:d>
                    </m:oMath>
                  </m:oMathPara>
                </a14:m>
                <a:endParaRPr lang="en-US" altLang="zh-CN" b="0" dirty="0" smtClean="0">
                  <a:solidFill>
                    <a:schemeClr val="bg1"/>
                  </a:solidFill>
                  <a:ea typeface="Cambria Math" panose="02040503050406030204" pitchFamily="18" charset="0"/>
                  <a:sym typeface="+mn-ea"/>
                </a:endParaRPr>
              </a:p>
              <a:p>
                <a:pPr eaLnBrk="0" hangingPunct="0"/>
                <a14:m>
                  <m:oMathPara xmlns:m="http://schemas.openxmlformats.org/officeDocument/2006/math">
                    <m:oMathParaPr>
                      <m:jc m:val="centerGroup"/>
                    </m:oMathParaPr>
                    <m:oMath xmlns:m="http://schemas.openxmlformats.org/officeDocument/2006/math">
                      <m:r>
                        <a:rPr lang="en-US" altLang="zh-CN" i="1">
                          <a:solidFill>
                            <a:schemeClr val="bg1"/>
                          </a:solidFill>
                          <a:latin typeface="Cambria Math" panose="02040503050406030204" pitchFamily="18" charset="0"/>
                          <a:sym typeface="+mn-ea"/>
                        </a:rPr>
                        <m:t>𝑓</m:t>
                      </m:r>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e>
                      </m:d>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𝑦</m:t>
                          </m:r>
                        </m:e>
                        <m:sub>
                          <m:r>
                            <a:rPr lang="en-US" altLang="zh-CN" b="0" i="1" smtClean="0">
                              <a:solidFill>
                                <a:schemeClr val="bg1"/>
                              </a:solidFill>
                              <a:latin typeface="Cambria Math" panose="02040503050406030204" pitchFamily="18" charset="0"/>
                              <a:sym typeface="+mn-ea"/>
                            </a:rPr>
                            <m:t>2</m:t>
                          </m:r>
                        </m:sub>
                      </m:sSub>
                      <m:r>
                        <a:rPr lang="en-US" altLang="zh-CN" i="1">
                          <a:solidFill>
                            <a:schemeClr val="bg1"/>
                          </a:solidFill>
                          <a:latin typeface="Cambria Math" panose="02040503050406030204" pitchFamily="18" charset="0"/>
                          <a:sym typeface="+mn-ea"/>
                        </a:rPr>
                        <m:t>=</m:t>
                      </m:r>
                      <m:f>
                        <m:fPr>
                          <m:ctrlPr>
                            <a:rPr lang="en-US" altLang="zh-CN" i="1">
                              <a:solidFill>
                                <a:schemeClr val="bg1"/>
                              </a:solidFill>
                              <a:latin typeface="Cambria Math" panose="02040503050406030204" pitchFamily="18" charset="0"/>
                              <a:sym typeface="+mn-ea"/>
                            </a:rPr>
                          </m:ctrlPr>
                        </m:fPr>
                        <m:num>
                          <m:sSup>
                            <m:sSupPr>
                              <m:ctrlPr>
                                <a:rPr lang="en-US" altLang="zh-CN" i="1">
                                  <a:solidFill>
                                    <a:schemeClr val="bg1"/>
                                  </a:solidFill>
                                  <a:latin typeface="Cambria Math" panose="02040503050406030204" pitchFamily="18" charset="0"/>
                                  <a:sym typeface="+mn-ea"/>
                                </a:rPr>
                              </m:ctrlPr>
                            </m:sSupPr>
                            <m:e>
                              <m:r>
                                <a:rPr lang="en-US" altLang="zh-CN" i="1">
                                  <a:solidFill>
                                    <a:schemeClr val="bg1"/>
                                  </a:solidFill>
                                  <a:latin typeface="Cambria Math" panose="02040503050406030204" pitchFamily="18" charset="0"/>
                                  <a:sym typeface="+mn-ea"/>
                                </a:rPr>
                                <m:t>𝑓</m:t>
                              </m:r>
                            </m:e>
                            <m:sup>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𝑛</m:t>
                                  </m:r>
                                  <m:r>
                                    <a:rPr lang="en-US" altLang="zh-CN" i="1">
                                      <a:solidFill>
                                        <a:schemeClr val="bg1"/>
                                      </a:solidFill>
                                      <a:latin typeface="Cambria Math" panose="02040503050406030204" pitchFamily="18" charset="0"/>
                                      <a:sym typeface="+mn-ea"/>
                                    </a:rPr>
                                    <m:t>+1</m:t>
                                  </m:r>
                                </m:e>
                              </m:d>
                            </m:sup>
                          </m:sSup>
                          <m:d>
                            <m:dPr>
                              <m:ctrlPr>
                                <a:rPr lang="en-US" altLang="zh-CN" i="1">
                                  <a:solidFill>
                                    <a:schemeClr val="bg1"/>
                                  </a:solidFill>
                                  <a:latin typeface="Cambria Math" panose="02040503050406030204" pitchFamily="18" charset="0"/>
                                  <a:sym typeface="+mn-ea"/>
                                </a:rPr>
                              </m:ctrlPr>
                            </m:dPr>
                            <m:e>
                              <m:sSub>
                                <m:sSubPr>
                                  <m:ctrlPr>
                                    <a:rPr lang="en-US" altLang="zh-CN" i="1" smtClean="0">
                                      <a:solidFill>
                                        <a:schemeClr val="bg1"/>
                                      </a:solidFill>
                                      <a:latin typeface="Cambria Math" panose="02040503050406030204" pitchFamily="18" charset="0"/>
                                      <a:sym typeface="+mn-ea"/>
                                    </a:rPr>
                                  </m:ctrlPr>
                                </m:sSubPr>
                                <m:e>
                                  <m:r>
                                    <a:rPr lang="zh-CN" altLang="en-US" i="1" smtClean="0">
                                      <a:solidFill>
                                        <a:schemeClr val="bg1"/>
                                      </a:solidFill>
                                      <a:latin typeface="Cambria Math" panose="02040503050406030204" pitchFamily="18" charset="0"/>
                                      <a:sym typeface="+mn-ea"/>
                                    </a:rPr>
                                    <m:t>𝜉</m:t>
                                  </m:r>
                                </m:e>
                                <m:sub>
                                  <m:r>
                                    <a:rPr lang="en-US" altLang="zh-CN" b="0" i="1" smtClean="0">
                                      <a:solidFill>
                                        <a:schemeClr val="bg1"/>
                                      </a:solidFill>
                                      <a:latin typeface="Cambria Math" panose="02040503050406030204" pitchFamily="18" charset="0"/>
                                      <a:sym typeface="+mn-ea"/>
                                    </a:rPr>
                                    <m:t>2</m:t>
                                  </m:r>
                                </m:sub>
                              </m:sSub>
                            </m:e>
                          </m:d>
                        </m:num>
                        <m:den>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𝑛</m:t>
                              </m:r>
                              <m:r>
                                <a:rPr lang="en-US" altLang="zh-CN" i="1">
                                  <a:solidFill>
                                    <a:schemeClr val="bg1"/>
                                  </a:solidFill>
                                  <a:latin typeface="Cambria Math" panose="02040503050406030204" pitchFamily="18" charset="0"/>
                                  <a:sym typeface="+mn-ea"/>
                                </a:rPr>
                                <m:t>+1</m:t>
                              </m:r>
                            </m:e>
                          </m:d>
                          <m:r>
                            <a:rPr lang="en-US" altLang="zh-CN" i="1">
                              <a:solidFill>
                                <a:schemeClr val="bg1"/>
                              </a:solidFill>
                              <a:latin typeface="Cambria Math" panose="02040503050406030204" pitchFamily="18" charset="0"/>
                              <a:sym typeface="+mn-ea"/>
                            </a:rPr>
                            <m:t>!</m:t>
                          </m:r>
                        </m:den>
                      </m:f>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r>
                            <a:rPr lang="en-US" altLang="zh-CN" i="1">
                              <a:solidFill>
                                <a:schemeClr val="bg1"/>
                              </a:solidFill>
                              <a:latin typeface="Cambria Math" panose="02040503050406030204" pitchFamily="18" charset="0"/>
                              <a:sym typeface="+mn-ea"/>
                            </a:rPr>
                            <m:t>−</m:t>
                          </m:r>
                          <m:sSubSup>
                            <m:sSubSupPr>
                              <m:ctrlPr>
                                <a:rPr lang="en-US" altLang="zh-CN" i="1">
                                  <a:solidFill>
                                    <a:schemeClr val="bg1"/>
                                  </a:solidFill>
                                  <a:latin typeface="Cambria Math" panose="02040503050406030204" pitchFamily="18" charset="0"/>
                                  <a:sym typeface="+mn-ea"/>
                                </a:rPr>
                              </m:ctrlPr>
                            </m:sSubSup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0</m:t>
                              </m:r>
                            </m:sub>
                            <m:sup>
                              <m:r>
                                <a:rPr lang="en-US" altLang="zh-CN" i="1">
                                  <a:solidFill>
                                    <a:schemeClr val="bg1"/>
                                  </a:solidFill>
                                  <a:latin typeface="Cambria Math" panose="02040503050406030204" pitchFamily="18" charset="0"/>
                                  <a:sym typeface="+mn-ea"/>
                                </a:rPr>
                                <m:t>′</m:t>
                              </m:r>
                            </m:sup>
                          </m:sSubSup>
                        </m:e>
                      </m:d>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1</m:t>
                              </m:r>
                            </m:sub>
                          </m:sSub>
                        </m:e>
                      </m:d>
                      <m:r>
                        <a:rPr lang="en-US" altLang="zh-CN" i="1">
                          <a:solidFill>
                            <a:schemeClr val="bg1"/>
                          </a:solidFill>
                          <a:latin typeface="Cambria Math" panose="02040503050406030204" pitchFamily="18" charset="0"/>
                          <a:ea typeface="Cambria Math" panose="02040503050406030204" pitchFamily="18" charset="0"/>
                          <a:sym typeface="+mn-ea"/>
                        </a:rPr>
                        <m:t>⋯</m:t>
                      </m:r>
                      <m:d>
                        <m:dPr>
                          <m:ctrlPr>
                            <a:rPr lang="en-US" altLang="zh-CN" i="1">
                              <a:solidFill>
                                <a:schemeClr val="bg1"/>
                              </a:solidFill>
                              <a:latin typeface="Cambria Math" panose="02040503050406030204" pitchFamily="18" charset="0"/>
                              <a:ea typeface="Cambria Math" panose="02040503050406030204" pitchFamily="18" charset="0"/>
                              <a:sym typeface="+mn-ea"/>
                            </a:rPr>
                          </m:ctrlPr>
                        </m:dPr>
                        <m:e>
                          <m:r>
                            <a:rPr lang="en-US" altLang="zh-CN" i="1">
                              <a:solidFill>
                                <a:schemeClr val="bg1"/>
                              </a:solidFill>
                              <a:latin typeface="Cambria Math" panose="02040503050406030204" pitchFamily="18" charset="0"/>
                              <a:ea typeface="Cambria Math" panose="02040503050406030204" pitchFamily="18" charset="0"/>
                              <a:sym typeface="+mn-ea"/>
                            </a:rPr>
                            <m:t>𝑥</m:t>
                          </m:r>
                          <m:r>
                            <a:rPr lang="en-US" altLang="zh-CN" i="1">
                              <a:solidFill>
                                <a:schemeClr val="bg1"/>
                              </a:solidFill>
                              <a:latin typeface="Cambria Math" panose="02040503050406030204" pitchFamily="18" charset="0"/>
                              <a:ea typeface="Cambria Math" panose="02040503050406030204" pitchFamily="18" charset="0"/>
                              <a:sym typeface="+mn-ea"/>
                            </a:rPr>
                            <m:t>−</m:t>
                          </m:r>
                          <m:sSub>
                            <m:sSubPr>
                              <m:ctrlPr>
                                <a:rPr lang="en-US" altLang="zh-CN" i="1">
                                  <a:solidFill>
                                    <a:schemeClr val="bg1"/>
                                  </a:solidFill>
                                  <a:latin typeface="Cambria Math" panose="02040503050406030204" pitchFamily="18" charset="0"/>
                                  <a:ea typeface="Cambria Math" panose="02040503050406030204" pitchFamily="18" charset="0"/>
                                  <a:sym typeface="+mn-ea"/>
                                </a:rPr>
                              </m:ctrlPr>
                            </m:sSubPr>
                            <m:e>
                              <m:r>
                                <a:rPr lang="en-US" altLang="zh-CN" i="1">
                                  <a:solidFill>
                                    <a:schemeClr val="bg1"/>
                                  </a:solidFill>
                                  <a:latin typeface="Cambria Math" panose="02040503050406030204" pitchFamily="18" charset="0"/>
                                  <a:ea typeface="Cambria Math" panose="02040503050406030204" pitchFamily="18" charset="0"/>
                                  <a:sym typeface="+mn-ea"/>
                                </a:rPr>
                                <m:t>𝑥</m:t>
                              </m:r>
                            </m:e>
                            <m:sub>
                              <m:r>
                                <a:rPr lang="en-US" altLang="zh-CN" i="1">
                                  <a:solidFill>
                                    <a:schemeClr val="bg1"/>
                                  </a:solidFill>
                                  <a:latin typeface="Cambria Math" panose="02040503050406030204" pitchFamily="18" charset="0"/>
                                  <a:ea typeface="Cambria Math" panose="02040503050406030204" pitchFamily="18" charset="0"/>
                                  <a:sym typeface="+mn-ea"/>
                                </a:rPr>
                                <m:t>𝑛</m:t>
                              </m:r>
                            </m:sub>
                          </m:sSub>
                        </m:e>
                      </m:d>
                    </m:oMath>
                  </m:oMathPara>
                </a14:m>
                <a:endParaRPr lang="en-US" altLang="zh-CN" dirty="0" smtClean="0">
                  <a:solidFill>
                    <a:schemeClr val="bg1"/>
                  </a:solidFill>
                  <a:sym typeface="+mn-ea"/>
                </a:endParaRPr>
              </a:p>
              <a:p>
                <a:pPr eaLnBrk="0" hangingPunct="0"/>
                <a:r>
                  <a:rPr lang="zh-CN" altLang="en-US" dirty="0">
                    <a:solidFill>
                      <a:schemeClr val="bg1"/>
                    </a:solidFill>
                    <a:sym typeface="+mn-ea"/>
                  </a:rPr>
                  <a:t>其中</a:t>
                </a:r>
                <a14:m>
                  <m:oMath xmlns:m="http://schemas.openxmlformats.org/officeDocument/2006/math">
                    <m:sSub>
                      <m:sSubPr>
                        <m:ctrlPr>
                          <a:rPr lang="en-US" altLang="zh-CN" i="1">
                            <a:solidFill>
                              <a:schemeClr val="bg1"/>
                            </a:solidFill>
                            <a:latin typeface="Cambria Math" panose="02040503050406030204" pitchFamily="18" charset="0"/>
                            <a:sym typeface="+mn-ea"/>
                          </a:rPr>
                        </m:ctrlPr>
                      </m:sSubPr>
                      <m:e>
                        <m:r>
                          <a:rPr lang="zh-CN" altLang="en-US" i="1">
                            <a:solidFill>
                              <a:schemeClr val="bg1"/>
                            </a:solidFill>
                            <a:latin typeface="Cambria Math" panose="02040503050406030204" pitchFamily="18" charset="0"/>
                            <a:sym typeface="+mn-ea"/>
                          </a:rPr>
                          <m:t>𝜉</m:t>
                        </m:r>
                      </m:e>
                      <m:sub>
                        <m:r>
                          <a:rPr lang="en-US" altLang="zh-CN" i="1">
                            <a:solidFill>
                              <a:schemeClr val="bg1"/>
                            </a:solidFill>
                            <a:latin typeface="Cambria Math" panose="02040503050406030204" pitchFamily="18" charset="0"/>
                            <a:sym typeface="+mn-ea"/>
                          </a:rPr>
                          <m:t>1</m:t>
                        </m:r>
                      </m:sub>
                    </m:sSub>
                  </m:oMath>
                </a14:m>
                <a:r>
                  <a:rPr lang="zh-CN" altLang="en-US" dirty="0" smtClean="0">
                    <a:solidFill>
                      <a:schemeClr val="bg1"/>
                    </a:solidFill>
                    <a:sym typeface="+mn-ea"/>
                  </a:rPr>
                  <a:t>，</a:t>
                </a:r>
                <a14:m>
                  <m:oMath xmlns:m="http://schemas.openxmlformats.org/officeDocument/2006/math">
                    <m:sSub>
                      <m:sSubPr>
                        <m:ctrlPr>
                          <a:rPr lang="en-US" altLang="zh-CN" i="1">
                            <a:solidFill>
                              <a:schemeClr val="bg1"/>
                            </a:solidFill>
                            <a:latin typeface="Cambria Math" panose="02040503050406030204" pitchFamily="18" charset="0"/>
                            <a:sym typeface="+mn-ea"/>
                          </a:rPr>
                        </m:ctrlPr>
                      </m:sSubPr>
                      <m:e>
                        <m:r>
                          <a:rPr lang="zh-CN" altLang="en-US" i="1">
                            <a:solidFill>
                              <a:schemeClr val="bg1"/>
                            </a:solidFill>
                            <a:latin typeface="Cambria Math" panose="02040503050406030204" pitchFamily="18" charset="0"/>
                            <a:sym typeface="+mn-ea"/>
                          </a:rPr>
                          <m:t>𝜉</m:t>
                        </m:r>
                      </m:e>
                      <m:sub>
                        <m:r>
                          <a:rPr lang="en-US" altLang="zh-CN" i="1" smtClean="0">
                            <a:solidFill>
                              <a:schemeClr val="bg1"/>
                            </a:solidFill>
                            <a:latin typeface="Cambria Math" panose="02040503050406030204" pitchFamily="18" charset="0"/>
                            <a:sym typeface="+mn-ea"/>
                          </a:rPr>
                          <m:t>2</m:t>
                        </m:r>
                      </m:sub>
                    </m:sSub>
                  </m:oMath>
                </a14:m>
                <a:r>
                  <a:rPr lang="zh-CN" altLang="en-US" dirty="0" smtClean="0">
                    <a:solidFill>
                      <a:schemeClr val="bg1"/>
                    </a:solidFill>
                    <a:sym typeface="+mn-ea"/>
                  </a:rPr>
                  <a:t>都在所属的同一区间内。如果</a:t>
                </a:r>
                <a14:m>
                  <m:oMath xmlns:m="http://schemas.openxmlformats.org/officeDocument/2006/math">
                    <m:sSup>
                      <m:sSupPr>
                        <m:ctrlPr>
                          <a:rPr lang="en-US" altLang="zh-CN" i="1">
                            <a:solidFill>
                              <a:schemeClr val="bg1"/>
                            </a:solidFill>
                            <a:latin typeface="Cambria Math" panose="02040503050406030204" pitchFamily="18" charset="0"/>
                            <a:sym typeface="+mn-ea"/>
                          </a:rPr>
                        </m:ctrlPr>
                      </m:sSupPr>
                      <m:e>
                        <m:r>
                          <a:rPr lang="en-US" altLang="zh-CN" i="1">
                            <a:solidFill>
                              <a:schemeClr val="bg1"/>
                            </a:solidFill>
                            <a:latin typeface="Cambria Math" panose="02040503050406030204" pitchFamily="18" charset="0"/>
                            <a:sym typeface="+mn-ea"/>
                          </a:rPr>
                          <m:t>𝑓</m:t>
                        </m:r>
                      </m:e>
                      <m:sup>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𝑛</m:t>
                            </m:r>
                            <m:r>
                              <a:rPr lang="en-US" altLang="zh-CN" i="1">
                                <a:solidFill>
                                  <a:schemeClr val="bg1"/>
                                </a:solidFill>
                                <a:latin typeface="Cambria Math" panose="02040503050406030204" pitchFamily="18" charset="0"/>
                                <a:sym typeface="+mn-ea"/>
                              </a:rPr>
                              <m:t>+1</m:t>
                            </m:r>
                          </m:e>
                        </m:d>
                      </m:sup>
                    </m:sSup>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e>
                    </m:d>
                  </m:oMath>
                </a14:m>
                <a:r>
                  <a:rPr lang="zh-CN" altLang="en-US" dirty="0" smtClean="0">
                    <a:solidFill>
                      <a:schemeClr val="bg1"/>
                    </a:solidFill>
                    <a:sym typeface="+mn-ea"/>
                  </a:rPr>
                  <a:t>在区间内改变不大，即</a:t>
                </a:r>
                <a14:m>
                  <m:oMath xmlns:m="http://schemas.openxmlformats.org/officeDocument/2006/math">
                    <m:sSup>
                      <m:sSupPr>
                        <m:ctrlPr>
                          <a:rPr lang="en-US" altLang="zh-CN" i="1">
                            <a:solidFill>
                              <a:schemeClr val="bg1"/>
                            </a:solidFill>
                            <a:latin typeface="Cambria Math" panose="02040503050406030204" pitchFamily="18" charset="0"/>
                            <a:sym typeface="+mn-ea"/>
                          </a:rPr>
                        </m:ctrlPr>
                      </m:sSupPr>
                      <m:e>
                        <m:r>
                          <a:rPr lang="en-US" altLang="zh-CN" i="1">
                            <a:solidFill>
                              <a:schemeClr val="bg1"/>
                            </a:solidFill>
                            <a:latin typeface="Cambria Math" panose="02040503050406030204" pitchFamily="18" charset="0"/>
                            <a:sym typeface="+mn-ea"/>
                          </a:rPr>
                          <m:t>𝑓</m:t>
                        </m:r>
                      </m:e>
                      <m:sup>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𝑛</m:t>
                            </m:r>
                            <m:r>
                              <a:rPr lang="en-US" altLang="zh-CN" i="1">
                                <a:solidFill>
                                  <a:schemeClr val="bg1"/>
                                </a:solidFill>
                                <a:latin typeface="Cambria Math" panose="02040503050406030204" pitchFamily="18" charset="0"/>
                                <a:sym typeface="+mn-ea"/>
                              </a:rPr>
                              <m:t>+1</m:t>
                            </m:r>
                          </m:e>
                        </m:d>
                      </m:sup>
                    </m:sSup>
                    <m:d>
                      <m:dPr>
                        <m:ctrlPr>
                          <a:rPr lang="en-US" altLang="zh-CN" i="1">
                            <a:solidFill>
                              <a:schemeClr val="bg1"/>
                            </a:solidFill>
                            <a:latin typeface="Cambria Math" panose="02040503050406030204" pitchFamily="18" charset="0"/>
                            <a:sym typeface="+mn-ea"/>
                          </a:rPr>
                        </m:ctrlPr>
                      </m:dPr>
                      <m:e>
                        <m:sSub>
                          <m:sSubPr>
                            <m:ctrlPr>
                              <a:rPr lang="en-US" altLang="zh-CN" i="1">
                                <a:solidFill>
                                  <a:schemeClr val="bg1"/>
                                </a:solidFill>
                                <a:latin typeface="Cambria Math" panose="02040503050406030204" pitchFamily="18" charset="0"/>
                                <a:sym typeface="+mn-ea"/>
                              </a:rPr>
                            </m:ctrlPr>
                          </m:sSubPr>
                          <m:e>
                            <m:r>
                              <a:rPr lang="zh-CN" altLang="en-US" i="1">
                                <a:solidFill>
                                  <a:schemeClr val="bg1"/>
                                </a:solidFill>
                                <a:latin typeface="Cambria Math" panose="02040503050406030204" pitchFamily="18" charset="0"/>
                                <a:sym typeface="+mn-ea"/>
                              </a:rPr>
                              <m:t>𝜉</m:t>
                            </m:r>
                          </m:e>
                          <m:sub>
                            <m:r>
                              <a:rPr lang="en-US" altLang="zh-CN" i="1">
                                <a:solidFill>
                                  <a:schemeClr val="bg1"/>
                                </a:solidFill>
                                <a:latin typeface="Cambria Math" panose="02040503050406030204" pitchFamily="18" charset="0"/>
                                <a:sym typeface="+mn-ea"/>
                              </a:rPr>
                              <m:t>1</m:t>
                            </m:r>
                          </m:sub>
                        </m:sSub>
                      </m:e>
                    </m:d>
                  </m:oMath>
                </a14:m>
                <a:r>
                  <a:rPr lang="en-US" altLang="zh-CN" dirty="0" smtClean="0">
                    <a:solidFill>
                      <a:schemeClr val="bg1"/>
                    </a:solidFill>
                    <a:latin typeface="Cambria Math" panose="02040503050406030204" pitchFamily="18" charset="0"/>
                    <a:ea typeface="Cambria Math" panose="02040503050406030204" pitchFamily="18" charset="0"/>
                    <a:sym typeface="+mn-ea"/>
                  </a:rPr>
                  <a:t>≈</a:t>
                </a:r>
                <a14:m>
                  <m:oMath xmlns:m="http://schemas.openxmlformats.org/officeDocument/2006/math">
                    <m:sSup>
                      <m:sSupPr>
                        <m:ctrlPr>
                          <a:rPr lang="en-US" altLang="zh-CN" i="1">
                            <a:solidFill>
                              <a:schemeClr val="bg1"/>
                            </a:solidFill>
                            <a:latin typeface="Cambria Math" panose="02040503050406030204" pitchFamily="18" charset="0"/>
                            <a:sym typeface="+mn-ea"/>
                          </a:rPr>
                        </m:ctrlPr>
                      </m:sSupPr>
                      <m:e>
                        <m:r>
                          <a:rPr lang="en-US" altLang="zh-CN" i="1">
                            <a:solidFill>
                              <a:schemeClr val="bg1"/>
                            </a:solidFill>
                            <a:latin typeface="Cambria Math" panose="02040503050406030204" pitchFamily="18" charset="0"/>
                            <a:sym typeface="+mn-ea"/>
                          </a:rPr>
                          <m:t>𝑓</m:t>
                        </m:r>
                      </m:e>
                      <m:sup>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𝑛</m:t>
                            </m:r>
                            <m:r>
                              <a:rPr lang="en-US" altLang="zh-CN" i="1">
                                <a:solidFill>
                                  <a:schemeClr val="bg1"/>
                                </a:solidFill>
                                <a:latin typeface="Cambria Math" panose="02040503050406030204" pitchFamily="18" charset="0"/>
                                <a:sym typeface="+mn-ea"/>
                              </a:rPr>
                              <m:t>+1</m:t>
                            </m:r>
                          </m:e>
                        </m:d>
                      </m:sup>
                    </m:sSup>
                    <m:d>
                      <m:dPr>
                        <m:ctrlPr>
                          <a:rPr lang="en-US" altLang="zh-CN" i="1">
                            <a:solidFill>
                              <a:schemeClr val="bg1"/>
                            </a:solidFill>
                            <a:latin typeface="Cambria Math" panose="02040503050406030204" pitchFamily="18" charset="0"/>
                            <a:sym typeface="+mn-ea"/>
                          </a:rPr>
                        </m:ctrlPr>
                      </m:dPr>
                      <m:e>
                        <m:sSub>
                          <m:sSubPr>
                            <m:ctrlPr>
                              <a:rPr lang="en-US" altLang="zh-CN" i="1">
                                <a:solidFill>
                                  <a:schemeClr val="bg1"/>
                                </a:solidFill>
                                <a:latin typeface="Cambria Math" panose="02040503050406030204" pitchFamily="18" charset="0"/>
                                <a:sym typeface="+mn-ea"/>
                              </a:rPr>
                            </m:ctrlPr>
                          </m:sSubPr>
                          <m:e>
                            <m:r>
                              <a:rPr lang="zh-CN" altLang="en-US" i="1">
                                <a:solidFill>
                                  <a:schemeClr val="bg1"/>
                                </a:solidFill>
                                <a:latin typeface="Cambria Math" panose="02040503050406030204" pitchFamily="18" charset="0"/>
                                <a:sym typeface="+mn-ea"/>
                              </a:rPr>
                              <m:t>𝜉</m:t>
                            </m:r>
                          </m:e>
                          <m:sub>
                            <m:r>
                              <a:rPr lang="en-US" altLang="zh-CN" i="1">
                                <a:solidFill>
                                  <a:schemeClr val="bg1"/>
                                </a:solidFill>
                                <a:latin typeface="Cambria Math" panose="02040503050406030204" pitchFamily="18" charset="0"/>
                                <a:sym typeface="+mn-ea"/>
                              </a:rPr>
                              <m:t>2</m:t>
                            </m:r>
                          </m:sub>
                        </m:sSub>
                      </m:e>
                    </m:d>
                  </m:oMath>
                </a14:m>
                <a:r>
                  <a:rPr lang="zh-CN" altLang="en-US" dirty="0" smtClean="0">
                    <a:solidFill>
                      <a:schemeClr val="bg1"/>
                    </a:solidFill>
                    <a:sym typeface="+mn-ea"/>
                  </a:rPr>
                  <a:t>，则</a:t>
                </a:r>
                <a:endParaRPr lang="en-US" altLang="zh-CN" dirty="0" smtClean="0">
                  <a:solidFill>
                    <a:schemeClr val="bg1"/>
                  </a:solidFill>
                  <a:sym typeface="+mn-ea"/>
                </a:endParaRPr>
              </a:p>
              <a:p>
                <a:pPr algn="ctr" eaLnBrk="0" hangingPunct="0"/>
                <a14:m>
                  <m:oMath xmlns:m="http://schemas.openxmlformats.org/officeDocument/2006/math">
                    <m:f>
                      <m:fPr>
                        <m:ctrlPr>
                          <a:rPr lang="en-US" altLang="zh-CN" i="1" smtClean="0">
                            <a:solidFill>
                              <a:schemeClr val="bg1"/>
                            </a:solidFill>
                            <a:latin typeface="Cambria Math" panose="02040503050406030204" pitchFamily="18" charset="0"/>
                            <a:sym typeface="+mn-ea"/>
                          </a:rPr>
                        </m:ctrlPr>
                      </m:fPr>
                      <m:num>
                        <m:r>
                          <a:rPr lang="en-US" altLang="zh-CN" i="1">
                            <a:solidFill>
                              <a:schemeClr val="bg1"/>
                            </a:solidFill>
                            <a:latin typeface="Cambria Math" panose="02040503050406030204" pitchFamily="18" charset="0"/>
                            <a:sym typeface="+mn-ea"/>
                          </a:rPr>
                          <m:t>𝑓</m:t>
                        </m:r>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e>
                        </m:d>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𝑦</m:t>
                            </m:r>
                          </m:e>
                          <m:sub>
                            <m:r>
                              <a:rPr lang="en-US" altLang="zh-CN" i="1">
                                <a:solidFill>
                                  <a:schemeClr val="bg1"/>
                                </a:solidFill>
                                <a:latin typeface="Cambria Math" panose="02040503050406030204" pitchFamily="18" charset="0"/>
                                <a:sym typeface="+mn-ea"/>
                              </a:rPr>
                              <m:t>1</m:t>
                            </m:r>
                          </m:sub>
                        </m:sSub>
                      </m:num>
                      <m:den>
                        <m:r>
                          <a:rPr lang="en-US" altLang="zh-CN" i="1">
                            <a:solidFill>
                              <a:schemeClr val="bg1"/>
                            </a:solidFill>
                            <a:latin typeface="Cambria Math" panose="02040503050406030204" pitchFamily="18" charset="0"/>
                            <a:sym typeface="+mn-ea"/>
                          </a:rPr>
                          <m:t>𝑓</m:t>
                        </m:r>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e>
                        </m:d>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𝑦</m:t>
                            </m:r>
                          </m:e>
                          <m:sub>
                            <m:r>
                              <a:rPr lang="en-US" altLang="zh-CN" i="1">
                                <a:solidFill>
                                  <a:schemeClr val="bg1"/>
                                </a:solidFill>
                                <a:latin typeface="Cambria Math" panose="02040503050406030204" pitchFamily="18" charset="0"/>
                                <a:sym typeface="+mn-ea"/>
                              </a:rPr>
                              <m:t>2</m:t>
                            </m:r>
                          </m:sub>
                        </m:sSub>
                      </m:den>
                    </m:f>
                  </m:oMath>
                </a14:m>
                <a:r>
                  <a:rPr lang="en-US" altLang="zh-CN" dirty="0" smtClean="0">
                    <a:solidFill>
                      <a:schemeClr val="bg1"/>
                    </a:solidFill>
                    <a:latin typeface="Cambria Math" panose="02040503050406030204" pitchFamily="18" charset="0"/>
                    <a:ea typeface="Cambria Math" panose="02040503050406030204" pitchFamily="18" charset="0"/>
                    <a:sym typeface="+mn-ea"/>
                  </a:rPr>
                  <a:t>≈</a:t>
                </a:r>
                <a14:m>
                  <m:oMath xmlns:m="http://schemas.openxmlformats.org/officeDocument/2006/math">
                    <m:f>
                      <m:fPr>
                        <m:ctrlPr>
                          <a:rPr lang="en-US" altLang="zh-CN" i="1" dirty="0" smtClean="0">
                            <a:solidFill>
                              <a:schemeClr val="bg1"/>
                            </a:solidFill>
                            <a:latin typeface="Cambria Math" panose="02040503050406030204" pitchFamily="18" charset="0"/>
                            <a:ea typeface="Cambria Math" panose="02040503050406030204" pitchFamily="18" charset="0"/>
                            <a:sym typeface="+mn-ea"/>
                          </a:rPr>
                        </m:ctrlPr>
                      </m:fPr>
                      <m:num>
                        <m:r>
                          <a:rPr lang="en-US" altLang="zh-CN" i="1">
                            <a:solidFill>
                              <a:schemeClr val="bg1"/>
                            </a:solidFill>
                            <a:latin typeface="Cambria Math" panose="02040503050406030204" pitchFamily="18" charset="0"/>
                            <a:sym typeface="+mn-ea"/>
                          </a:rPr>
                          <m:t>𝑥</m:t>
                        </m:r>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0</m:t>
                            </m:r>
                          </m:sub>
                        </m:sSub>
                      </m:num>
                      <m:den>
                        <m:r>
                          <a:rPr lang="en-US" altLang="zh-CN" i="1">
                            <a:solidFill>
                              <a:schemeClr val="bg1"/>
                            </a:solidFill>
                            <a:latin typeface="Cambria Math" panose="02040503050406030204" pitchFamily="18" charset="0"/>
                            <a:sym typeface="+mn-ea"/>
                          </a:rPr>
                          <m:t>𝑥</m:t>
                        </m:r>
                        <m:r>
                          <a:rPr lang="en-US" altLang="zh-CN" i="1">
                            <a:solidFill>
                              <a:schemeClr val="bg1"/>
                            </a:solidFill>
                            <a:latin typeface="Cambria Math" panose="02040503050406030204" pitchFamily="18" charset="0"/>
                            <a:sym typeface="+mn-ea"/>
                          </a:rPr>
                          <m:t>−</m:t>
                        </m:r>
                        <m:sSubSup>
                          <m:sSubSupPr>
                            <m:ctrlPr>
                              <a:rPr lang="en-US" altLang="zh-CN" i="1">
                                <a:solidFill>
                                  <a:schemeClr val="bg1"/>
                                </a:solidFill>
                                <a:latin typeface="Cambria Math" panose="02040503050406030204" pitchFamily="18" charset="0"/>
                                <a:sym typeface="+mn-ea"/>
                              </a:rPr>
                            </m:ctrlPr>
                          </m:sSubSup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0</m:t>
                            </m:r>
                          </m:sub>
                          <m:sup>
                            <m:r>
                              <a:rPr lang="en-US" altLang="zh-CN" i="1">
                                <a:solidFill>
                                  <a:schemeClr val="bg1"/>
                                </a:solidFill>
                                <a:latin typeface="Cambria Math" panose="02040503050406030204" pitchFamily="18" charset="0"/>
                                <a:sym typeface="+mn-ea"/>
                              </a:rPr>
                              <m:t>′</m:t>
                            </m:r>
                          </m:sup>
                        </m:sSubSup>
                      </m:den>
                    </m:f>
                  </m:oMath>
                </a14:m>
                <a:r>
                  <a:rPr lang="zh-CN" altLang="en-US" dirty="0" smtClean="0">
                    <a:solidFill>
                      <a:schemeClr val="bg1"/>
                    </a:solidFill>
                    <a:sym typeface="+mn-ea"/>
                  </a:rPr>
                  <a:t>，</a:t>
                </a:r>
                <a:r>
                  <a:rPr lang="en-US" altLang="zh-CN" dirty="0">
                    <a:solidFill>
                      <a:schemeClr val="bg1"/>
                    </a:solidFill>
                    <a:sym typeface="+mn-ea"/>
                  </a:rPr>
                  <a:t> </a:t>
                </a:r>
                <a14:m>
                  <m:oMath xmlns:m="http://schemas.openxmlformats.org/officeDocument/2006/math">
                    <m:r>
                      <a:rPr lang="en-US" altLang="zh-CN" i="1">
                        <a:solidFill>
                          <a:schemeClr val="bg1"/>
                        </a:solidFill>
                        <a:latin typeface="Cambria Math" panose="02040503050406030204" pitchFamily="18" charset="0"/>
                        <a:sym typeface="+mn-ea"/>
                      </a:rPr>
                      <m:t>𝑓</m:t>
                    </m:r>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e>
                    </m:d>
                    <m:r>
                      <a:rPr lang="en-US" altLang="zh-CN" i="1" smtClean="0">
                        <a:solidFill>
                          <a:schemeClr val="bg1"/>
                        </a:solidFill>
                        <a:latin typeface="Cambria Math" panose="02040503050406030204" pitchFamily="18" charset="0"/>
                        <a:ea typeface="Cambria Math" panose="02040503050406030204" pitchFamily="18" charset="0"/>
                        <a:sym typeface="+mn-ea"/>
                      </a:rPr>
                      <m:t>≈</m:t>
                    </m:r>
                    <m:f>
                      <m:fPr>
                        <m:ctrlPr>
                          <a:rPr lang="en-US" altLang="zh-CN" i="1" smtClean="0">
                            <a:solidFill>
                              <a:schemeClr val="bg1"/>
                            </a:solidFill>
                            <a:latin typeface="Cambria Math" panose="02040503050406030204" pitchFamily="18" charset="0"/>
                            <a:sym typeface="+mn-ea"/>
                          </a:rPr>
                        </m:ctrlPr>
                      </m:fPr>
                      <m:num>
                        <m:r>
                          <a:rPr lang="en-US" altLang="zh-CN" i="1">
                            <a:solidFill>
                              <a:schemeClr val="bg1"/>
                            </a:solidFill>
                            <a:latin typeface="Cambria Math" panose="02040503050406030204" pitchFamily="18" charset="0"/>
                            <a:sym typeface="+mn-ea"/>
                          </a:rPr>
                          <m:t>𝑥</m:t>
                        </m:r>
                        <m:r>
                          <a:rPr lang="en-US" altLang="zh-CN" i="1">
                            <a:solidFill>
                              <a:schemeClr val="bg1"/>
                            </a:solidFill>
                            <a:latin typeface="Cambria Math" panose="02040503050406030204" pitchFamily="18" charset="0"/>
                            <a:sym typeface="+mn-ea"/>
                          </a:rPr>
                          <m:t>−</m:t>
                        </m:r>
                        <m:sSubSup>
                          <m:sSubSupPr>
                            <m:ctrlPr>
                              <a:rPr lang="en-US" altLang="zh-CN" i="1">
                                <a:solidFill>
                                  <a:schemeClr val="bg1"/>
                                </a:solidFill>
                                <a:latin typeface="Cambria Math" panose="02040503050406030204" pitchFamily="18" charset="0"/>
                                <a:sym typeface="+mn-ea"/>
                              </a:rPr>
                            </m:ctrlPr>
                          </m:sSubSup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0</m:t>
                            </m:r>
                          </m:sub>
                          <m:sup>
                            <m:r>
                              <a:rPr lang="en-US" altLang="zh-CN" i="1">
                                <a:solidFill>
                                  <a:schemeClr val="bg1"/>
                                </a:solidFill>
                                <a:latin typeface="Cambria Math" panose="02040503050406030204" pitchFamily="18" charset="0"/>
                                <a:sym typeface="+mn-ea"/>
                              </a:rPr>
                              <m:t>′</m:t>
                            </m:r>
                          </m:sup>
                        </m:sSubSup>
                      </m:num>
                      <m:den>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0</m:t>
                            </m:r>
                          </m:sub>
                        </m:sSub>
                        <m:r>
                          <a:rPr lang="en-US" altLang="zh-CN" b="0" i="1" smtClean="0">
                            <a:solidFill>
                              <a:schemeClr val="bg1"/>
                            </a:solidFill>
                            <a:latin typeface="Cambria Math" panose="02040503050406030204" pitchFamily="18" charset="0"/>
                            <a:sym typeface="+mn-ea"/>
                          </a:rPr>
                          <m:t>−</m:t>
                        </m:r>
                        <m:sSubSup>
                          <m:sSubSupPr>
                            <m:ctrlPr>
                              <a:rPr lang="en-US" altLang="zh-CN" i="1">
                                <a:solidFill>
                                  <a:schemeClr val="bg1"/>
                                </a:solidFill>
                                <a:latin typeface="Cambria Math" panose="02040503050406030204" pitchFamily="18" charset="0"/>
                                <a:sym typeface="+mn-ea"/>
                              </a:rPr>
                            </m:ctrlPr>
                          </m:sSubSup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0</m:t>
                            </m:r>
                          </m:sub>
                          <m:sup>
                            <m:r>
                              <a:rPr lang="en-US" altLang="zh-CN" i="1">
                                <a:solidFill>
                                  <a:schemeClr val="bg1"/>
                                </a:solidFill>
                                <a:latin typeface="Cambria Math" panose="02040503050406030204" pitchFamily="18" charset="0"/>
                                <a:sym typeface="+mn-ea"/>
                              </a:rPr>
                              <m:t>′</m:t>
                            </m:r>
                          </m:sup>
                        </m:sSubSup>
                      </m:den>
                    </m:f>
                    <m:sSub>
                      <m:sSubPr>
                        <m:ctrlPr>
                          <a:rPr lang="en-US" altLang="zh-CN"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𝑦</m:t>
                        </m:r>
                      </m:e>
                      <m:sub>
                        <m:r>
                          <a:rPr lang="en-US" altLang="zh-CN" b="0" i="1" smtClean="0">
                            <a:solidFill>
                              <a:schemeClr val="bg1"/>
                            </a:solidFill>
                            <a:latin typeface="Cambria Math" panose="02040503050406030204" pitchFamily="18" charset="0"/>
                            <a:sym typeface="+mn-ea"/>
                          </a:rPr>
                          <m:t>1</m:t>
                        </m:r>
                      </m:sub>
                    </m:sSub>
                    <m:r>
                      <a:rPr lang="en-US" altLang="zh-CN" b="0" i="1" smtClean="0">
                        <a:solidFill>
                          <a:schemeClr val="bg1"/>
                        </a:solidFill>
                        <a:latin typeface="Cambria Math" panose="02040503050406030204" pitchFamily="18" charset="0"/>
                        <a:sym typeface="+mn-ea"/>
                      </a:rPr>
                      <m:t>+</m:t>
                    </m:r>
                    <m:f>
                      <m:fPr>
                        <m:ctrlPr>
                          <a:rPr lang="en-US" altLang="zh-CN" b="0" i="1" smtClean="0">
                            <a:solidFill>
                              <a:schemeClr val="bg1"/>
                            </a:solidFill>
                            <a:latin typeface="Cambria Math" panose="02040503050406030204" pitchFamily="18" charset="0"/>
                            <a:sym typeface="+mn-ea"/>
                          </a:rPr>
                        </m:ctrlPr>
                      </m:fPr>
                      <m:num>
                        <m:r>
                          <a:rPr lang="en-US" altLang="zh-CN" i="1">
                            <a:solidFill>
                              <a:schemeClr val="bg1"/>
                            </a:solidFill>
                            <a:latin typeface="Cambria Math" panose="02040503050406030204" pitchFamily="18" charset="0"/>
                            <a:sym typeface="+mn-ea"/>
                          </a:rPr>
                          <m:t>𝑥</m:t>
                        </m:r>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0</m:t>
                            </m:r>
                          </m:sub>
                        </m:sSub>
                      </m:num>
                      <m:den>
                        <m:sSubSup>
                          <m:sSubSupPr>
                            <m:ctrlPr>
                              <a:rPr lang="en-US" altLang="zh-CN" i="1">
                                <a:solidFill>
                                  <a:schemeClr val="bg1"/>
                                </a:solidFill>
                                <a:latin typeface="Cambria Math" panose="02040503050406030204" pitchFamily="18" charset="0"/>
                                <a:sym typeface="+mn-ea"/>
                              </a:rPr>
                            </m:ctrlPr>
                          </m:sSubSup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0</m:t>
                            </m:r>
                          </m:sub>
                          <m:sup>
                            <m:r>
                              <a:rPr lang="en-US" altLang="zh-CN" i="1">
                                <a:solidFill>
                                  <a:schemeClr val="bg1"/>
                                </a:solidFill>
                                <a:latin typeface="Cambria Math" panose="02040503050406030204" pitchFamily="18" charset="0"/>
                                <a:sym typeface="+mn-ea"/>
                              </a:rPr>
                              <m:t>′</m:t>
                            </m:r>
                          </m:sup>
                        </m:sSubSup>
                        <m:r>
                          <a:rPr lang="en-US" altLang="zh-CN" i="1">
                            <a:solidFill>
                              <a:schemeClr val="bg1"/>
                            </a:solidFill>
                            <a:latin typeface="Cambria Math" panose="02040503050406030204" pitchFamily="18" charset="0"/>
                            <a:sym typeface="+mn-ea"/>
                          </a:rPr>
                          <m:t>−</m:t>
                        </m:r>
                        <m:sSub>
                          <m:sSubPr>
                            <m:ctrlPr>
                              <a:rPr lang="en-US" altLang="zh-CN" i="1" smtClean="0">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b="0" i="1" smtClean="0">
                                <a:solidFill>
                                  <a:schemeClr val="bg1"/>
                                </a:solidFill>
                                <a:latin typeface="Cambria Math" panose="02040503050406030204" pitchFamily="18" charset="0"/>
                                <a:sym typeface="+mn-ea"/>
                              </a:rPr>
                              <m:t>0</m:t>
                            </m:r>
                          </m:sub>
                        </m:sSub>
                      </m:den>
                    </m:f>
                    <m:sSub>
                      <m:sSubPr>
                        <m:ctrlPr>
                          <a:rPr lang="en-US" altLang="zh-CN" b="0"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𝑦</m:t>
                        </m:r>
                      </m:e>
                      <m:sub>
                        <m:r>
                          <a:rPr lang="en-US" altLang="zh-CN" b="0" i="1" smtClean="0">
                            <a:solidFill>
                              <a:schemeClr val="bg1"/>
                            </a:solidFill>
                            <a:latin typeface="Cambria Math" panose="02040503050406030204" pitchFamily="18" charset="0"/>
                            <a:sym typeface="+mn-ea"/>
                          </a:rPr>
                          <m:t>2</m:t>
                        </m:r>
                      </m:sub>
                    </m:sSub>
                  </m:oMath>
                </a14:m>
                <a:endParaRPr lang="en-US" altLang="zh-CN" dirty="0" smtClean="0">
                  <a:solidFill>
                    <a:schemeClr val="bg1"/>
                  </a:solidFill>
                  <a:sym typeface="+mn-ea"/>
                </a:endParaRPr>
              </a:p>
              <a:p>
                <a:pPr algn="ctr" eaLnBrk="0" hangingPunct="0"/>
                <a:r>
                  <a:rPr lang="zh-CN" altLang="en-US" dirty="0" smtClean="0">
                    <a:solidFill>
                      <a:schemeClr val="bg1"/>
                    </a:solidFill>
                    <a:sym typeface="+mn-ea"/>
                  </a:rPr>
                  <a:t>或：</a:t>
                </a:r>
                <a14:m>
                  <m:oMath xmlns:m="http://schemas.openxmlformats.org/officeDocument/2006/math">
                    <m:r>
                      <a:rPr lang="en-US" altLang="zh-CN" i="1" smtClean="0">
                        <a:solidFill>
                          <a:schemeClr val="bg1"/>
                        </a:solidFill>
                        <a:latin typeface="Cambria Math" panose="02040503050406030204" pitchFamily="18" charset="0"/>
                        <a:sym typeface="+mn-ea"/>
                      </a:rPr>
                      <m:t>𝑓</m:t>
                    </m:r>
                    <m:d>
                      <m:dPr>
                        <m:ctrlPr>
                          <a:rPr lang="en-US" altLang="zh-CN" i="1" smtClean="0">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e>
                    </m:d>
                    <m:r>
                      <a:rPr lang="en-US" altLang="zh-CN" i="1" smtClean="0">
                        <a:solidFill>
                          <a:schemeClr val="bg1"/>
                        </a:solidFill>
                        <a:latin typeface="Cambria Math" panose="02040503050406030204" pitchFamily="18" charset="0"/>
                        <a:sym typeface="+mn-ea"/>
                      </a:rPr>
                      <m:t>−</m:t>
                    </m:r>
                    <m:sSub>
                      <m:sSubPr>
                        <m:ctrlPr>
                          <a:rPr lang="en-US" altLang="zh-CN" i="1" smtClean="0">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𝑦</m:t>
                        </m:r>
                      </m:e>
                      <m:sub>
                        <m:r>
                          <a:rPr lang="en-US" altLang="zh-CN" i="1">
                            <a:solidFill>
                              <a:schemeClr val="bg1"/>
                            </a:solidFill>
                            <a:latin typeface="Cambria Math" panose="02040503050406030204" pitchFamily="18" charset="0"/>
                            <a:sym typeface="+mn-ea"/>
                          </a:rPr>
                          <m:t>1</m:t>
                        </m:r>
                      </m:sub>
                    </m:sSub>
                  </m:oMath>
                </a14:m>
                <a:r>
                  <a:rPr lang="en-US" altLang="zh-CN" dirty="0" smtClean="0">
                    <a:solidFill>
                      <a:schemeClr val="bg1"/>
                    </a:solidFill>
                    <a:latin typeface="Cambria Math" panose="02040503050406030204" pitchFamily="18" charset="0"/>
                    <a:ea typeface="Cambria Math" panose="02040503050406030204" pitchFamily="18" charset="0"/>
                    <a:sym typeface="+mn-ea"/>
                  </a:rPr>
                  <a:t>≈</a:t>
                </a:r>
                <a14:m>
                  <m:oMath xmlns:m="http://schemas.openxmlformats.org/officeDocument/2006/math">
                    <m:f>
                      <m:fPr>
                        <m:ctrlPr>
                          <a:rPr lang="en-US" altLang="zh-CN" i="1" dirty="0" smtClean="0">
                            <a:solidFill>
                              <a:schemeClr val="bg1"/>
                            </a:solidFill>
                            <a:latin typeface="Cambria Math" panose="02040503050406030204" pitchFamily="18" charset="0"/>
                            <a:ea typeface="Cambria Math" panose="02040503050406030204" pitchFamily="18" charset="0"/>
                            <a:sym typeface="+mn-ea"/>
                          </a:rPr>
                        </m:ctrlPr>
                      </m:fPr>
                      <m:num>
                        <m:r>
                          <a:rPr lang="en-US" altLang="zh-CN" i="1">
                            <a:solidFill>
                              <a:schemeClr val="bg1"/>
                            </a:solidFill>
                            <a:latin typeface="Cambria Math" panose="02040503050406030204" pitchFamily="18" charset="0"/>
                            <a:sym typeface="+mn-ea"/>
                          </a:rPr>
                          <m:t>𝑥</m:t>
                        </m:r>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0</m:t>
                            </m:r>
                          </m:sub>
                        </m:sSub>
                      </m:num>
                      <m:den>
                        <m:sSubSup>
                          <m:sSubSupPr>
                            <m:ctrlPr>
                              <a:rPr lang="en-US" altLang="zh-CN" i="1">
                                <a:solidFill>
                                  <a:schemeClr val="bg1"/>
                                </a:solidFill>
                                <a:latin typeface="Cambria Math" panose="02040503050406030204" pitchFamily="18" charset="0"/>
                                <a:sym typeface="+mn-ea"/>
                              </a:rPr>
                            </m:ctrlPr>
                          </m:sSubSup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0</m:t>
                            </m:r>
                          </m:sub>
                          <m:sup>
                            <m:r>
                              <a:rPr lang="en-US" altLang="zh-CN" i="1">
                                <a:solidFill>
                                  <a:schemeClr val="bg1"/>
                                </a:solidFill>
                                <a:latin typeface="Cambria Math" panose="02040503050406030204" pitchFamily="18" charset="0"/>
                                <a:sym typeface="+mn-ea"/>
                              </a:rPr>
                              <m:t>′</m:t>
                            </m:r>
                          </m:sup>
                        </m:sSubSup>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0</m:t>
                            </m:r>
                          </m:sub>
                        </m:sSub>
                      </m:den>
                    </m:f>
                  </m:oMath>
                </a14:m>
                <a:r>
                  <a:rPr lang="en-US" altLang="zh-CN" dirty="0" smtClean="0">
                    <a:solidFill>
                      <a:schemeClr val="bg1"/>
                    </a:solidFill>
                    <a:sym typeface="+mn-ea"/>
                  </a:rPr>
                  <a:t>(</a:t>
                </a:r>
                <a14:m>
                  <m:oMath xmlns:m="http://schemas.openxmlformats.org/officeDocument/2006/math">
                    <m:sSub>
                      <m:sSubPr>
                        <m:ctrlPr>
                          <a:rPr lang="en-US" altLang="zh-CN" i="1" dirty="0" smtClean="0">
                            <a:solidFill>
                              <a:schemeClr val="bg1"/>
                            </a:solidFill>
                            <a:latin typeface="Cambria Math" panose="02040503050406030204" pitchFamily="18" charset="0"/>
                            <a:sym typeface="+mn-ea"/>
                          </a:rPr>
                        </m:ctrlPr>
                      </m:sSubPr>
                      <m:e>
                        <m:r>
                          <a:rPr lang="en-US" altLang="zh-CN" b="0" i="1" dirty="0" smtClean="0">
                            <a:solidFill>
                              <a:schemeClr val="bg1"/>
                            </a:solidFill>
                            <a:latin typeface="Cambria Math" panose="02040503050406030204" pitchFamily="18" charset="0"/>
                            <a:sym typeface="+mn-ea"/>
                          </a:rPr>
                          <m:t>𝑦</m:t>
                        </m:r>
                      </m:e>
                      <m:sub>
                        <m:r>
                          <a:rPr lang="en-US" altLang="zh-CN" b="0" i="1" dirty="0" smtClean="0">
                            <a:solidFill>
                              <a:schemeClr val="bg1"/>
                            </a:solidFill>
                            <a:latin typeface="Cambria Math" panose="02040503050406030204" pitchFamily="18" charset="0"/>
                            <a:sym typeface="+mn-ea"/>
                          </a:rPr>
                          <m:t>2</m:t>
                        </m:r>
                      </m:sub>
                    </m:sSub>
                    <m:r>
                      <a:rPr lang="en-US" altLang="zh-CN" b="0" i="1" dirty="0" smtClean="0">
                        <a:solidFill>
                          <a:schemeClr val="bg1"/>
                        </a:solidFill>
                        <a:latin typeface="Cambria Math" panose="02040503050406030204" pitchFamily="18" charset="0"/>
                        <a:sym typeface="+mn-ea"/>
                      </a:rPr>
                      <m:t>−</m:t>
                    </m:r>
                    <m:sSub>
                      <m:sSubPr>
                        <m:ctrlPr>
                          <a:rPr lang="en-US" altLang="zh-CN" b="0" i="1" dirty="0" smtClean="0">
                            <a:solidFill>
                              <a:schemeClr val="bg1"/>
                            </a:solidFill>
                            <a:latin typeface="Cambria Math" panose="02040503050406030204" pitchFamily="18" charset="0"/>
                            <a:sym typeface="+mn-ea"/>
                          </a:rPr>
                        </m:ctrlPr>
                      </m:sSubPr>
                      <m:e>
                        <m:r>
                          <a:rPr lang="en-US" altLang="zh-CN" b="0" i="1" dirty="0" smtClean="0">
                            <a:solidFill>
                              <a:schemeClr val="bg1"/>
                            </a:solidFill>
                            <a:latin typeface="Cambria Math" panose="02040503050406030204" pitchFamily="18" charset="0"/>
                            <a:sym typeface="+mn-ea"/>
                          </a:rPr>
                          <m:t>𝑦</m:t>
                        </m:r>
                      </m:e>
                      <m:sub>
                        <m:r>
                          <a:rPr lang="en-US" altLang="zh-CN" b="0" i="1" dirty="0" smtClean="0">
                            <a:solidFill>
                              <a:schemeClr val="bg1"/>
                            </a:solidFill>
                            <a:latin typeface="Cambria Math" panose="02040503050406030204" pitchFamily="18" charset="0"/>
                            <a:sym typeface="+mn-ea"/>
                          </a:rPr>
                          <m:t>1</m:t>
                        </m:r>
                      </m:sub>
                    </m:sSub>
                  </m:oMath>
                </a14:m>
                <a:r>
                  <a:rPr lang="en-US" altLang="zh-CN" dirty="0" smtClean="0">
                    <a:solidFill>
                      <a:schemeClr val="bg1"/>
                    </a:solidFill>
                    <a:sym typeface="+mn-ea"/>
                  </a:rPr>
                  <a:t>)</a:t>
                </a:r>
              </a:p>
              <a:p>
                <a:pPr eaLnBrk="0" hangingPunct="0"/>
                <a:r>
                  <a:rPr lang="zh-CN" altLang="en-US" dirty="0" smtClean="0">
                    <a:solidFill>
                      <a:schemeClr val="bg1"/>
                    </a:solidFill>
                    <a:sym typeface="+mn-ea"/>
                  </a:rPr>
                  <a:t>上式表明，插值结果的误差可通过两个插值结果的偏差来估计。</a:t>
                </a:r>
                <a:endParaRPr lang="en-US" altLang="zh-CN" dirty="0" smtClean="0">
                  <a:solidFill>
                    <a:schemeClr val="bg1"/>
                  </a:solidFill>
                  <a:sym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bwMode="auto">
              <a:xfrm>
                <a:off x="5486416" y="304882"/>
                <a:ext cx="6705584" cy="3921330"/>
              </a:xfrm>
              <a:prstGeom prst="rect">
                <a:avLst/>
              </a:prstGeom>
              <a:blipFill rotWithShape="1">
                <a:blip r:embed="rId4"/>
                <a:stretch>
                  <a:fillRect l="-727" t="-1089" r="-545" b="-1244"/>
                </a:stretch>
              </a:blipFill>
              <a:ln>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 name="文本框 3"/>
              <p:cNvSpPr txBox="1"/>
              <p:nvPr/>
            </p:nvSpPr>
            <p:spPr bwMode="auto">
              <a:xfrm>
                <a:off x="5562614" y="4343376"/>
                <a:ext cx="6324434" cy="2455800"/>
              </a:xfrm>
              <a:prstGeom prst="rect">
                <a:avLst/>
              </a:prstGeom>
              <a:noFill/>
              <a:ln>
                <a:noFill/>
              </a:ln>
            </p:spPr>
            <p:txBody>
              <a:bodyPr wrap="square" rtlCol="0">
                <a:spAutoFit/>
              </a:bodyPr>
              <a:lstStyle/>
              <a:p>
                <a:pPr eaLnBrk="0" hangingPunct="0">
                  <a:buFontTx/>
                  <a:buNone/>
                </a:pPr>
                <a:r>
                  <a:rPr lang="zh-CN" altLang="en-US" dirty="0" smtClean="0">
                    <a:solidFill>
                      <a:schemeClr val="bg1"/>
                    </a:solidFill>
                    <a:sym typeface="+mn-ea"/>
                  </a:rPr>
                  <a:t>例：利用节点</a:t>
                </a:r>
                <a:r>
                  <a:rPr lang="en-US" altLang="zh-CN" dirty="0" smtClean="0">
                    <a:solidFill>
                      <a:schemeClr val="bg1"/>
                    </a:solidFill>
                    <a:sym typeface="+mn-ea"/>
                  </a:rPr>
                  <a:t>100</a:t>
                </a:r>
                <a:r>
                  <a:rPr lang="zh-CN" altLang="en-US" dirty="0" smtClean="0">
                    <a:solidFill>
                      <a:schemeClr val="bg1"/>
                    </a:solidFill>
                    <a:sym typeface="+mn-ea"/>
                  </a:rPr>
                  <a:t>，</a:t>
                </a:r>
                <a:r>
                  <a:rPr lang="en-US" altLang="zh-CN" dirty="0" smtClean="0">
                    <a:solidFill>
                      <a:schemeClr val="bg1"/>
                    </a:solidFill>
                    <a:sym typeface="+mn-ea"/>
                  </a:rPr>
                  <a:t>121</a:t>
                </a:r>
                <a:r>
                  <a:rPr lang="zh-CN" altLang="en-US" dirty="0" smtClean="0">
                    <a:solidFill>
                      <a:schemeClr val="bg1"/>
                    </a:solidFill>
                    <a:sym typeface="+mn-ea"/>
                  </a:rPr>
                  <a:t>计算插值点</a:t>
                </a:r>
                <a:r>
                  <a:rPr lang="en-US" altLang="zh-CN" dirty="0" smtClean="0">
                    <a:solidFill>
                      <a:schemeClr val="bg1"/>
                    </a:solidFill>
                    <a:sym typeface="+mn-ea"/>
                  </a:rPr>
                  <a:t>115</a:t>
                </a:r>
                <a:r>
                  <a:rPr lang="zh-CN" altLang="en-US" dirty="0" smtClean="0">
                    <a:solidFill>
                      <a:schemeClr val="bg1"/>
                    </a:solidFill>
                    <a:sym typeface="+mn-ea"/>
                  </a:rPr>
                  <a:t>处的开方，线性插值结果为</a:t>
                </a:r>
                <a14:m>
                  <m:oMath xmlns:m="http://schemas.openxmlformats.org/officeDocument/2006/math">
                    <m:sSub>
                      <m:sSubPr>
                        <m:ctrlPr>
                          <a:rPr lang="en-US" altLang="zh-CN"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𝑦</m:t>
                        </m:r>
                      </m:e>
                      <m:sub>
                        <m:r>
                          <a:rPr lang="en-US" altLang="zh-CN" b="0" i="1" smtClean="0">
                            <a:solidFill>
                              <a:schemeClr val="bg1"/>
                            </a:solidFill>
                            <a:latin typeface="Cambria Math" panose="02040503050406030204" pitchFamily="18" charset="0"/>
                            <a:sym typeface="+mn-ea"/>
                          </a:rPr>
                          <m:t>1</m:t>
                        </m:r>
                      </m:sub>
                    </m:sSub>
                    <m:r>
                      <a:rPr lang="en-US" altLang="zh-CN" i="1" smtClean="0">
                        <a:solidFill>
                          <a:schemeClr val="bg1"/>
                        </a:solidFill>
                        <a:latin typeface="Cambria Math" panose="02040503050406030204" pitchFamily="18" charset="0"/>
                        <a:ea typeface="Cambria Math" panose="02040503050406030204" pitchFamily="18" charset="0"/>
                        <a:sym typeface="+mn-ea"/>
                      </a:rPr>
                      <m:t>≈</m:t>
                    </m:r>
                  </m:oMath>
                </a14:m>
                <a:r>
                  <a:rPr lang="en-US" altLang="zh-CN" dirty="0" smtClean="0">
                    <a:solidFill>
                      <a:schemeClr val="bg1"/>
                    </a:solidFill>
                    <a:sym typeface="+mn-ea"/>
                  </a:rPr>
                  <a:t>10.71428,</a:t>
                </a:r>
                <a:r>
                  <a:rPr lang="zh-CN" altLang="en-US" dirty="0" smtClean="0">
                    <a:solidFill>
                      <a:schemeClr val="bg1"/>
                    </a:solidFill>
                    <a:sym typeface="+mn-ea"/>
                  </a:rPr>
                  <a:t>再用节点</a:t>
                </a:r>
                <a:r>
                  <a:rPr lang="en-US" altLang="zh-CN" dirty="0" smtClean="0">
                    <a:solidFill>
                      <a:schemeClr val="bg1"/>
                    </a:solidFill>
                    <a:sym typeface="+mn-ea"/>
                  </a:rPr>
                  <a:t>100</a:t>
                </a:r>
                <a:r>
                  <a:rPr lang="zh-CN" altLang="en-US" dirty="0" smtClean="0">
                    <a:solidFill>
                      <a:schemeClr val="bg1"/>
                    </a:solidFill>
                    <a:sym typeface="+mn-ea"/>
                  </a:rPr>
                  <a:t>，</a:t>
                </a:r>
                <a:r>
                  <a:rPr lang="en-US" altLang="zh-CN" dirty="0" smtClean="0">
                    <a:solidFill>
                      <a:schemeClr val="bg1"/>
                    </a:solidFill>
                    <a:sym typeface="+mn-ea"/>
                  </a:rPr>
                  <a:t>144</a:t>
                </a:r>
                <a:r>
                  <a:rPr lang="zh-CN" altLang="en-US" dirty="0" smtClean="0">
                    <a:solidFill>
                      <a:schemeClr val="bg1"/>
                    </a:solidFill>
                    <a:sym typeface="+mn-ea"/>
                  </a:rPr>
                  <a:t>计算</a:t>
                </a:r>
                <a:r>
                  <a:rPr lang="en-US" altLang="zh-CN" dirty="0" smtClean="0">
                    <a:solidFill>
                      <a:schemeClr val="bg1"/>
                    </a:solidFill>
                    <a:sym typeface="+mn-ea"/>
                  </a:rPr>
                  <a:t>115</a:t>
                </a:r>
                <a:r>
                  <a:rPr lang="zh-CN" altLang="en-US" dirty="0" smtClean="0">
                    <a:solidFill>
                      <a:schemeClr val="bg1"/>
                    </a:solidFill>
                    <a:sym typeface="+mn-ea"/>
                  </a:rPr>
                  <a:t>处的开方，线性插值结果为</a:t>
                </a:r>
                <a14:m>
                  <m:oMath xmlns:m="http://schemas.openxmlformats.org/officeDocument/2006/math">
                    <m:sSub>
                      <m:sSubPr>
                        <m:ctrlPr>
                          <a:rPr lang="en-US" altLang="zh-CN" i="1" smtClean="0">
                            <a:solidFill>
                              <a:schemeClr val="bg1"/>
                            </a:solidFill>
                            <a:latin typeface="Cambria Math" panose="02040503050406030204" pitchFamily="18" charset="0"/>
                            <a:sym typeface="+mn-ea"/>
                          </a:rPr>
                        </m:ctrlPr>
                      </m:sSubPr>
                      <m:e>
                        <m:r>
                          <a:rPr lang="en-US" altLang="zh-CN" b="0" i="1" smtClean="0">
                            <a:solidFill>
                              <a:schemeClr val="bg1"/>
                            </a:solidFill>
                            <a:latin typeface="Cambria Math" panose="02040503050406030204" pitchFamily="18" charset="0"/>
                            <a:sym typeface="+mn-ea"/>
                          </a:rPr>
                          <m:t>𝑦</m:t>
                        </m:r>
                      </m:e>
                      <m:sub>
                        <m:r>
                          <a:rPr lang="en-US" altLang="zh-CN" b="0" i="1" smtClean="0">
                            <a:solidFill>
                              <a:schemeClr val="bg1"/>
                            </a:solidFill>
                            <a:latin typeface="Cambria Math" panose="02040503050406030204" pitchFamily="18" charset="0"/>
                            <a:sym typeface="+mn-ea"/>
                          </a:rPr>
                          <m:t>2</m:t>
                        </m:r>
                      </m:sub>
                    </m:sSub>
                    <m:r>
                      <a:rPr lang="en-US" altLang="zh-CN" i="1" smtClean="0">
                        <a:solidFill>
                          <a:schemeClr val="bg1"/>
                        </a:solidFill>
                        <a:latin typeface="Cambria Math" panose="02040503050406030204" pitchFamily="18" charset="0"/>
                        <a:ea typeface="Cambria Math" panose="02040503050406030204" pitchFamily="18" charset="0"/>
                        <a:sym typeface="+mn-ea"/>
                      </a:rPr>
                      <m:t>≈</m:t>
                    </m:r>
                    <m:r>
                      <a:rPr lang="en-US" altLang="zh-CN" b="0" i="1" smtClean="0">
                        <a:solidFill>
                          <a:schemeClr val="bg1"/>
                        </a:solidFill>
                        <a:latin typeface="Cambria Math" panose="02040503050406030204" pitchFamily="18" charset="0"/>
                        <a:ea typeface="Cambria Math" panose="02040503050406030204" pitchFamily="18" charset="0"/>
                        <a:sym typeface="+mn-ea"/>
                      </a:rPr>
                      <m:t>10.68182</m:t>
                    </m:r>
                  </m:oMath>
                </a14:m>
                <a:r>
                  <a:rPr lang="en-US" altLang="zh-CN" dirty="0" smtClean="0">
                    <a:solidFill>
                      <a:schemeClr val="bg1"/>
                    </a:solidFill>
                    <a:sym typeface="+mn-ea"/>
                  </a:rPr>
                  <a:t>,</a:t>
                </a:r>
                <a:r>
                  <a:rPr lang="zh-CN" altLang="en-US" dirty="0" smtClean="0">
                    <a:solidFill>
                      <a:schemeClr val="bg1"/>
                    </a:solidFill>
                    <a:sym typeface="+mn-ea"/>
                  </a:rPr>
                  <a:t>则</a:t>
                </a:r>
                <a:endParaRPr lang="en-US" altLang="zh-CN" dirty="0" smtClean="0">
                  <a:solidFill>
                    <a:schemeClr val="bg1"/>
                  </a:solidFill>
                  <a:sym typeface="+mn-ea"/>
                </a:endParaRPr>
              </a:p>
              <a:p>
                <a:pPr eaLnBrk="0" hangingPunct="0">
                  <a:buFontTx/>
                  <a:buNone/>
                </a:pPr>
                <a14:m>
                  <m:oMath xmlns:m="http://schemas.openxmlformats.org/officeDocument/2006/math">
                    <m:rad>
                      <m:radPr>
                        <m:degHide m:val="on"/>
                        <m:ctrlPr>
                          <a:rPr lang="zh-CN" altLang="en-US" i="1" smtClean="0">
                            <a:solidFill>
                              <a:schemeClr val="bg1"/>
                            </a:solidFill>
                            <a:latin typeface="Cambria Math" panose="02040503050406030204" pitchFamily="18" charset="0"/>
                            <a:sym typeface="+mn-ea"/>
                          </a:rPr>
                        </m:ctrlPr>
                      </m:radPr>
                      <m:deg/>
                      <m:e>
                        <m:r>
                          <a:rPr lang="en-US" altLang="zh-CN" i="1">
                            <a:solidFill>
                              <a:schemeClr val="bg1"/>
                            </a:solidFill>
                            <a:latin typeface="Cambria Math" panose="02040503050406030204" pitchFamily="18" charset="0"/>
                            <a:sym typeface="+mn-ea"/>
                          </a:rPr>
                          <m:t>1</m:t>
                        </m:r>
                        <m:r>
                          <a:rPr lang="en-US" altLang="zh-CN" i="1" smtClean="0">
                            <a:solidFill>
                              <a:schemeClr val="bg1"/>
                            </a:solidFill>
                            <a:latin typeface="Cambria Math" panose="02040503050406030204" pitchFamily="18" charset="0"/>
                            <a:sym typeface="+mn-ea"/>
                          </a:rPr>
                          <m:t>1</m:t>
                        </m:r>
                        <m:r>
                          <a:rPr lang="en-US" altLang="zh-CN" i="1">
                            <a:solidFill>
                              <a:schemeClr val="bg1"/>
                            </a:solidFill>
                            <a:latin typeface="Cambria Math" panose="02040503050406030204" pitchFamily="18" charset="0"/>
                            <a:sym typeface="+mn-ea"/>
                          </a:rPr>
                          <m:t>5</m:t>
                        </m:r>
                      </m:e>
                    </m:rad>
                    <m:r>
                      <a:rPr lang="en-US" altLang="zh-CN" b="0" i="1" smtClean="0">
                        <a:solidFill>
                          <a:schemeClr val="bg1"/>
                        </a:solidFill>
                        <a:latin typeface="Cambria Math" panose="02040503050406030204" pitchFamily="18" charset="0"/>
                        <a:sym typeface="+mn-ea"/>
                      </a:rPr>
                      <m:t>−</m:t>
                    </m:r>
                    <m:sSub>
                      <m:sSubPr>
                        <m:ctrlPr>
                          <a:rPr lang="en-US" altLang="zh-CN" i="1" smtClean="0">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𝑦</m:t>
                        </m:r>
                      </m:e>
                      <m:sub>
                        <m:r>
                          <a:rPr lang="en-US" altLang="zh-CN" i="1">
                            <a:solidFill>
                              <a:schemeClr val="bg1"/>
                            </a:solidFill>
                            <a:latin typeface="Cambria Math" panose="02040503050406030204" pitchFamily="18" charset="0"/>
                            <a:sym typeface="+mn-ea"/>
                          </a:rPr>
                          <m:t>1</m:t>
                        </m:r>
                      </m:sub>
                    </m:sSub>
                  </m:oMath>
                </a14:m>
                <a:r>
                  <a:rPr lang="zh-CN" altLang="en-US" dirty="0" smtClean="0">
                    <a:solidFill>
                      <a:schemeClr val="bg1"/>
                    </a:solidFill>
                    <a:latin typeface="Cambria Math" panose="02040503050406030204" pitchFamily="18" charset="0"/>
                    <a:sym typeface="+mn-ea"/>
                  </a:rPr>
                  <a:t>≈</a:t>
                </a:r>
                <a14:m>
                  <m:oMath xmlns:m="http://schemas.openxmlformats.org/officeDocument/2006/math">
                    <m:f>
                      <m:fPr>
                        <m:ctrlPr>
                          <a:rPr lang="en-US" altLang="zh-CN" i="1" dirty="0" smtClean="0">
                            <a:solidFill>
                              <a:schemeClr val="bg1"/>
                            </a:solidFill>
                            <a:latin typeface="Cambria Math" panose="02040503050406030204" pitchFamily="18" charset="0"/>
                            <a:sym typeface="+mn-ea"/>
                          </a:rPr>
                        </m:ctrlPr>
                      </m:fPr>
                      <m:num>
                        <m:r>
                          <a:rPr lang="en-US" altLang="zh-CN" i="1" dirty="0">
                            <a:solidFill>
                              <a:schemeClr val="bg1"/>
                            </a:solidFill>
                            <a:latin typeface="Cambria Math" panose="02040503050406030204" pitchFamily="18" charset="0"/>
                            <a:sym typeface="+mn-ea"/>
                          </a:rPr>
                          <m:t>1</m:t>
                        </m:r>
                        <m:r>
                          <a:rPr lang="en-US" altLang="zh-CN" i="1" dirty="0" smtClean="0">
                            <a:solidFill>
                              <a:schemeClr val="bg1"/>
                            </a:solidFill>
                            <a:latin typeface="Cambria Math" panose="02040503050406030204" pitchFamily="18" charset="0"/>
                            <a:sym typeface="+mn-ea"/>
                          </a:rPr>
                          <m:t>1</m:t>
                        </m:r>
                        <m:r>
                          <a:rPr lang="en-US" altLang="zh-CN" i="1" dirty="0">
                            <a:solidFill>
                              <a:schemeClr val="bg1"/>
                            </a:solidFill>
                            <a:latin typeface="Cambria Math" panose="02040503050406030204" pitchFamily="18" charset="0"/>
                            <a:sym typeface="+mn-ea"/>
                          </a:rPr>
                          <m:t>5</m:t>
                        </m:r>
                        <m:r>
                          <a:rPr lang="en-US" altLang="zh-CN" i="1" dirty="0" smtClean="0">
                            <a:solidFill>
                              <a:schemeClr val="bg1"/>
                            </a:solidFill>
                            <a:latin typeface="Cambria Math" panose="02040503050406030204" pitchFamily="18" charset="0"/>
                            <a:sym typeface="+mn-ea"/>
                          </a:rPr>
                          <m:t>−</m:t>
                        </m:r>
                        <m:r>
                          <a:rPr lang="en-US" altLang="zh-CN" i="1" dirty="0">
                            <a:solidFill>
                              <a:schemeClr val="bg1"/>
                            </a:solidFill>
                            <a:latin typeface="Cambria Math" panose="02040503050406030204" pitchFamily="18" charset="0"/>
                            <a:sym typeface="+mn-ea"/>
                          </a:rPr>
                          <m:t>1</m:t>
                        </m:r>
                        <m:r>
                          <a:rPr lang="en-US" altLang="zh-CN" i="1" dirty="0" smtClean="0">
                            <a:solidFill>
                              <a:schemeClr val="bg1"/>
                            </a:solidFill>
                            <a:latin typeface="Cambria Math" panose="02040503050406030204" pitchFamily="18" charset="0"/>
                            <a:sym typeface="+mn-ea"/>
                          </a:rPr>
                          <m:t>2</m:t>
                        </m:r>
                        <m:r>
                          <a:rPr lang="en-US" altLang="zh-CN" i="1" dirty="0">
                            <a:solidFill>
                              <a:schemeClr val="bg1"/>
                            </a:solidFill>
                            <a:latin typeface="Cambria Math" panose="02040503050406030204" pitchFamily="18" charset="0"/>
                            <a:sym typeface="+mn-ea"/>
                          </a:rPr>
                          <m:t>1</m:t>
                        </m:r>
                      </m:num>
                      <m:den>
                        <m:r>
                          <a:rPr lang="en-US" altLang="zh-CN" i="1" dirty="0">
                            <a:solidFill>
                              <a:schemeClr val="bg1"/>
                            </a:solidFill>
                            <a:latin typeface="Cambria Math" panose="02040503050406030204" pitchFamily="18" charset="0"/>
                            <a:sym typeface="+mn-ea"/>
                          </a:rPr>
                          <m:t>1</m:t>
                        </m:r>
                        <m:r>
                          <a:rPr lang="en-US" altLang="zh-CN" i="1" dirty="0" smtClean="0">
                            <a:solidFill>
                              <a:schemeClr val="bg1"/>
                            </a:solidFill>
                            <a:latin typeface="Cambria Math" panose="02040503050406030204" pitchFamily="18" charset="0"/>
                            <a:sym typeface="+mn-ea"/>
                          </a:rPr>
                          <m:t>4</m:t>
                        </m:r>
                        <m:r>
                          <a:rPr lang="en-US" altLang="zh-CN" i="1" dirty="0">
                            <a:solidFill>
                              <a:schemeClr val="bg1"/>
                            </a:solidFill>
                            <a:latin typeface="Cambria Math" panose="02040503050406030204" pitchFamily="18" charset="0"/>
                            <a:sym typeface="+mn-ea"/>
                          </a:rPr>
                          <m:t>4</m:t>
                        </m:r>
                        <m:r>
                          <a:rPr lang="en-US" altLang="zh-CN" i="1" dirty="0" smtClean="0">
                            <a:solidFill>
                              <a:schemeClr val="bg1"/>
                            </a:solidFill>
                            <a:latin typeface="Cambria Math" panose="02040503050406030204" pitchFamily="18" charset="0"/>
                            <a:sym typeface="+mn-ea"/>
                          </a:rPr>
                          <m:t>−</m:t>
                        </m:r>
                        <m:r>
                          <a:rPr lang="en-US" altLang="zh-CN" i="1" dirty="0">
                            <a:solidFill>
                              <a:schemeClr val="bg1"/>
                            </a:solidFill>
                            <a:latin typeface="Cambria Math" panose="02040503050406030204" pitchFamily="18" charset="0"/>
                            <a:sym typeface="+mn-ea"/>
                          </a:rPr>
                          <m:t>1</m:t>
                        </m:r>
                        <m:r>
                          <a:rPr lang="en-US" altLang="zh-CN" i="1" dirty="0" smtClean="0">
                            <a:solidFill>
                              <a:schemeClr val="bg1"/>
                            </a:solidFill>
                            <a:latin typeface="Cambria Math" panose="02040503050406030204" pitchFamily="18" charset="0"/>
                            <a:sym typeface="+mn-ea"/>
                          </a:rPr>
                          <m:t>2</m:t>
                        </m:r>
                        <m:r>
                          <a:rPr lang="en-US" altLang="zh-CN" i="1" dirty="0">
                            <a:solidFill>
                              <a:schemeClr val="bg1"/>
                            </a:solidFill>
                            <a:latin typeface="Cambria Math" panose="02040503050406030204" pitchFamily="18" charset="0"/>
                            <a:sym typeface="+mn-ea"/>
                          </a:rPr>
                          <m:t>1</m:t>
                        </m:r>
                      </m:den>
                    </m:f>
                    <m:d>
                      <m:dPr>
                        <m:ctrlPr>
                          <a:rPr lang="en-US" altLang="zh-CN" b="0" i="1" dirty="0" smtClean="0">
                            <a:solidFill>
                              <a:schemeClr val="bg1"/>
                            </a:solidFill>
                            <a:latin typeface="Cambria Math" panose="02040503050406030204" pitchFamily="18" charset="0"/>
                            <a:sym typeface="+mn-ea"/>
                          </a:rPr>
                        </m:ctrlPr>
                      </m:dPr>
                      <m:e>
                        <m:r>
                          <a:rPr lang="en-US" altLang="zh-CN" b="0" i="1" dirty="0" smtClean="0">
                            <a:solidFill>
                              <a:schemeClr val="bg1"/>
                            </a:solidFill>
                            <a:latin typeface="Cambria Math" panose="02040503050406030204" pitchFamily="18" charset="0"/>
                            <a:sym typeface="+mn-ea"/>
                          </a:rPr>
                          <m:t>10.68182−10.71428</m:t>
                        </m:r>
                      </m:e>
                    </m:d>
                    <m:r>
                      <a:rPr lang="en-US" altLang="zh-CN" b="0" i="1" dirty="0" smtClean="0">
                        <a:solidFill>
                          <a:schemeClr val="bg1"/>
                        </a:solidFill>
                        <a:latin typeface="Cambria Math" panose="02040503050406030204" pitchFamily="18" charset="0"/>
                        <a:sym typeface="+mn-ea"/>
                      </a:rPr>
                      <m:t>=0.00847</m:t>
                    </m:r>
                  </m:oMath>
                </a14:m>
                <a:endParaRPr lang="en-US" altLang="zh-CN" b="0" dirty="0" smtClean="0">
                  <a:solidFill>
                    <a:schemeClr val="bg1"/>
                  </a:solidFill>
                  <a:latin typeface="Cambria Math" panose="02040503050406030204" pitchFamily="18" charset="0"/>
                  <a:sym typeface="+mn-ea"/>
                </a:endParaRPr>
              </a:p>
              <a:p>
                <a:pPr eaLnBrk="0" hangingPunct="0">
                  <a:buFontTx/>
                  <a:buNone/>
                </a:pPr>
                <a:r>
                  <a:rPr lang="zh-CN" altLang="en-US" dirty="0" smtClean="0">
                    <a:solidFill>
                      <a:schemeClr val="bg1"/>
                    </a:solidFill>
                    <a:sym typeface="+mn-ea"/>
                  </a:rPr>
                  <a:t>如果用以上误差式对结果进行修正，即</a:t>
                </a:r>
                <a14:m>
                  <m:oMath xmlns:m="http://schemas.openxmlformats.org/officeDocument/2006/math">
                    <m:rad>
                      <m:radPr>
                        <m:degHide m:val="on"/>
                        <m:ctrlPr>
                          <a:rPr lang="zh-CN" altLang="en-US" i="1" smtClean="0">
                            <a:solidFill>
                              <a:schemeClr val="bg1"/>
                            </a:solidFill>
                            <a:latin typeface="Cambria Math" panose="02040503050406030204" pitchFamily="18" charset="0"/>
                            <a:sym typeface="+mn-ea"/>
                          </a:rPr>
                        </m:ctrlPr>
                      </m:radPr>
                      <m:deg/>
                      <m:e>
                        <m:r>
                          <a:rPr lang="en-US" altLang="zh-CN" i="1">
                            <a:solidFill>
                              <a:schemeClr val="bg1"/>
                            </a:solidFill>
                            <a:latin typeface="Cambria Math" panose="02040503050406030204" pitchFamily="18" charset="0"/>
                            <a:sym typeface="+mn-ea"/>
                          </a:rPr>
                          <m:t>1</m:t>
                        </m:r>
                        <m:r>
                          <a:rPr lang="en-US" altLang="zh-CN" i="1" smtClean="0">
                            <a:solidFill>
                              <a:schemeClr val="bg1"/>
                            </a:solidFill>
                            <a:latin typeface="Cambria Math" panose="02040503050406030204" pitchFamily="18" charset="0"/>
                            <a:sym typeface="+mn-ea"/>
                          </a:rPr>
                          <m:t>1</m:t>
                        </m:r>
                        <m:r>
                          <a:rPr lang="en-US" altLang="zh-CN" i="1">
                            <a:solidFill>
                              <a:schemeClr val="bg1"/>
                            </a:solidFill>
                            <a:latin typeface="Cambria Math" panose="02040503050406030204" pitchFamily="18" charset="0"/>
                            <a:sym typeface="+mn-ea"/>
                          </a:rPr>
                          <m:t>5</m:t>
                        </m:r>
                      </m:e>
                    </m:rad>
                    <m:r>
                      <a:rPr lang="zh-CN" altLang="en-US" i="1" smtClean="0">
                        <a:solidFill>
                          <a:schemeClr val="bg1"/>
                        </a:solidFill>
                        <a:latin typeface="Cambria Math" panose="02040503050406030204" pitchFamily="18" charset="0"/>
                        <a:sym typeface="+mn-ea"/>
                      </a:rPr>
                      <m:t>≈</m:t>
                    </m:r>
                    <m:r>
                      <a:rPr lang="en-US" altLang="zh-CN" i="1">
                        <a:solidFill>
                          <a:schemeClr val="bg1"/>
                        </a:solidFill>
                        <a:latin typeface="Cambria Math" panose="02040503050406030204" pitchFamily="18" charset="0"/>
                        <a:sym typeface="+mn-ea"/>
                      </a:rPr>
                      <m:t>1</m:t>
                    </m:r>
                  </m:oMath>
                </a14:m>
                <a:r>
                  <a:rPr lang="en-US" altLang="zh-CN" dirty="0" smtClean="0">
                    <a:solidFill>
                      <a:schemeClr val="bg1"/>
                    </a:solidFill>
                    <a:sym typeface="+mn-ea"/>
                  </a:rPr>
                  <a:t>0</a:t>
                </a:r>
                <a:r>
                  <a:rPr lang="en-US" altLang="zh-CN" dirty="0">
                    <a:solidFill>
                      <a:schemeClr val="bg1"/>
                    </a:solidFill>
                    <a:sym typeface="+mn-ea"/>
                  </a:rPr>
                  <a:t>.</a:t>
                </a:r>
                <a:r>
                  <a:rPr lang="en-US" altLang="zh-CN" dirty="0" smtClean="0">
                    <a:solidFill>
                      <a:schemeClr val="bg1"/>
                    </a:solidFill>
                    <a:sym typeface="+mn-ea"/>
                  </a:rPr>
                  <a:t>71428+0.00847=10.72275.</a:t>
                </a:r>
              </a:p>
              <a:p>
                <a:pPr eaLnBrk="0" hangingPunct="0">
                  <a:buFontTx/>
                  <a:buNone/>
                </a:pPr>
                <a:r>
                  <a:rPr lang="zh-CN" altLang="en-US" dirty="0" smtClean="0">
                    <a:solidFill>
                      <a:schemeClr val="bg1"/>
                    </a:solidFill>
                    <a:sym typeface="+mn-ea"/>
                  </a:rPr>
                  <a:t>修正后的结果正好是得用节点</a:t>
                </a:r>
                <a:r>
                  <a:rPr lang="en-US" altLang="zh-CN" dirty="0" smtClean="0">
                    <a:solidFill>
                      <a:schemeClr val="bg1"/>
                    </a:solidFill>
                    <a:sym typeface="+mn-ea"/>
                  </a:rPr>
                  <a:t>100</a:t>
                </a:r>
                <a:r>
                  <a:rPr lang="zh-CN" altLang="en-US" dirty="0" smtClean="0">
                    <a:solidFill>
                      <a:schemeClr val="bg1"/>
                    </a:solidFill>
                    <a:sym typeface="+mn-ea"/>
                  </a:rPr>
                  <a:t>，</a:t>
                </a:r>
                <a:r>
                  <a:rPr lang="en-US" altLang="zh-CN" dirty="0" smtClean="0">
                    <a:solidFill>
                      <a:schemeClr val="bg1"/>
                    </a:solidFill>
                    <a:sym typeface="+mn-ea"/>
                  </a:rPr>
                  <a:t>121</a:t>
                </a:r>
                <a:r>
                  <a:rPr lang="zh-CN" altLang="en-US" dirty="0" smtClean="0">
                    <a:solidFill>
                      <a:schemeClr val="bg1"/>
                    </a:solidFill>
                    <a:sym typeface="+mn-ea"/>
                  </a:rPr>
                  <a:t>，</a:t>
                </a:r>
                <a:r>
                  <a:rPr lang="en-US" altLang="zh-CN" dirty="0" smtClean="0">
                    <a:solidFill>
                      <a:schemeClr val="bg1"/>
                    </a:solidFill>
                    <a:sym typeface="+mn-ea"/>
                  </a:rPr>
                  <a:t>144</a:t>
                </a:r>
                <a:r>
                  <a:rPr lang="zh-CN" altLang="en-US" dirty="0" smtClean="0">
                    <a:solidFill>
                      <a:schemeClr val="bg1"/>
                    </a:solidFill>
                    <a:sym typeface="+mn-ea"/>
                  </a:rPr>
                  <a:t>计算插值点</a:t>
                </a:r>
                <a:r>
                  <a:rPr lang="en-US" altLang="zh-CN" dirty="0" smtClean="0">
                    <a:solidFill>
                      <a:schemeClr val="bg1"/>
                    </a:solidFill>
                    <a:sym typeface="+mn-ea"/>
                  </a:rPr>
                  <a:t>115</a:t>
                </a:r>
                <a:r>
                  <a:rPr lang="zh-CN" altLang="en-US" dirty="0" smtClean="0">
                    <a:solidFill>
                      <a:schemeClr val="bg1"/>
                    </a:solidFill>
                    <a:sym typeface="+mn-ea"/>
                  </a:rPr>
                  <a:t>处开方的抛物插值结果。这是偶然的吗？</a:t>
                </a:r>
                <a:endParaRPr lang="zh-CN" altLang="en-US" dirty="0">
                  <a:solidFill>
                    <a:schemeClr val="bg1"/>
                  </a:solidFill>
                  <a:sym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bwMode="auto">
              <a:xfrm>
                <a:off x="5562614" y="4343376"/>
                <a:ext cx="6324434" cy="2455800"/>
              </a:xfrm>
              <a:prstGeom prst="rect">
                <a:avLst/>
              </a:prstGeom>
              <a:blipFill rotWithShape="1">
                <a:blip r:embed="rId5"/>
                <a:stretch>
                  <a:fillRect l="-868" t="-1737" r="-96" b="-2481"/>
                </a:stretch>
              </a:blipFill>
              <a:ln>
                <a:noFill/>
              </a:ln>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Office 主题">
  <a:themeElements>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bwMode="auto">
        <a:blipFill>
          <a:blip xmlns:r="http://schemas.openxmlformats.org/officeDocument/2006/relationships" r:embed="rId1"/>
          <a:stretch>
            <a:fillRect l="-558" t="-1810" b="-4977"/>
          </a:stretch>
        </a:blipFill>
        <a:ln>
          <a:noFill/>
        </a:ln>
      </a:spPr>
      <a:bodyPr/>
      <a:lstStyle>
        <a:defPPr eaLnBrk="0" hangingPunct="0">
          <a:buFontTx/>
          <a:buNone/>
          <a:defRPr>
            <a:noFill/>
            <a:sym typeface="+mn-ea"/>
          </a:defRPr>
        </a:defPPr>
      </a:lstStyle>
    </a:txDef>
  </a:objectDefaults>
  <a:extraClrSchemeLst>
    <a:extraClrScheme>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TotalTime>
  <Words>1100</Words>
  <Application>Microsoft Office PowerPoint</Application>
  <PresentationFormat>宽屏</PresentationFormat>
  <Paragraphs>382</Paragraphs>
  <Slides>26</Slides>
  <Notes>9</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26</vt:i4>
      </vt:variant>
    </vt:vector>
  </HeadingPairs>
  <TitlesOfParts>
    <vt:vector size="38" baseType="lpstr">
      <vt:lpstr>MS PGothic</vt:lpstr>
      <vt:lpstr>方正静蕾简体</vt:lpstr>
      <vt:lpstr>方正硬笔楷书繁体</vt:lpstr>
      <vt:lpstr>楷体</vt:lpstr>
      <vt:lpstr>全新硬笔行书简</vt:lpstr>
      <vt:lpstr>宋体</vt:lpstr>
      <vt:lpstr>Arial</vt:lpstr>
      <vt:lpstr>Calibri</vt:lpstr>
      <vt:lpstr>Cambria Math</vt:lpstr>
      <vt:lpstr>Times New Roman</vt:lpstr>
      <vt:lpstr>1_Office 主题</vt:lpstr>
      <vt:lpstr>Equation</vt:lpstr>
      <vt:lpstr>PowerPoint 演示文稿</vt:lpstr>
      <vt:lpstr>插值与拟合</vt:lpstr>
      <vt:lpstr>一、数据插值</vt:lpstr>
      <vt:lpstr>一、数据插值</vt:lpstr>
      <vt:lpstr>PowerPoint 演示文稿</vt:lpstr>
      <vt:lpstr>1.2 拉格朗日插值公式</vt:lpstr>
      <vt:lpstr>1.2 拉格朗日插值公式</vt:lpstr>
      <vt:lpstr>1.3 拉格朗日插值余项</vt:lpstr>
      <vt:lpstr>1.3 拉格朗日插值余项</vt:lpstr>
      <vt:lpstr>1.3 拉格朗日插值余项</vt:lpstr>
      <vt:lpstr>1.4 埃特金算法</vt:lpstr>
      <vt:lpstr>1.4 埃特金算法</vt:lpstr>
      <vt:lpstr>1.5 牛顿插值公式</vt:lpstr>
      <vt:lpstr>1.5 牛顿插值公式</vt:lpstr>
      <vt:lpstr>1.5 牛顿插值公式</vt:lpstr>
      <vt:lpstr>1.5 牛顿插值公式</vt:lpstr>
      <vt:lpstr>1.6 埃尔米特插值公式</vt:lpstr>
      <vt:lpstr>1.7 分段插值法</vt:lpstr>
      <vt:lpstr>1.7 分段插值法</vt:lpstr>
      <vt:lpstr>二、曲线拟合</vt:lpstr>
      <vt:lpstr>二、曲线拟合</vt:lpstr>
      <vt:lpstr>二、曲线拟合</vt:lpstr>
      <vt:lpstr>二、曲线拟合</vt:lpstr>
      <vt:lpstr>二、曲线拟合</vt:lpstr>
      <vt:lpstr>二、曲线拟合</vt:lpstr>
      <vt:lpstr>PowerPoint 演示文稿</vt:lpstr>
    </vt:vector>
  </TitlesOfParts>
  <Company>上海锐普广告有限公司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锐普红色牛顿撞球2014年总结汇报动画PPT模板</dc:title>
  <dc:subject>工作汇报PPT模板</dc:subject>
  <dc:creator>chenkui</dc:creator>
  <cp:keywords>锐普PPT</cp:keywords>
  <cp:lastModifiedBy>li yuguang</cp:lastModifiedBy>
  <cp:revision>725</cp:revision>
  <dcterms:created xsi:type="dcterms:W3CDTF">2006-08-15T16:00:00Z</dcterms:created>
  <dcterms:modified xsi:type="dcterms:W3CDTF">2018-03-29T00:42:17Z</dcterms:modified>
  <cp:category>www.rapidppt.com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